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75" r:id="rId10"/>
    <p:sldId id="264" r:id="rId11"/>
    <p:sldId id="265" r:id="rId12"/>
    <p:sldId id="267" r:id="rId13"/>
    <p:sldId id="266" r:id="rId14"/>
    <p:sldId id="270" r:id="rId15"/>
    <p:sldId id="269" r:id="rId16"/>
    <p:sldId id="268" r:id="rId17"/>
    <p:sldId id="272"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4"/>
    <p:restoredTop sz="95196"/>
  </p:normalViewPr>
  <p:slideViewPr>
    <p:cSldViewPr snapToGrid="0">
      <p:cViewPr varScale="1">
        <p:scale>
          <a:sx n="85" d="100"/>
          <a:sy n="85" d="100"/>
        </p:scale>
        <p:origin x="19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CD5F5-132D-4D44-AE70-750357B10B41}" type="datetimeFigureOut">
              <a:rPr lang="en-US" smtClean="0"/>
              <a:t>7/2/23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B8343-2657-1D4C-B21B-41711DEBC75D}" type="slidenum">
              <a:rPr lang="en-US" smtClean="0"/>
              <a:t>‹#›</a:t>
            </a:fld>
            <a:endParaRPr lang="en-US"/>
          </a:p>
        </p:txBody>
      </p:sp>
    </p:spTree>
    <p:extLst>
      <p:ext uri="{BB962C8B-B14F-4D97-AF65-F5344CB8AC3E}">
        <p14:creationId xmlns:p14="http://schemas.microsoft.com/office/powerpoint/2010/main" val="70104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1C9F0-CB4D-8827-5F07-BC17DE2FB2EA}"/>
              </a:ext>
            </a:extLst>
          </p:cNvPr>
          <p:cNvSpPr>
            <a:spLocks noGrp="1"/>
          </p:cNvSpPr>
          <p:nvPr>
            <p:ph type="ctrTitle"/>
          </p:nvPr>
        </p:nvSpPr>
        <p:spPr>
          <a:xfrm>
            <a:off x="5078896" y="643467"/>
            <a:ext cx="5975956" cy="4127545"/>
          </a:xfrm>
        </p:spPr>
        <p:txBody>
          <a:bodyPr anchor="ctr">
            <a:normAutofit/>
          </a:bodyPr>
          <a:lstStyle/>
          <a:p>
            <a:r>
              <a:rPr lang="en-US" sz="4800"/>
              <a:t>EDA ON AIR_BNB DATA</a:t>
            </a:r>
          </a:p>
        </p:txBody>
      </p:sp>
      <p:sp>
        <p:nvSpPr>
          <p:cNvPr id="11" name="Rectangle 10">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A8FB23-BA70-83E7-0D9D-CFD43854765C}"/>
              </a:ext>
            </a:extLst>
          </p:cNvPr>
          <p:cNvSpPr>
            <a:spLocks noGrp="1"/>
          </p:cNvSpPr>
          <p:nvPr>
            <p:ph type="subTitle" idx="1"/>
          </p:nvPr>
        </p:nvSpPr>
        <p:spPr>
          <a:xfrm>
            <a:off x="5078896" y="5118231"/>
            <a:ext cx="5975956" cy="977621"/>
          </a:xfrm>
        </p:spPr>
        <p:txBody>
          <a:bodyPr>
            <a:normAutofit/>
          </a:bodyPr>
          <a:lstStyle/>
          <a:p>
            <a:pPr>
              <a:lnSpc>
                <a:spcPct val="110000"/>
              </a:lnSpc>
            </a:pPr>
            <a:r>
              <a:rPr lang="en-US" sz="1000">
                <a:solidFill>
                  <a:srgbClr val="FFFFFF"/>
                </a:solidFill>
              </a:rPr>
              <a:t>BY </a:t>
            </a:r>
          </a:p>
          <a:p>
            <a:pPr>
              <a:lnSpc>
                <a:spcPct val="110000"/>
              </a:lnSpc>
            </a:pPr>
            <a:r>
              <a:rPr lang="en-US" sz="1000">
                <a:solidFill>
                  <a:srgbClr val="FFFFFF"/>
                </a:solidFill>
              </a:rPr>
              <a:t>TEAM:GROUP ONE</a:t>
            </a:r>
          </a:p>
          <a:p>
            <a:pPr>
              <a:lnSpc>
                <a:spcPct val="110000"/>
              </a:lnSpc>
            </a:pPr>
            <a:r>
              <a:rPr lang="en-US" sz="1000">
                <a:solidFill>
                  <a:srgbClr val="FFFFFF"/>
                </a:solidFill>
              </a:rPr>
              <a:t>SAFAWAT AL NASER</a:t>
            </a:r>
          </a:p>
          <a:p>
            <a:pPr>
              <a:lnSpc>
                <a:spcPct val="110000"/>
              </a:lnSpc>
            </a:pPr>
            <a:endParaRPr lang="en-US" sz="1000">
              <a:solidFill>
                <a:srgbClr val="FFFFFF"/>
              </a:solidFill>
            </a:endParaRPr>
          </a:p>
          <a:p>
            <a:pPr>
              <a:lnSpc>
                <a:spcPct val="110000"/>
              </a:lnSpc>
            </a:pPr>
            <a:endParaRPr lang="en-US" sz="1000">
              <a:solidFill>
                <a:srgbClr val="FFFFFF"/>
              </a:solidFill>
            </a:endParaRPr>
          </a:p>
        </p:txBody>
      </p:sp>
      <p:pic>
        <p:nvPicPr>
          <p:cNvPr id="5" name="Picture 4">
            <a:extLst>
              <a:ext uri="{FF2B5EF4-FFF2-40B4-BE49-F238E27FC236}">
                <a16:creationId xmlns:a16="http://schemas.microsoft.com/office/drawing/2014/main" id="{015FB145-2D26-D27B-5BD7-B610EB1B31BD}"/>
              </a:ext>
            </a:extLst>
          </p:cNvPr>
          <p:cNvPicPr>
            <a:picLocks noChangeAspect="1"/>
          </p:cNvPicPr>
          <p:nvPr/>
        </p:nvPicPr>
        <p:blipFill rotWithShape="1">
          <a:blip r:embed="rId2"/>
          <a:srcRect l="8669" r="46061" b="-2"/>
          <a:stretch/>
        </p:blipFill>
        <p:spPr>
          <a:xfrm>
            <a:off x="3179" y="-2"/>
            <a:ext cx="4651117" cy="6858002"/>
          </a:xfrm>
          <a:prstGeom prst="rect">
            <a:avLst/>
          </a:prstGeom>
        </p:spPr>
      </p:pic>
    </p:spTree>
    <p:extLst>
      <p:ext uri="{BB962C8B-B14F-4D97-AF65-F5344CB8AC3E}">
        <p14:creationId xmlns:p14="http://schemas.microsoft.com/office/powerpoint/2010/main" val="173293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0" name="Picture 11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2" name="Straight Connector 12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6" name="Rectangle 12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pPr algn="just"/>
            <a:r>
              <a:rPr lang="en-US" sz="1300" dirty="0">
                <a:solidFill>
                  <a:schemeClr val="accent1"/>
                </a:solidFill>
              </a:rPr>
              <a:t>Among three cancelation policies which was mostly followed by hotel service?</a:t>
            </a:r>
            <a:br>
              <a:rPr lang="en-US" sz="1300" dirty="0"/>
            </a:br>
            <a:br>
              <a:rPr lang="en-US" sz="1300" dirty="0"/>
            </a:br>
            <a:endParaRPr lang="en-US" sz="1300" dirty="0"/>
          </a:p>
        </p:txBody>
      </p:sp>
      <p:sp>
        <p:nvSpPr>
          <p:cNvPr id="130" name="Rectangle 12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3 types of policies strict, moderate, flexible.</a:t>
            </a:r>
            <a:endParaRPr lang="en-US"/>
          </a:p>
          <a:p>
            <a:pPr marL="57150" indent="-228600">
              <a:buFont typeface="Arial" panose="020B0604020202020204" pitchFamily="34" charset="0"/>
              <a:buChar char="•"/>
            </a:pPr>
            <a:r>
              <a:rPr lang="en-US" dirty="0"/>
              <a:t>In term of accommodation almost all consumer choose the same percentage of every policy.</a:t>
            </a:r>
            <a:endParaRPr lang="en-US"/>
          </a:p>
          <a:p>
            <a:pPr marL="57150" indent="-228600">
              <a:buFont typeface="Arial" panose="020B0604020202020204" pitchFamily="34" charset="0"/>
              <a:buChar char="•"/>
            </a:pPr>
            <a:r>
              <a:rPr lang="en-US" dirty="0"/>
              <a:t>Cancelation policies does not have any affects on accommodation choosing.</a:t>
            </a:r>
            <a:endParaRPr lang="en-US"/>
          </a:p>
        </p:txBody>
      </p:sp>
      <p:grpSp>
        <p:nvGrpSpPr>
          <p:cNvPr id="132" name="Group 13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33" name="Rectangle 13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6" name="Rectangle 13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diagram, font&#10;&#10;Description automatically generated">
            <a:extLst>
              <a:ext uri="{FF2B5EF4-FFF2-40B4-BE49-F238E27FC236}">
                <a16:creationId xmlns:a16="http://schemas.microsoft.com/office/drawing/2014/main" id="{173CF83B-41DF-8B06-E19B-7BC3EA851665}"/>
              </a:ext>
            </a:extLst>
          </p:cNvPr>
          <p:cNvPicPr>
            <a:picLocks noGrp="1" noChangeAspect="1"/>
          </p:cNvPicPr>
          <p:nvPr>
            <p:ph idx="1"/>
          </p:nvPr>
        </p:nvPicPr>
        <p:blipFill>
          <a:blip r:embed="rId3"/>
          <a:stretch>
            <a:fillRect/>
          </a:stretch>
        </p:blipFill>
        <p:spPr>
          <a:xfrm>
            <a:off x="6094252" y="1116345"/>
            <a:ext cx="4820899" cy="3866172"/>
          </a:xfrm>
          <a:prstGeom prst="rect">
            <a:avLst/>
          </a:prstGeom>
        </p:spPr>
      </p:pic>
      <p:pic>
        <p:nvPicPr>
          <p:cNvPr id="138" name="Picture 13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0" name="Straight Connector 13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7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0" name="Rectangle 1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2" name="Picture 1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4" name="Straight Connector 1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9" name="Rectangle 17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Straight Connector 18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400" dirty="0">
                <a:solidFill>
                  <a:schemeClr val="accent1"/>
                </a:solidFill>
              </a:rPr>
              <a:t>What is the correlation between price and service fees?</a:t>
            </a:r>
            <a:br>
              <a:rPr lang="en-US" sz="1300" dirty="0"/>
            </a:br>
            <a:br>
              <a:rPr lang="en-US" sz="1300" dirty="0"/>
            </a:br>
            <a:br>
              <a:rPr lang="en-US" sz="1300" dirty="0"/>
            </a:br>
            <a:endParaRPr lang="en-US" sz="1300" dirty="0"/>
          </a:p>
        </p:txBody>
      </p:sp>
      <p:sp>
        <p:nvSpPr>
          <p:cNvPr id="183" name="Rectangle 18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Price and service fees is strongly correlated.</a:t>
            </a:r>
          </a:p>
          <a:p>
            <a:pPr marL="57150" indent="-228600">
              <a:buFont typeface="Arial" panose="020B0604020202020204" pitchFamily="34" charset="0"/>
              <a:buChar char="•"/>
            </a:pPr>
            <a:r>
              <a:rPr lang="en-US" dirty="0"/>
              <a:t>Correlation is positive.</a:t>
            </a:r>
          </a:p>
          <a:p>
            <a:pPr marL="57150" indent="-228600">
              <a:buFont typeface="Arial" panose="020B0604020202020204" pitchFamily="34" charset="0"/>
              <a:buChar char="•"/>
            </a:pPr>
            <a:r>
              <a:rPr lang="en-US" dirty="0"/>
              <a:t>Where the price of rent is high , service fee also increase gradually.</a:t>
            </a:r>
          </a:p>
          <a:p>
            <a:pPr marL="57150" indent="-228600">
              <a:buFont typeface="Arial" panose="020B0604020202020204" pitchFamily="34" charset="0"/>
              <a:buChar char="•"/>
            </a:pPr>
            <a:endParaRPr lang="en-US" dirty="0"/>
          </a:p>
        </p:txBody>
      </p:sp>
      <p:grpSp>
        <p:nvGrpSpPr>
          <p:cNvPr id="185" name="Group 18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6" name="Rectangle 18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9" name="Rectangle 18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line, plot, diagram, screenshot&#10;&#10;Description automatically generated">
            <a:extLst>
              <a:ext uri="{FF2B5EF4-FFF2-40B4-BE49-F238E27FC236}">
                <a16:creationId xmlns:a16="http://schemas.microsoft.com/office/drawing/2014/main" id="{4225BAD4-714B-95F9-0B11-B73B5559439E}"/>
              </a:ext>
            </a:extLst>
          </p:cNvPr>
          <p:cNvPicPr>
            <a:picLocks noGrp="1" noChangeAspect="1"/>
          </p:cNvPicPr>
          <p:nvPr>
            <p:ph idx="1"/>
          </p:nvPr>
        </p:nvPicPr>
        <p:blipFill>
          <a:blip r:embed="rId3"/>
          <a:stretch>
            <a:fillRect/>
          </a:stretch>
        </p:blipFill>
        <p:spPr>
          <a:xfrm>
            <a:off x="6093926" y="2241821"/>
            <a:ext cx="4821551" cy="1615219"/>
          </a:xfrm>
          <a:prstGeom prst="rect">
            <a:avLst/>
          </a:prstGeom>
        </p:spPr>
      </p:pic>
      <p:pic>
        <p:nvPicPr>
          <p:cNvPr id="191" name="Picture 19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3" name="Straight Connector 19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83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1" name="Picture 14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3" name="Straight Connector 14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7" name="Rectangle 146">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fontScale="90000"/>
          </a:bodyPr>
          <a:lstStyle/>
          <a:p>
            <a:r>
              <a:rPr lang="en-US" sz="1600" dirty="0">
                <a:solidFill>
                  <a:schemeClr val="accent1"/>
                </a:solidFill>
              </a:rPr>
              <a:t>In which year most of the accommodation arranged by Airbnb that means which year business grow more?</a:t>
            </a:r>
            <a:br>
              <a:rPr lang="en-US" sz="1000" dirty="0"/>
            </a:br>
            <a:br>
              <a:rPr lang="en-US" sz="1000" dirty="0"/>
            </a:br>
            <a:br>
              <a:rPr lang="en-US" sz="1000" dirty="0"/>
            </a:br>
            <a:endParaRPr lang="en-US" sz="1000" dirty="0"/>
          </a:p>
        </p:txBody>
      </p:sp>
      <p:sp>
        <p:nvSpPr>
          <p:cNvPr id="151" name="Rectangle 150">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From the data 2000 to 2022 I can see:</a:t>
            </a:r>
          </a:p>
          <a:p>
            <a:pPr marL="57150" indent="-228600">
              <a:buFont typeface="Arial" panose="020B0604020202020204" pitchFamily="34" charset="0"/>
              <a:buChar char="•"/>
            </a:pPr>
            <a:r>
              <a:rPr lang="en-US" dirty="0"/>
              <a:t>2014 is the year where most accommodation received from Airbnb</a:t>
            </a:r>
          </a:p>
          <a:p>
            <a:pPr marL="57150" indent="-228600">
              <a:buFont typeface="Arial" panose="020B0604020202020204" pitchFamily="34" charset="0"/>
              <a:buChar char="•"/>
            </a:pPr>
            <a:r>
              <a:rPr lang="en-US" dirty="0"/>
              <a:t>2004 is the lowest in this </a:t>
            </a:r>
            <a:r>
              <a:rPr lang="en-US" dirty="0" err="1"/>
              <a:t>postion</a:t>
            </a:r>
            <a:r>
              <a:rPr lang="en-US" dirty="0"/>
              <a:t>.</a:t>
            </a:r>
          </a:p>
        </p:txBody>
      </p:sp>
      <p:grpSp>
        <p:nvGrpSpPr>
          <p:cNvPr id="153" name="Group 152">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54" name="Rectangle 153">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7" name="Rectangle 156">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line, diagram, plot, text&#10;&#10;Description automatically generated">
            <a:extLst>
              <a:ext uri="{FF2B5EF4-FFF2-40B4-BE49-F238E27FC236}">
                <a16:creationId xmlns:a16="http://schemas.microsoft.com/office/drawing/2014/main" id="{016895B5-9E16-520A-75E8-C7D42C2CD5B3}"/>
              </a:ext>
            </a:extLst>
          </p:cNvPr>
          <p:cNvPicPr>
            <a:picLocks noGrp="1" noChangeAspect="1"/>
          </p:cNvPicPr>
          <p:nvPr>
            <p:ph idx="1"/>
          </p:nvPr>
        </p:nvPicPr>
        <p:blipFill>
          <a:blip r:embed="rId3"/>
          <a:stretch>
            <a:fillRect/>
          </a:stretch>
        </p:blipFill>
        <p:spPr>
          <a:xfrm>
            <a:off x="6506680" y="1116345"/>
            <a:ext cx="3996043" cy="3866172"/>
          </a:xfrm>
          <a:prstGeom prst="rect">
            <a:avLst/>
          </a:prstGeom>
        </p:spPr>
      </p:pic>
      <p:pic>
        <p:nvPicPr>
          <p:cNvPr id="159" name="Picture 158">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1" name="Straight Connector 160">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82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0" name="Picture 11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2" name="Straight Connector 12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6" name="Rectangle 125">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300" dirty="0">
                <a:solidFill>
                  <a:schemeClr val="accent1"/>
                </a:solidFill>
              </a:rPr>
              <a:t>Between 1-5 which review is mostly given by customer?</a:t>
            </a:r>
            <a:br>
              <a:rPr lang="en-US" sz="1300" dirty="0"/>
            </a:br>
            <a:br>
              <a:rPr lang="en-US" sz="1300" dirty="0"/>
            </a:br>
            <a:br>
              <a:rPr lang="en-US" sz="1300" dirty="0"/>
            </a:br>
            <a:endParaRPr lang="en-US" sz="1300" dirty="0"/>
          </a:p>
        </p:txBody>
      </p:sp>
      <p:sp>
        <p:nvSpPr>
          <p:cNvPr id="130" name="Rectangle 129">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Rating number between 1 to 5</a:t>
            </a:r>
            <a:endParaRPr lang="en-US"/>
          </a:p>
          <a:p>
            <a:pPr marL="285750" indent="-228600">
              <a:buFont typeface="Arial" panose="020B0604020202020204" pitchFamily="34" charset="0"/>
              <a:buChar char="•"/>
            </a:pPr>
            <a:r>
              <a:rPr lang="en-US" dirty="0"/>
              <a:t>People do not give lowest rating as much which is 1.</a:t>
            </a:r>
            <a:endParaRPr lang="en-US"/>
          </a:p>
          <a:p>
            <a:pPr marL="285750" indent="-228600">
              <a:buFont typeface="Arial" panose="020B0604020202020204" pitchFamily="34" charset="0"/>
              <a:buChar char="•"/>
            </a:pPr>
            <a:r>
              <a:rPr lang="en-US" dirty="0"/>
              <a:t>Though most people give the ratings 4</a:t>
            </a:r>
            <a:endParaRPr lang="en-US"/>
          </a:p>
          <a:p>
            <a:pPr marL="285750" indent="-228600">
              <a:buFont typeface="Arial" panose="020B0604020202020204" pitchFamily="34" charset="0"/>
              <a:buChar char="•"/>
            </a:pPr>
            <a:r>
              <a:rPr lang="en-US" dirty="0"/>
              <a:t>There was no difference in percentage of rating between 2 to 5.</a:t>
            </a:r>
            <a:endParaRPr lang="en-US"/>
          </a:p>
          <a:p>
            <a:pPr indent="-228600">
              <a:buFont typeface="Arial" panose="020B0604020202020204" pitchFamily="34" charset="0"/>
              <a:buChar char="•"/>
            </a:pPr>
            <a:endParaRPr lang="en-US"/>
          </a:p>
          <a:p>
            <a:pPr marL="285750" indent="-228600">
              <a:buFont typeface="Arial" panose="020B0604020202020204" pitchFamily="34" charset="0"/>
              <a:buChar char="•"/>
            </a:pPr>
            <a:endParaRPr lang="en-US"/>
          </a:p>
        </p:txBody>
      </p:sp>
      <p:grpSp>
        <p:nvGrpSpPr>
          <p:cNvPr id="132" name="Group 131">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33" name="Rectangle 132">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picture containing text, screenshot, font, diagram&#10;&#10;Description automatically generated">
            <a:extLst>
              <a:ext uri="{FF2B5EF4-FFF2-40B4-BE49-F238E27FC236}">
                <a16:creationId xmlns:a16="http://schemas.microsoft.com/office/drawing/2014/main" id="{AF7266B5-8DBE-6974-9D16-96CEBC19841E}"/>
              </a:ext>
            </a:extLst>
          </p:cNvPr>
          <p:cNvPicPr>
            <a:picLocks noGrp="1" noChangeAspect="1"/>
          </p:cNvPicPr>
          <p:nvPr>
            <p:ph idx="1"/>
          </p:nvPr>
        </p:nvPicPr>
        <p:blipFill rotWithShape="1">
          <a:blip r:embed="rId3"/>
          <a:srcRect l="231" r="2" b="2"/>
          <a:stretch/>
        </p:blipFill>
        <p:spPr>
          <a:xfrm>
            <a:off x="6093926" y="1116345"/>
            <a:ext cx="4821551" cy="3866172"/>
          </a:xfrm>
          <a:prstGeom prst="rect">
            <a:avLst/>
          </a:prstGeom>
        </p:spPr>
      </p:pic>
      <p:pic>
        <p:nvPicPr>
          <p:cNvPr id="136" name="Picture 135">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8" name="Straight Connector 137">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7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2" name="Picture 17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4" name="Straight Connector 17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8" name="Rectangle 177">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400" dirty="0">
                <a:solidFill>
                  <a:schemeClr val="accent1"/>
                </a:solidFill>
              </a:rPr>
              <a:t>which city got the highest rated accommodations?</a:t>
            </a:r>
            <a:br>
              <a:rPr lang="en-US" sz="1400" dirty="0">
                <a:solidFill>
                  <a:schemeClr val="accent1"/>
                </a:solidFill>
              </a:rPr>
            </a:br>
            <a:br>
              <a:rPr lang="en-US" sz="1000" dirty="0"/>
            </a:br>
            <a:br>
              <a:rPr lang="en-US" sz="1000" dirty="0"/>
            </a:br>
            <a:br>
              <a:rPr lang="en-US" sz="1000" dirty="0"/>
            </a:br>
            <a:endParaRPr lang="en-US" sz="1000" dirty="0"/>
          </a:p>
        </p:txBody>
      </p:sp>
      <p:sp>
        <p:nvSpPr>
          <p:cNvPr id="182" name="Rectangle 181">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Five cities in NY state.</a:t>
            </a:r>
          </a:p>
          <a:p>
            <a:pPr marL="285750" indent="-228600">
              <a:buFont typeface="Arial" panose="020B0604020202020204" pitchFamily="34" charset="0"/>
              <a:buChar char="•"/>
            </a:pPr>
            <a:r>
              <a:rPr lang="en-US" dirty="0"/>
              <a:t>Average review rating between 3.2 to 3.4.</a:t>
            </a:r>
          </a:p>
          <a:p>
            <a:pPr marL="285750" indent="-228600">
              <a:buFont typeface="Arial" panose="020B0604020202020204" pitchFamily="34" charset="0"/>
              <a:buChar char="•"/>
            </a:pPr>
            <a:r>
              <a:rPr lang="en-US" dirty="0"/>
              <a:t>No difference in average rating in different city.</a:t>
            </a:r>
          </a:p>
          <a:p>
            <a:pPr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p:txBody>
      </p:sp>
      <p:grpSp>
        <p:nvGrpSpPr>
          <p:cNvPr id="184" name="Group 183">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85" name="Rectangle 184">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A picture containing text, screenshot, parallel, rectangle&#10;&#10;Description automatically generated">
            <a:extLst>
              <a:ext uri="{FF2B5EF4-FFF2-40B4-BE49-F238E27FC236}">
                <a16:creationId xmlns:a16="http://schemas.microsoft.com/office/drawing/2014/main" id="{4EC128F7-A3C1-5636-6F2B-EDF91D678134}"/>
              </a:ext>
            </a:extLst>
          </p:cNvPr>
          <p:cNvPicPr>
            <a:picLocks noGrp="1" noChangeAspect="1"/>
          </p:cNvPicPr>
          <p:nvPr>
            <p:ph idx="1"/>
          </p:nvPr>
        </p:nvPicPr>
        <p:blipFill rotWithShape="1">
          <a:blip r:embed="rId3"/>
          <a:srcRect t="959" r="1" b="12120"/>
          <a:stretch/>
        </p:blipFill>
        <p:spPr>
          <a:xfrm>
            <a:off x="6093926" y="1116345"/>
            <a:ext cx="4821551" cy="3866172"/>
          </a:xfrm>
          <a:prstGeom prst="rect">
            <a:avLst/>
          </a:prstGeom>
        </p:spPr>
      </p:pic>
      <p:pic>
        <p:nvPicPr>
          <p:cNvPr id="188" name="Picture 187">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0" name="Straight Connector 189">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93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3" name="Rectangle 14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4" name="Picture 14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5" name="Straight Connector 14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4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7" name="Rectangle 15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5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79" name="Group 15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56" name="Rectangle 15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9" name="Rectangle 15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7218030" y="804520"/>
            <a:ext cx="3520367" cy="1049235"/>
          </a:xfrm>
        </p:spPr>
        <p:txBody>
          <a:bodyPr vert="horz" lIns="91440" tIns="45720" rIns="91440" bIns="45720" rtlCol="0" anchor="t">
            <a:normAutofit fontScale="90000"/>
          </a:bodyPr>
          <a:lstStyle/>
          <a:p>
            <a:r>
              <a:rPr lang="en-US" sz="1600" dirty="0">
                <a:solidFill>
                  <a:schemeClr val="accent1"/>
                </a:solidFill>
              </a:rPr>
              <a:t>Which price range of accommodations customer prefers?</a:t>
            </a:r>
            <a:br>
              <a:rPr lang="en-US" sz="1600" dirty="0">
                <a:solidFill>
                  <a:schemeClr val="accent1"/>
                </a:solidFill>
              </a:rPr>
            </a:br>
            <a:br>
              <a:rPr lang="en-US" sz="1600" dirty="0"/>
            </a:br>
            <a:br>
              <a:rPr lang="en-US" sz="1000" dirty="0"/>
            </a:br>
            <a:br>
              <a:rPr lang="en-US" sz="1000" dirty="0"/>
            </a:br>
            <a:endParaRPr lang="en-US" sz="1000" dirty="0"/>
          </a:p>
        </p:txBody>
      </p:sp>
      <p:pic>
        <p:nvPicPr>
          <p:cNvPr id="5" name="Content Placeholder 4" descr="A picture containing text, screenshot, rectangle, diagram&#10;&#10;Description automatically generated">
            <a:extLst>
              <a:ext uri="{FF2B5EF4-FFF2-40B4-BE49-F238E27FC236}">
                <a16:creationId xmlns:a16="http://schemas.microsoft.com/office/drawing/2014/main" id="{B62DF0FB-8310-4E50-4FAE-6D7F0FAEFE1E}"/>
              </a:ext>
            </a:extLst>
          </p:cNvPr>
          <p:cNvPicPr>
            <a:picLocks noGrp="1" noChangeAspect="1"/>
          </p:cNvPicPr>
          <p:nvPr>
            <p:ph idx="1"/>
          </p:nvPr>
        </p:nvPicPr>
        <p:blipFill>
          <a:blip r:embed="rId3"/>
          <a:stretch>
            <a:fillRect/>
          </a:stretch>
        </p:blipFill>
        <p:spPr>
          <a:xfrm>
            <a:off x="1354726" y="1116345"/>
            <a:ext cx="4658141" cy="3866172"/>
          </a:xfrm>
          <a:prstGeom prst="rect">
            <a:avLst/>
          </a:prstGeom>
        </p:spPr>
      </p:pic>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7218029" y="2015732"/>
            <a:ext cx="3520368" cy="3450613"/>
          </a:xfrm>
        </p:spPr>
        <p:txBody>
          <a:bodyPr vert="horz" lIns="91440" tIns="45720" rIns="91440" bIns="45720" rtlCol="0" anchor="t">
            <a:normAutofit lnSpcReduction="10000"/>
          </a:bodyPr>
          <a:lstStyle/>
          <a:p>
            <a:pPr marL="57150" indent="-285750">
              <a:buFont typeface="Wingdings" pitchFamily="2" charset="2"/>
              <a:buChar char="v"/>
            </a:pPr>
            <a:endParaRPr lang="en-US" dirty="0"/>
          </a:p>
          <a:p>
            <a:pPr marL="342900" indent="-285750">
              <a:buFont typeface="Wingdings" pitchFamily="2" charset="2"/>
              <a:buChar char="v"/>
            </a:pPr>
            <a:r>
              <a:rPr lang="en-US" dirty="0"/>
              <a:t>Price range divided into categories</a:t>
            </a:r>
          </a:p>
          <a:p>
            <a:pPr marL="342900" indent="-285750">
              <a:buFont typeface="Wingdings" pitchFamily="2" charset="2"/>
              <a:buChar char="v"/>
            </a:pPr>
            <a:r>
              <a:rPr lang="en-US" dirty="0"/>
              <a:t>Less than 500$ is low range</a:t>
            </a:r>
          </a:p>
          <a:p>
            <a:pPr marL="342900" indent="-285750">
              <a:buFont typeface="Wingdings" pitchFamily="2" charset="2"/>
              <a:buChar char="v"/>
            </a:pPr>
            <a:r>
              <a:rPr lang="en-US" dirty="0"/>
              <a:t>Between 501$-1000$ medium range.</a:t>
            </a:r>
          </a:p>
          <a:p>
            <a:pPr marL="342900" indent="-285750">
              <a:buFont typeface="Wingdings" pitchFamily="2" charset="2"/>
              <a:buChar char="v"/>
            </a:pPr>
            <a:r>
              <a:rPr lang="en-US" dirty="0"/>
              <a:t>More than 1000$ is high price range.</a:t>
            </a:r>
          </a:p>
          <a:p>
            <a:pPr marL="342900" indent="-285750">
              <a:buFont typeface="Wingdings" pitchFamily="2" charset="2"/>
              <a:buChar char="v"/>
            </a:pPr>
            <a:r>
              <a:rPr lang="en-US" dirty="0"/>
              <a:t>Medium range accommodation is very popular followed by low range accommodation.</a:t>
            </a:r>
          </a:p>
        </p:txBody>
      </p:sp>
      <p:pic>
        <p:nvPicPr>
          <p:cNvPr id="163" name="Picture 16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5" name="Straight Connector 16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65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5" name="Picture 14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7" name="Straight Connector 14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1" name="Rectangle 15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400" dirty="0">
                <a:solidFill>
                  <a:schemeClr val="accent1"/>
                </a:solidFill>
              </a:rPr>
              <a:t>Does price is correlated with review by customers?</a:t>
            </a:r>
            <a:br>
              <a:rPr lang="en-US" sz="1000" dirty="0"/>
            </a:br>
            <a:br>
              <a:rPr lang="en-US" sz="1000" dirty="0"/>
            </a:br>
            <a:br>
              <a:rPr lang="en-US" sz="1000" dirty="0"/>
            </a:br>
            <a:br>
              <a:rPr lang="en-US" sz="1000" dirty="0"/>
            </a:br>
            <a:endParaRPr lang="en-US" sz="1000" dirty="0"/>
          </a:p>
        </p:txBody>
      </p:sp>
      <p:sp>
        <p:nvSpPr>
          <p:cNvPr id="155" name="Rectangle 15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Average review for all type of price range almost same.</a:t>
            </a:r>
          </a:p>
          <a:p>
            <a:pPr marL="285750" indent="-228600">
              <a:buFont typeface="Arial" panose="020B0604020202020204" pitchFamily="34" charset="0"/>
              <a:buChar char="•"/>
            </a:pPr>
            <a:r>
              <a:rPr lang="en-US" dirty="0"/>
              <a:t>Between 3.1 to 3.3.</a:t>
            </a:r>
          </a:p>
          <a:p>
            <a:pPr marL="285750" indent="-228600">
              <a:buFont typeface="Arial" panose="020B0604020202020204" pitchFamily="34" charset="0"/>
              <a:buChar char="•"/>
            </a:pPr>
            <a:r>
              <a:rPr lang="en-US" dirty="0"/>
              <a:t>Customer does not care about how high the rent is, if the service is good they give good reviews.</a:t>
            </a:r>
          </a:p>
          <a:p>
            <a:pPr marL="57150"/>
            <a:endParaRPr lang="en-US" dirty="0"/>
          </a:p>
          <a:p>
            <a:pPr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p:txBody>
      </p:sp>
      <p:grpSp>
        <p:nvGrpSpPr>
          <p:cNvPr id="157" name="Group 15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58" name="Rectangle 15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1" name="Rectangle 16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diagram, rectangle&#10;&#10;Description automatically generated">
            <a:extLst>
              <a:ext uri="{FF2B5EF4-FFF2-40B4-BE49-F238E27FC236}">
                <a16:creationId xmlns:a16="http://schemas.microsoft.com/office/drawing/2014/main" id="{5C0F611D-9AD4-4EB1-3BF6-D173EECA96B8}"/>
              </a:ext>
            </a:extLst>
          </p:cNvPr>
          <p:cNvPicPr>
            <a:picLocks noGrp="1" noChangeAspect="1"/>
          </p:cNvPicPr>
          <p:nvPr>
            <p:ph idx="1"/>
          </p:nvPr>
        </p:nvPicPr>
        <p:blipFill>
          <a:blip r:embed="rId3"/>
          <a:stretch>
            <a:fillRect/>
          </a:stretch>
        </p:blipFill>
        <p:spPr>
          <a:xfrm>
            <a:off x="6289130" y="1116345"/>
            <a:ext cx="4431142" cy="3866172"/>
          </a:xfrm>
          <a:prstGeom prst="rect">
            <a:avLst/>
          </a:prstGeom>
        </p:spPr>
      </p:pic>
      <p:pic>
        <p:nvPicPr>
          <p:cNvPr id="163" name="Picture 16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5" name="Straight Connector 16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7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2" name="Picture 17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4" name="Straight Connector 17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8" name="Rectangle 177">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142710" y="797853"/>
            <a:ext cx="3530157" cy="1049235"/>
          </a:xfrm>
        </p:spPr>
        <p:txBody>
          <a:bodyPr vert="horz" lIns="91440" tIns="45720" rIns="91440" bIns="45720" rtlCol="0" anchor="t">
            <a:normAutofit/>
          </a:bodyPr>
          <a:lstStyle/>
          <a:p>
            <a:r>
              <a:rPr lang="en-US" sz="1400" dirty="0">
                <a:solidFill>
                  <a:schemeClr val="accent1"/>
                </a:solidFill>
              </a:rPr>
              <a:t>Does instant bookable option trigger review ?</a:t>
            </a:r>
            <a:br>
              <a:rPr lang="en-US" sz="1000" dirty="0"/>
            </a:br>
            <a:br>
              <a:rPr lang="en-US" sz="1000" dirty="0"/>
            </a:br>
            <a:br>
              <a:rPr lang="en-US" sz="1000" dirty="0"/>
            </a:br>
            <a:br>
              <a:rPr lang="en-US" sz="1000" dirty="0"/>
            </a:br>
            <a:endParaRPr lang="en-US" sz="1000" dirty="0"/>
          </a:p>
        </p:txBody>
      </p:sp>
      <p:sp>
        <p:nvSpPr>
          <p:cNvPr id="182" name="Rectangle 181">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285750" indent="-228600">
              <a:buFont typeface="Arial" panose="020B0604020202020204" pitchFamily="34" charset="0"/>
              <a:buChar char="•"/>
            </a:pPr>
            <a:r>
              <a:rPr lang="en-US" dirty="0"/>
              <a:t>For instant book two options available.</a:t>
            </a:r>
          </a:p>
          <a:p>
            <a:pPr marL="285750" indent="-228600">
              <a:buFont typeface="Arial" panose="020B0604020202020204" pitchFamily="34" charset="0"/>
              <a:buChar char="•"/>
            </a:pPr>
            <a:r>
              <a:rPr lang="en-US" dirty="0"/>
              <a:t>Instant bookable and not bookable instantly.</a:t>
            </a:r>
          </a:p>
          <a:p>
            <a:pPr marL="285750" indent="-228600">
              <a:buFont typeface="Arial" panose="020B0604020202020204" pitchFamily="34" charset="0"/>
              <a:buChar char="•"/>
            </a:pPr>
            <a:r>
              <a:rPr lang="en-US" dirty="0"/>
              <a:t>Both option have not much effects on customer reviews.</a:t>
            </a:r>
          </a:p>
          <a:p>
            <a:pPr marL="285750" indent="-228600">
              <a:buFont typeface="Arial" panose="020B0604020202020204" pitchFamily="34" charset="0"/>
              <a:buChar char="•"/>
            </a:pPr>
            <a:endParaRPr lang="en-US" dirty="0"/>
          </a:p>
          <a:p>
            <a:pPr marL="57150"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p:txBody>
      </p:sp>
      <p:grpSp>
        <p:nvGrpSpPr>
          <p:cNvPr id="184" name="Group 183">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85" name="Rectangle 184">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picture containing text, screenshot, display, diagram&#10;&#10;Description automatically generated">
            <a:extLst>
              <a:ext uri="{FF2B5EF4-FFF2-40B4-BE49-F238E27FC236}">
                <a16:creationId xmlns:a16="http://schemas.microsoft.com/office/drawing/2014/main" id="{EB843D8A-AE58-BB60-F789-20607797D8D3}"/>
              </a:ext>
            </a:extLst>
          </p:cNvPr>
          <p:cNvPicPr>
            <a:picLocks noGrp="1" noChangeAspect="1"/>
          </p:cNvPicPr>
          <p:nvPr>
            <p:ph idx="1"/>
          </p:nvPr>
        </p:nvPicPr>
        <p:blipFill rotWithShape="1">
          <a:blip r:embed="rId3"/>
          <a:srcRect t="2343" r="5" b="838"/>
          <a:stretch/>
        </p:blipFill>
        <p:spPr>
          <a:xfrm>
            <a:off x="6093926" y="1116345"/>
            <a:ext cx="4821551" cy="3866172"/>
          </a:xfrm>
          <a:prstGeom prst="rect">
            <a:avLst/>
          </a:prstGeom>
        </p:spPr>
      </p:pic>
      <p:pic>
        <p:nvPicPr>
          <p:cNvPr id="188" name="Picture 187">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0" name="Straight Connector 189">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87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8" name="Rectangle 19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9" name="Picture 19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0" name="Straight Connector 19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0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22" name="Rectangle 202">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04">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fontScale="90000"/>
          </a:bodyPr>
          <a:lstStyle/>
          <a:p>
            <a:pPr algn="just"/>
            <a:r>
              <a:rPr lang="en-US" sz="1400" dirty="0">
                <a:solidFill>
                  <a:schemeClr val="accent1"/>
                </a:solidFill>
              </a:rPr>
              <a:t>What type of room type is mostly booked by customer and what was the review about this room type?</a:t>
            </a:r>
            <a:br>
              <a:rPr lang="en-US" sz="800" dirty="0"/>
            </a:br>
            <a:br>
              <a:rPr lang="en-US" sz="800" dirty="0"/>
            </a:br>
            <a:br>
              <a:rPr lang="en-US" sz="800" dirty="0"/>
            </a:br>
            <a:br>
              <a:rPr lang="en-US" sz="800" dirty="0"/>
            </a:br>
            <a:endParaRPr lang="en-US" sz="800" dirty="0"/>
          </a:p>
        </p:txBody>
      </p:sp>
      <p:sp>
        <p:nvSpPr>
          <p:cNvPr id="224" name="Rectangle 206">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fontScale="92500" lnSpcReduction="10000"/>
          </a:bodyPr>
          <a:lstStyle/>
          <a:p>
            <a:pPr marL="285750" indent="-228600">
              <a:buFont typeface="Arial" panose="020B0604020202020204" pitchFamily="34" charset="0"/>
              <a:buChar char="•"/>
            </a:pPr>
            <a:r>
              <a:rPr lang="en-US" dirty="0"/>
              <a:t>For review hotel room got the highest average review. Because it is high price and service must be good also customer is less for it.</a:t>
            </a:r>
          </a:p>
          <a:p>
            <a:pPr marL="285750" indent="-228600">
              <a:buFont typeface="Arial" panose="020B0604020202020204" pitchFamily="34" charset="0"/>
              <a:buChar char="•"/>
            </a:pPr>
            <a:r>
              <a:rPr lang="en-US" dirty="0"/>
              <a:t>Shared room also got highest rated for customers </a:t>
            </a:r>
          </a:p>
          <a:p>
            <a:pPr marL="285750" indent="-228600">
              <a:buFont typeface="Arial" panose="020B0604020202020204" pitchFamily="34" charset="0"/>
              <a:buChar char="•"/>
            </a:pPr>
            <a:r>
              <a:rPr lang="en-US" dirty="0"/>
              <a:t>Private room and apt room got little less rating as the customers number are so high compared to other two types. As different types of service provider gave different service the rating is low as expected.</a:t>
            </a:r>
          </a:p>
          <a:p>
            <a:pPr marL="57150"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p:txBody>
      </p:sp>
      <p:grpSp>
        <p:nvGrpSpPr>
          <p:cNvPr id="225" name="Group 208">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10" name="Rectangle 209">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6" name="Rectangle 212">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diagram, parallel&#10;&#10;Description automatically generated">
            <a:extLst>
              <a:ext uri="{FF2B5EF4-FFF2-40B4-BE49-F238E27FC236}">
                <a16:creationId xmlns:a16="http://schemas.microsoft.com/office/drawing/2014/main" id="{E5311795-D83F-64BE-ECE1-0834873DE492}"/>
              </a:ext>
            </a:extLst>
          </p:cNvPr>
          <p:cNvPicPr>
            <a:picLocks noGrp="1" noChangeAspect="1"/>
          </p:cNvPicPr>
          <p:nvPr>
            <p:ph idx="1"/>
          </p:nvPr>
        </p:nvPicPr>
        <p:blipFill>
          <a:blip r:embed="rId3"/>
          <a:stretch>
            <a:fillRect/>
          </a:stretch>
        </p:blipFill>
        <p:spPr>
          <a:xfrm>
            <a:off x="6496301" y="1116345"/>
            <a:ext cx="4016801" cy="3866172"/>
          </a:xfrm>
          <a:prstGeom prst="rect">
            <a:avLst/>
          </a:prstGeom>
        </p:spPr>
      </p:pic>
      <p:pic>
        <p:nvPicPr>
          <p:cNvPr id="227" name="Picture 214">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7" name="Straight Connector 216">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57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88166D-6337-FE9A-31EA-6A7BDCE11DE4}"/>
              </a:ext>
            </a:extLst>
          </p:cNvPr>
          <p:cNvSpPr>
            <a:spLocks noGrp="1"/>
          </p:cNvSpPr>
          <p:nvPr>
            <p:ph type="title"/>
          </p:nvPr>
        </p:nvSpPr>
        <p:spPr/>
        <p:txBody>
          <a:bodyPr/>
          <a:lstStyle/>
          <a:p>
            <a:r>
              <a:rPr lang="en-US" dirty="0"/>
              <a:t>Recommendation:</a:t>
            </a:r>
          </a:p>
        </p:txBody>
      </p:sp>
      <p:sp>
        <p:nvSpPr>
          <p:cNvPr id="6" name="Content Placeholder 5">
            <a:extLst>
              <a:ext uri="{FF2B5EF4-FFF2-40B4-BE49-F238E27FC236}">
                <a16:creationId xmlns:a16="http://schemas.microsoft.com/office/drawing/2014/main" id="{808BB829-6890-E4CB-4A6A-CE2977AE25BE}"/>
              </a:ext>
            </a:extLst>
          </p:cNvPr>
          <p:cNvSpPr>
            <a:spLocks noGrp="1"/>
          </p:cNvSpPr>
          <p:nvPr>
            <p:ph idx="1"/>
          </p:nvPr>
        </p:nvSpPr>
        <p:spPr/>
        <p:txBody>
          <a:bodyPr>
            <a:normAutofit lnSpcReduction="10000"/>
          </a:bodyPr>
          <a:lstStyle/>
          <a:p>
            <a:r>
              <a:rPr lang="en-US" dirty="0"/>
              <a:t>As we can see Manhattan and Brooklyn has more than 50% of customer </a:t>
            </a:r>
            <a:r>
              <a:rPr lang="en-US" dirty="0" err="1"/>
              <a:t>airbnb</a:t>
            </a:r>
            <a:r>
              <a:rPr lang="en-US" dirty="0"/>
              <a:t> provided in NYC. This two place will be great for business expansion.</a:t>
            </a:r>
          </a:p>
          <a:p>
            <a:r>
              <a:rPr lang="en-US" dirty="0"/>
              <a:t>New build Airbnb should apt type or private room type as people rent this two types most.</a:t>
            </a:r>
          </a:p>
          <a:p>
            <a:r>
              <a:rPr lang="en-US" dirty="0"/>
              <a:t>To understand the relation, I recommended to use ML in this data which will give us more precise calculation.</a:t>
            </a:r>
          </a:p>
          <a:p>
            <a:r>
              <a:rPr lang="en-US" dirty="0"/>
              <a:t>As for the price and service fees relation need to use leaner regression model.</a:t>
            </a:r>
          </a:p>
          <a:p>
            <a:r>
              <a:rPr lang="en-US" dirty="0"/>
              <a:t>Also </a:t>
            </a:r>
          </a:p>
        </p:txBody>
      </p:sp>
    </p:spTree>
    <p:extLst>
      <p:ext uri="{BB962C8B-B14F-4D97-AF65-F5344CB8AC3E}">
        <p14:creationId xmlns:p14="http://schemas.microsoft.com/office/powerpoint/2010/main" val="363906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F190E1C-F8F3-6863-D55F-8ADBE039E322}"/>
              </a:ext>
            </a:extLst>
          </p:cNvPr>
          <p:cNvSpPr>
            <a:spLocks noGrp="1"/>
          </p:cNvSpPr>
          <p:nvPr>
            <p:ph type="title"/>
          </p:nvPr>
        </p:nvSpPr>
        <p:spPr>
          <a:xfrm>
            <a:off x="1451580" y="804520"/>
            <a:ext cx="5550355" cy="1049235"/>
          </a:xfrm>
        </p:spPr>
        <p:txBody>
          <a:bodyPr>
            <a:normAutofit/>
          </a:bodyPr>
          <a:lstStyle/>
          <a:p>
            <a:r>
              <a:rPr lang="en-US"/>
              <a:t>PROBLEM STATEMENT</a:t>
            </a:r>
            <a:endParaRPr lang="en-US" dirty="0"/>
          </a:p>
        </p:txBody>
      </p:sp>
      <p:sp>
        <p:nvSpPr>
          <p:cNvPr id="26" name="Rectangle 25">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17BDED6-312A-47D8-AE67-F17F593308E0}"/>
              </a:ext>
            </a:extLst>
          </p:cNvPr>
          <p:cNvSpPr>
            <a:spLocks noGrp="1"/>
          </p:cNvSpPr>
          <p:nvPr>
            <p:ph idx="1"/>
          </p:nvPr>
        </p:nvSpPr>
        <p:spPr>
          <a:xfrm>
            <a:off x="1451580" y="2015732"/>
            <a:ext cx="5550355" cy="3450613"/>
          </a:xfrm>
        </p:spPr>
        <p:txBody>
          <a:bodyPr>
            <a:normAutofit/>
          </a:bodyPr>
          <a:lstStyle/>
          <a:p>
            <a:pPr>
              <a:lnSpc>
                <a:spcPct val="110000"/>
              </a:lnSpc>
              <a:buFont typeface="Wingdings" pitchFamily="2" charset="2"/>
              <a:buChar char="Ø"/>
            </a:pPr>
            <a:r>
              <a:rPr lang="en-US" sz="1300"/>
              <a:t>For this project I collected Airbnb data of NYC during the year of 2019.. NYC is known for its diversity and most populist city in the USA. As the population is high and people visit this city to see its hotspots enormous amount, the urgency of booking hotel, room is more in this city.</a:t>
            </a:r>
          </a:p>
          <a:p>
            <a:pPr>
              <a:lnSpc>
                <a:spcPct val="110000"/>
              </a:lnSpc>
              <a:buFont typeface="Wingdings" pitchFamily="2" charset="2"/>
              <a:buChar char="Ø"/>
            </a:pPr>
            <a:r>
              <a:rPr lang="en-US" sz="1300"/>
              <a:t>My main object is to find out which are the key factors which are influencing its hotel business.  Where Airbnb doing its main business. Whether public review affects its business or not.. What price are suitable for consumers and and relation between price and service fees and its effects on review and many more.</a:t>
            </a:r>
          </a:p>
          <a:p>
            <a:pPr>
              <a:lnSpc>
                <a:spcPct val="110000"/>
              </a:lnSpc>
              <a:buFont typeface="Wingdings" pitchFamily="2" charset="2"/>
              <a:buChar char="Ø"/>
            </a:pPr>
            <a:r>
              <a:rPr lang="en-US" sz="1300"/>
              <a:t>To understand the problem, I collected data of 2019 and worked on it.</a:t>
            </a:r>
          </a:p>
          <a:p>
            <a:pPr>
              <a:lnSpc>
                <a:spcPct val="110000"/>
              </a:lnSpc>
              <a:buFont typeface="Wingdings" pitchFamily="2" charset="2"/>
              <a:buChar char="Ø"/>
            </a:pPr>
            <a:r>
              <a:rPr lang="en-US" sz="1300"/>
              <a:t>I will find out the correlation among the data and will drop the data which I do not want for the analysis and will modify the data as needed.</a:t>
            </a:r>
          </a:p>
          <a:p>
            <a:pPr>
              <a:lnSpc>
                <a:spcPct val="110000"/>
              </a:lnSpc>
              <a:buFont typeface="Wingdings" pitchFamily="2" charset="2"/>
              <a:buChar char="Ø"/>
            </a:pPr>
            <a:endParaRPr lang="en-US" sz="1300"/>
          </a:p>
          <a:p>
            <a:pPr>
              <a:lnSpc>
                <a:spcPct val="110000"/>
              </a:lnSpc>
              <a:buFont typeface="Wingdings" pitchFamily="2" charset="2"/>
              <a:buChar char="Ø"/>
            </a:pPr>
            <a:endParaRPr lang="en-US" sz="1300"/>
          </a:p>
        </p:txBody>
      </p:sp>
      <p:grpSp>
        <p:nvGrpSpPr>
          <p:cNvPr id="28" name="Group 27">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29" name="Rectangle 28">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Sunlight over skyscraper">
            <a:extLst>
              <a:ext uri="{FF2B5EF4-FFF2-40B4-BE49-F238E27FC236}">
                <a16:creationId xmlns:a16="http://schemas.microsoft.com/office/drawing/2014/main" id="{A1E2C830-AF2B-5E35-0E6D-6AC025AA8D91}"/>
              </a:ext>
            </a:extLst>
          </p:cNvPr>
          <p:cNvPicPr>
            <a:picLocks noChangeAspect="1"/>
          </p:cNvPicPr>
          <p:nvPr/>
        </p:nvPicPr>
        <p:blipFill rotWithShape="1">
          <a:blip r:embed="rId2"/>
          <a:srcRect l="45325" r="6348"/>
          <a:stretch/>
        </p:blipFill>
        <p:spPr>
          <a:xfrm>
            <a:off x="8116373" y="1116345"/>
            <a:ext cx="2799103" cy="3866172"/>
          </a:xfrm>
          <a:prstGeom prst="rect">
            <a:avLst/>
          </a:prstGeom>
        </p:spPr>
      </p:pic>
      <p:pic>
        <p:nvPicPr>
          <p:cNvPr id="32" name="Picture 31">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92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Content Placeholder 4" descr="A close-up of a thank you sign&#10;&#10;Description automatically generated with medium confidence">
            <a:extLst>
              <a:ext uri="{FF2B5EF4-FFF2-40B4-BE49-F238E27FC236}">
                <a16:creationId xmlns:a16="http://schemas.microsoft.com/office/drawing/2014/main" id="{7FF6D2FF-1FD5-D6FC-0A2F-18AA93036C65}"/>
              </a:ext>
            </a:extLst>
          </p:cNvPr>
          <p:cNvPicPr>
            <a:picLocks noGrp="1" noChangeAspect="1"/>
          </p:cNvPicPr>
          <p:nvPr>
            <p:ph idx="4294967295"/>
          </p:nvPr>
        </p:nvPicPr>
        <p:blipFill rotWithShape="1">
          <a:blip r:embed="rId2">
            <a:extLst>
              <a:ext uri="{837473B0-CC2E-450A-ABE3-18F120FF3D39}">
                <a1611:picAttrSrcUrl xmlns:a1611="http://schemas.microsoft.com/office/drawing/2016/11/main" r:id="rId3"/>
              </a:ext>
            </a:extLst>
          </a:blip>
          <a:srcRect t="6220" b="9510"/>
          <a:stretch/>
        </p:blipFill>
        <p:spPr>
          <a:xfrm>
            <a:off x="20" y="10"/>
            <a:ext cx="12191980" cy="6857990"/>
          </a:xfrm>
          <a:prstGeom prst="rect">
            <a:avLst/>
          </a:prstGeom>
        </p:spPr>
      </p:pic>
    </p:spTree>
    <p:extLst>
      <p:ext uri="{BB962C8B-B14F-4D97-AF65-F5344CB8AC3E}">
        <p14:creationId xmlns:p14="http://schemas.microsoft.com/office/powerpoint/2010/main" val="172331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D7FF32-A7EA-6320-99C1-4E988BE9BAC5}"/>
              </a:ext>
            </a:extLst>
          </p:cNvPr>
          <p:cNvSpPr>
            <a:spLocks noGrp="1"/>
          </p:cNvSpPr>
          <p:nvPr>
            <p:ph type="title"/>
          </p:nvPr>
        </p:nvSpPr>
        <p:spPr/>
        <p:txBody>
          <a:bodyPr/>
          <a:lstStyle/>
          <a:p>
            <a:r>
              <a:rPr lang="en-US" dirty="0"/>
              <a:t>Data understanding</a:t>
            </a:r>
          </a:p>
        </p:txBody>
      </p:sp>
      <p:sp>
        <p:nvSpPr>
          <p:cNvPr id="8" name="Content Placeholder 7">
            <a:extLst>
              <a:ext uri="{FF2B5EF4-FFF2-40B4-BE49-F238E27FC236}">
                <a16:creationId xmlns:a16="http://schemas.microsoft.com/office/drawing/2014/main" id="{D023986A-FE2A-0656-D710-1CCF6EF24E50}"/>
              </a:ext>
            </a:extLst>
          </p:cNvPr>
          <p:cNvSpPr>
            <a:spLocks noGrp="1"/>
          </p:cNvSpPr>
          <p:nvPr>
            <p:ph idx="1"/>
          </p:nvPr>
        </p:nvSpPr>
        <p:spPr/>
        <p:txBody>
          <a:bodyPr>
            <a:normAutofit fontScale="55000" lnSpcReduction="20000"/>
          </a:bodyPr>
          <a:lstStyle/>
          <a:p>
            <a:r>
              <a:rPr lang="en-US" dirty="0"/>
              <a:t>Desired columns for analysis:</a:t>
            </a:r>
          </a:p>
          <a:p>
            <a:pPr>
              <a:buFont typeface="Wingdings" pitchFamily="2" charset="2"/>
              <a:buChar char="v"/>
            </a:pPr>
            <a:r>
              <a:rPr lang="en-US" dirty="0" err="1"/>
              <a:t>neighbourhood</a:t>
            </a:r>
            <a:r>
              <a:rPr lang="en-US" dirty="0"/>
              <a:t> group </a:t>
            </a:r>
          </a:p>
          <a:p>
            <a:pPr>
              <a:buFont typeface="Wingdings" pitchFamily="2" charset="2"/>
              <a:buChar char="v"/>
            </a:pPr>
            <a:r>
              <a:rPr lang="en-US" dirty="0"/>
              <a:t>id </a:t>
            </a:r>
          </a:p>
          <a:p>
            <a:pPr>
              <a:buFont typeface="Wingdings" pitchFamily="2" charset="2"/>
              <a:buChar char="v"/>
            </a:pPr>
            <a:r>
              <a:rPr lang="en-US" dirty="0"/>
              <a:t> host id </a:t>
            </a:r>
          </a:p>
          <a:p>
            <a:pPr>
              <a:buFont typeface="Wingdings" pitchFamily="2" charset="2"/>
              <a:buChar char="v"/>
            </a:pPr>
            <a:r>
              <a:rPr lang="en-US" dirty="0"/>
              <a:t> Construction year </a:t>
            </a:r>
          </a:p>
          <a:p>
            <a:pPr>
              <a:buFont typeface="Wingdings" pitchFamily="2" charset="2"/>
              <a:buChar char="v"/>
            </a:pPr>
            <a:r>
              <a:rPr lang="en-US" dirty="0"/>
              <a:t> price </a:t>
            </a:r>
          </a:p>
          <a:p>
            <a:pPr>
              <a:buFont typeface="Wingdings" pitchFamily="2" charset="2"/>
              <a:buChar char="v"/>
            </a:pPr>
            <a:r>
              <a:rPr lang="en-US" dirty="0"/>
              <a:t>service fee </a:t>
            </a:r>
          </a:p>
          <a:p>
            <a:pPr>
              <a:buFont typeface="Wingdings" pitchFamily="2" charset="2"/>
              <a:buChar char="v"/>
            </a:pPr>
            <a:r>
              <a:rPr lang="en-US" dirty="0"/>
              <a:t>minimum nights </a:t>
            </a:r>
          </a:p>
          <a:p>
            <a:pPr>
              <a:buFont typeface="Wingdings" pitchFamily="2" charset="2"/>
              <a:buChar char="v"/>
            </a:pPr>
            <a:r>
              <a:rPr lang="en-US" dirty="0"/>
              <a:t> number of reviews </a:t>
            </a:r>
          </a:p>
          <a:p>
            <a:pPr>
              <a:buFont typeface="Wingdings" pitchFamily="2" charset="2"/>
              <a:buChar char="v"/>
            </a:pPr>
            <a:r>
              <a:rPr lang="en-US" dirty="0"/>
              <a:t> review rate number </a:t>
            </a:r>
          </a:p>
          <a:p>
            <a:pPr>
              <a:buFont typeface="Wingdings" pitchFamily="2" charset="2"/>
              <a:buChar char="v"/>
            </a:pPr>
            <a:r>
              <a:rPr lang="en-US" dirty="0"/>
              <a:t> </a:t>
            </a:r>
            <a:r>
              <a:rPr lang="en-US" dirty="0" err="1"/>
              <a:t>host_identity_verified</a:t>
            </a:r>
            <a:r>
              <a:rPr lang="en-US" dirty="0"/>
              <a:t> </a:t>
            </a:r>
          </a:p>
          <a:p>
            <a:pPr>
              <a:buFont typeface="Wingdings" pitchFamily="2" charset="2"/>
              <a:buChar char="v"/>
            </a:pPr>
            <a:r>
              <a:rPr lang="en-US" dirty="0"/>
              <a:t> </a:t>
            </a:r>
            <a:r>
              <a:rPr lang="en-US" dirty="0" err="1"/>
              <a:t>instant_bookable</a:t>
            </a:r>
            <a:r>
              <a:rPr lang="en-US" dirty="0"/>
              <a:t> </a:t>
            </a:r>
          </a:p>
          <a:p>
            <a:pPr>
              <a:buFont typeface="Wingdings" pitchFamily="2" charset="2"/>
              <a:buChar char="v"/>
            </a:pPr>
            <a:r>
              <a:rPr lang="en-US" dirty="0"/>
              <a:t> </a:t>
            </a:r>
            <a:r>
              <a:rPr lang="en-US" dirty="0" err="1"/>
              <a:t>cancellation_policy</a:t>
            </a:r>
            <a:r>
              <a:rPr lang="en-US" dirty="0"/>
              <a:t> </a:t>
            </a:r>
          </a:p>
          <a:p>
            <a:pPr>
              <a:buFont typeface="Wingdings" pitchFamily="2" charset="2"/>
              <a:buChar char="v"/>
            </a:pPr>
            <a:r>
              <a:rPr lang="en-US" dirty="0"/>
              <a:t> room type </a:t>
            </a:r>
          </a:p>
          <a:p>
            <a:pPr>
              <a:buFont typeface="Wingdings" pitchFamily="2" charset="2"/>
              <a:buChar char="v"/>
            </a:pPr>
            <a:r>
              <a:rPr lang="en-US" dirty="0"/>
              <a:t> last review 15234</a:t>
            </a:r>
          </a:p>
        </p:txBody>
      </p:sp>
      <p:sp>
        <p:nvSpPr>
          <p:cNvPr id="9" name="Text Placeholder 8">
            <a:extLst>
              <a:ext uri="{FF2B5EF4-FFF2-40B4-BE49-F238E27FC236}">
                <a16:creationId xmlns:a16="http://schemas.microsoft.com/office/drawing/2014/main" id="{BD181458-99E1-44F9-0FED-867D65435D2F}"/>
              </a:ext>
            </a:extLst>
          </p:cNvPr>
          <p:cNvSpPr>
            <a:spLocks noGrp="1"/>
          </p:cNvSpPr>
          <p:nvPr>
            <p:ph type="body" sz="half" idx="2"/>
          </p:nvPr>
        </p:nvSpPr>
        <p:spPr/>
        <p:txBody>
          <a:bodyPr/>
          <a:lstStyle/>
          <a:p>
            <a:pPr marL="285750" indent="-285750">
              <a:buFont typeface="Wingdings" pitchFamily="2" charset="2"/>
              <a:buChar char="ü"/>
            </a:pPr>
            <a:r>
              <a:rPr lang="en-US" dirty="0"/>
              <a:t>There are 102598 observations</a:t>
            </a:r>
          </a:p>
          <a:p>
            <a:pPr marL="285750" indent="-285750">
              <a:buFont typeface="Wingdings" pitchFamily="2" charset="2"/>
              <a:buChar char="ü"/>
            </a:pPr>
            <a:r>
              <a:rPr lang="en-US" dirty="0"/>
              <a:t>25 columns </a:t>
            </a:r>
          </a:p>
          <a:p>
            <a:pPr marL="285750" indent="-285750">
              <a:buFont typeface="Wingdings" pitchFamily="2" charset="2"/>
              <a:buChar char="ü"/>
            </a:pPr>
            <a:r>
              <a:rPr lang="en-US" dirty="0"/>
              <a:t>Different types of data.</a:t>
            </a:r>
          </a:p>
          <a:p>
            <a:pPr marL="285750" indent="-285750">
              <a:buFont typeface="Wingdings" pitchFamily="2" charset="2"/>
              <a:buChar char="ü"/>
            </a:pPr>
            <a:r>
              <a:rPr lang="en-US" dirty="0"/>
              <a:t>Consisting duplicate values.</a:t>
            </a:r>
          </a:p>
          <a:p>
            <a:pPr marL="285750" indent="-285750">
              <a:buFont typeface="Wingdings" pitchFamily="2" charset="2"/>
              <a:buChar char="ü"/>
            </a:pPr>
            <a:endParaRPr lang="en-US" dirty="0"/>
          </a:p>
        </p:txBody>
      </p:sp>
    </p:spTree>
    <p:extLst>
      <p:ext uri="{BB962C8B-B14F-4D97-AF65-F5344CB8AC3E}">
        <p14:creationId xmlns:p14="http://schemas.microsoft.com/office/powerpoint/2010/main" val="298889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796B319-3385-05BD-0C82-420502FE656D}"/>
              </a:ext>
            </a:extLst>
          </p:cNvPr>
          <p:cNvSpPr>
            <a:spLocks noGrp="1"/>
          </p:cNvSpPr>
          <p:nvPr>
            <p:ph type="title"/>
          </p:nvPr>
        </p:nvSpPr>
        <p:spPr>
          <a:xfrm>
            <a:off x="844476" y="1600199"/>
            <a:ext cx="3539266" cy="4297680"/>
          </a:xfrm>
        </p:spPr>
        <p:txBody>
          <a:bodyPr anchor="ctr">
            <a:normAutofit/>
          </a:bodyPr>
          <a:lstStyle/>
          <a:p>
            <a:r>
              <a:rPr lang="en-US" dirty="0"/>
              <a:t>Agenda</a:t>
            </a:r>
          </a:p>
        </p:txBody>
      </p:sp>
      <p:cxnSp>
        <p:nvCxnSpPr>
          <p:cNvPr id="20" name="Straight Connector 12">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72364F9D-327E-D719-7C0A-CFBC666893A0}"/>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sz="1400" dirty="0"/>
              <a:t>I tried to figure out some the answers to the question which is essential for our analysis.</a:t>
            </a:r>
          </a:p>
          <a:p>
            <a:pPr>
              <a:lnSpc>
                <a:spcPct val="110000"/>
              </a:lnSpc>
              <a:buFont typeface="Wingdings" pitchFamily="2" charset="2"/>
              <a:buChar char="q"/>
            </a:pPr>
            <a:r>
              <a:rPr lang="en-US" sz="1400" dirty="0"/>
              <a:t>Find out the percentage of duplicate values?</a:t>
            </a:r>
          </a:p>
          <a:p>
            <a:pPr>
              <a:lnSpc>
                <a:spcPct val="110000"/>
              </a:lnSpc>
              <a:buFont typeface="Wingdings" pitchFamily="2" charset="2"/>
              <a:buChar char="q"/>
            </a:pPr>
            <a:r>
              <a:rPr lang="en-US" sz="1400" dirty="0"/>
              <a:t>How to work on the null values?</a:t>
            </a:r>
          </a:p>
          <a:p>
            <a:pPr>
              <a:lnSpc>
                <a:spcPct val="110000"/>
              </a:lnSpc>
              <a:buFont typeface="Wingdings" pitchFamily="2" charset="2"/>
              <a:buChar char="q"/>
            </a:pPr>
            <a:r>
              <a:rPr lang="en-US" sz="1400" dirty="0"/>
              <a:t>Is there any outlier which could influence our analysis?</a:t>
            </a:r>
          </a:p>
          <a:p>
            <a:pPr>
              <a:lnSpc>
                <a:spcPct val="110000"/>
              </a:lnSpc>
              <a:buFont typeface="Wingdings" pitchFamily="2" charset="2"/>
              <a:buChar char="q"/>
            </a:pPr>
            <a:r>
              <a:rPr lang="en-US" sz="1400" dirty="0"/>
              <a:t>Which city has the greatest number of customers?</a:t>
            </a:r>
          </a:p>
          <a:p>
            <a:pPr>
              <a:lnSpc>
                <a:spcPct val="110000"/>
              </a:lnSpc>
              <a:buFont typeface="Wingdings" pitchFamily="2" charset="2"/>
              <a:buChar char="q"/>
            </a:pPr>
            <a:r>
              <a:rPr lang="en-US" sz="1400" dirty="0"/>
              <a:t>Which room type has more demand in term of business?</a:t>
            </a:r>
          </a:p>
          <a:p>
            <a:pPr>
              <a:lnSpc>
                <a:spcPct val="110000"/>
              </a:lnSpc>
              <a:buFont typeface="Wingdings" pitchFamily="2" charset="2"/>
              <a:buChar char="q"/>
            </a:pPr>
            <a:r>
              <a:rPr lang="en-US" sz="1400" dirty="0"/>
              <a:t>Among three cancelation policies which was mostly followed by hotel service?</a:t>
            </a:r>
          </a:p>
          <a:p>
            <a:pPr>
              <a:lnSpc>
                <a:spcPct val="110000"/>
              </a:lnSpc>
              <a:buFont typeface="Wingdings" pitchFamily="2" charset="2"/>
              <a:buChar char="q"/>
            </a:pPr>
            <a:r>
              <a:rPr lang="en-US" sz="1400" dirty="0"/>
              <a:t>What is the correlation between price and service fees?</a:t>
            </a:r>
          </a:p>
          <a:p>
            <a:pPr>
              <a:lnSpc>
                <a:spcPct val="110000"/>
              </a:lnSpc>
              <a:buFont typeface="Wingdings" pitchFamily="2" charset="2"/>
              <a:buChar char="q"/>
            </a:pPr>
            <a:r>
              <a:rPr lang="en-US" sz="1400" dirty="0"/>
              <a:t>In which year most of the accommodation arranged by Airbnb that means which year business grow more?</a:t>
            </a:r>
          </a:p>
          <a:p>
            <a:pPr marL="0" indent="0">
              <a:lnSpc>
                <a:spcPct val="110000"/>
              </a:lnSpc>
              <a:buNone/>
            </a:pPr>
            <a:r>
              <a:rPr lang="en-US" sz="1400" dirty="0"/>
              <a:t>                                                                                                                     To Be </a:t>
            </a:r>
            <a:r>
              <a:rPr lang="en-US" sz="1400" dirty="0" err="1"/>
              <a:t>Cont</a:t>
            </a:r>
            <a:r>
              <a:rPr lang="en-US" sz="1400" dirty="0"/>
              <a:t>……</a:t>
            </a:r>
          </a:p>
          <a:p>
            <a:pPr marL="0" indent="0">
              <a:lnSpc>
                <a:spcPct val="110000"/>
              </a:lnSpc>
              <a:buNone/>
            </a:pPr>
            <a:endParaRPr lang="en-US" sz="1400" dirty="0"/>
          </a:p>
          <a:p>
            <a:pPr marL="0" indent="0">
              <a:lnSpc>
                <a:spcPct val="110000"/>
              </a:lnSpc>
              <a:buNone/>
            </a:pPr>
            <a:endParaRPr lang="en-US" sz="1400" dirty="0"/>
          </a:p>
          <a:p>
            <a:pPr marL="0" indent="0">
              <a:lnSpc>
                <a:spcPct val="110000"/>
              </a:lnSpc>
              <a:buNone/>
            </a:pPr>
            <a:endParaRPr lang="en-US" sz="1400" dirty="0"/>
          </a:p>
        </p:txBody>
      </p:sp>
    </p:spTree>
    <p:extLst>
      <p:ext uri="{BB962C8B-B14F-4D97-AF65-F5344CB8AC3E}">
        <p14:creationId xmlns:p14="http://schemas.microsoft.com/office/powerpoint/2010/main" val="117021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1B1BF-9833-9916-2669-90E4FEB71401}"/>
              </a:ext>
            </a:extLst>
          </p:cNvPr>
          <p:cNvSpPr>
            <a:spLocks noGrp="1"/>
          </p:cNvSpPr>
          <p:nvPr>
            <p:ph type="title"/>
          </p:nvPr>
        </p:nvSpPr>
        <p:spPr>
          <a:xfrm>
            <a:off x="844476" y="1600199"/>
            <a:ext cx="3539266" cy="4297680"/>
          </a:xfrm>
        </p:spPr>
        <p:txBody>
          <a:bodyPr anchor="ctr">
            <a:normAutofit/>
          </a:bodyPr>
          <a:lstStyle/>
          <a:p>
            <a:r>
              <a:rPr lang="en-US" dirty="0"/>
              <a:t>Agenda</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C2AB10-5032-2052-156B-75A81DA301F4}"/>
              </a:ext>
            </a:extLst>
          </p:cNvPr>
          <p:cNvSpPr>
            <a:spLocks noGrp="1"/>
          </p:cNvSpPr>
          <p:nvPr>
            <p:ph idx="1"/>
          </p:nvPr>
        </p:nvSpPr>
        <p:spPr>
          <a:xfrm>
            <a:off x="4924851" y="1600199"/>
            <a:ext cx="6130003" cy="4297680"/>
          </a:xfrm>
        </p:spPr>
        <p:txBody>
          <a:bodyPr anchor="ctr">
            <a:normAutofit/>
          </a:bodyPr>
          <a:lstStyle/>
          <a:p>
            <a:pPr>
              <a:buFont typeface="Wingdings" pitchFamily="2" charset="2"/>
              <a:buChar char="q"/>
            </a:pPr>
            <a:r>
              <a:rPr lang="en-US" dirty="0"/>
              <a:t>Between 1-5 which review is mostly given by customer?</a:t>
            </a:r>
          </a:p>
          <a:p>
            <a:pPr>
              <a:buFont typeface="Wingdings" pitchFamily="2" charset="2"/>
              <a:buChar char="q"/>
            </a:pPr>
            <a:r>
              <a:rPr lang="en-US" dirty="0"/>
              <a:t>which city got the highest rated accommodations?</a:t>
            </a:r>
          </a:p>
          <a:p>
            <a:pPr>
              <a:buFont typeface="Wingdings" pitchFamily="2" charset="2"/>
              <a:buChar char="q"/>
            </a:pPr>
            <a:r>
              <a:rPr lang="en-US" dirty="0"/>
              <a:t>Which price range of accommodations customer prefers?</a:t>
            </a:r>
          </a:p>
          <a:p>
            <a:pPr>
              <a:buFont typeface="Wingdings" pitchFamily="2" charset="2"/>
              <a:buChar char="q"/>
            </a:pPr>
            <a:r>
              <a:rPr lang="en-US" dirty="0"/>
              <a:t>Does price is correlated with review by customers?</a:t>
            </a:r>
          </a:p>
          <a:p>
            <a:pPr>
              <a:buFont typeface="Wingdings" pitchFamily="2" charset="2"/>
              <a:buChar char="q"/>
            </a:pPr>
            <a:r>
              <a:rPr lang="en-US" dirty="0"/>
              <a:t>Does instant bookable option trigger review ?</a:t>
            </a:r>
          </a:p>
          <a:p>
            <a:pPr>
              <a:buFont typeface="Wingdings" pitchFamily="2" charset="2"/>
              <a:buChar char="q"/>
            </a:pPr>
            <a:r>
              <a:rPr lang="en-US" dirty="0"/>
              <a:t>What type of room type is mostly booked by customer and what was the review about this room type?</a:t>
            </a:r>
          </a:p>
          <a:p>
            <a:pPr marL="0" indent="0">
              <a:buNone/>
            </a:pPr>
            <a:endParaRPr lang="en-US" dirty="0"/>
          </a:p>
          <a:p>
            <a:pPr>
              <a:buFont typeface="Wingdings" pitchFamily="2" charset="2"/>
              <a:buChar char="q"/>
            </a:pPr>
            <a:endParaRPr lang="en-US" dirty="0"/>
          </a:p>
        </p:txBody>
      </p:sp>
    </p:spTree>
    <p:extLst>
      <p:ext uri="{BB962C8B-B14F-4D97-AF65-F5344CB8AC3E}">
        <p14:creationId xmlns:p14="http://schemas.microsoft.com/office/powerpoint/2010/main" val="156308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2ACCE93-9E8C-D280-F330-3DA2AD92DFB1}"/>
              </a:ext>
            </a:extLst>
          </p:cNvPr>
          <p:cNvSpPr>
            <a:spLocks noGrp="1"/>
          </p:cNvSpPr>
          <p:nvPr>
            <p:ph type="title"/>
          </p:nvPr>
        </p:nvSpPr>
        <p:spPr>
          <a:xfrm>
            <a:off x="849683" y="1240076"/>
            <a:ext cx="2727813" cy="4584527"/>
          </a:xfrm>
        </p:spPr>
        <p:txBody>
          <a:bodyPr>
            <a:normAutofit/>
          </a:bodyPr>
          <a:lstStyle/>
          <a:p>
            <a:r>
              <a:rPr lang="en-US">
                <a:solidFill>
                  <a:srgbClr val="FFFFFF"/>
                </a:solidFill>
              </a:rPr>
              <a:t>Working with duplicates, null and outliers:</a:t>
            </a:r>
          </a:p>
        </p:txBody>
      </p:sp>
      <p:sp>
        <p:nvSpPr>
          <p:cNvPr id="6" name="Content Placeholder 5">
            <a:extLst>
              <a:ext uri="{FF2B5EF4-FFF2-40B4-BE49-F238E27FC236}">
                <a16:creationId xmlns:a16="http://schemas.microsoft.com/office/drawing/2014/main" id="{318DA503-07BF-22E7-7A04-966C8C8BF239}"/>
              </a:ext>
            </a:extLst>
          </p:cNvPr>
          <p:cNvSpPr>
            <a:spLocks noGrp="1"/>
          </p:cNvSpPr>
          <p:nvPr>
            <p:ph idx="1"/>
          </p:nvPr>
        </p:nvSpPr>
        <p:spPr>
          <a:xfrm>
            <a:off x="4705594" y="1240077"/>
            <a:ext cx="6034827" cy="4916465"/>
          </a:xfrm>
        </p:spPr>
        <p:txBody>
          <a:bodyPr anchor="t">
            <a:normAutofit/>
          </a:bodyPr>
          <a:lstStyle/>
          <a:p>
            <a:pPr>
              <a:lnSpc>
                <a:spcPct val="110000"/>
              </a:lnSpc>
            </a:pPr>
            <a:r>
              <a:rPr lang="en-US" sz="1400"/>
              <a:t>There were 541 duplicate values which I removed.</a:t>
            </a:r>
          </a:p>
          <a:p>
            <a:pPr>
              <a:lnSpc>
                <a:spcPct val="110000"/>
              </a:lnSpc>
            </a:pPr>
            <a:r>
              <a:rPr lang="en-US" sz="1400"/>
              <a:t>Columns which null values filled up by their mean values given below:</a:t>
            </a:r>
          </a:p>
          <a:p>
            <a:pPr marL="514350" indent="-514350">
              <a:lnSpc>
                <a:spcPct val="110000"/>
              </a:lnSpc>
              <a:buFont typeface="+mj-lt"/>
              <a:buAutoNum type="romanUcPeriod"/>
            </a:pPr>
            <a:r>
              <a:rPr lang="en-US" sz="1400"/>
              <a:t>reviews per month</a:t>
            </a:r>
          </a:p>
          <a:p>
            <a:pPr marL="514350" indent="-514350">
              <a:lnSpc>
                <a:spcPct val="110000"/>
              </a:lnSpc>
              <a:buFont typeface="+mj-lt"/>
              <a:buAutoNum type="romanUcPeriod"/>
            </a:pPr>
            <a:r>
              <a:rPr lang="en-US" sz="1400"/>
              <a:t>service fee</a:t>
            </a:r>
          </a:p>
          <a:p>
            <a:pPr marL="514350" indent="-514350">
              <a:lnSpc>
                <a:spcPct val="110000"/>
              </a:lnSpc>
              <a:buFont typeface="+mj-lt"/>
              <a:buAutoNum type="romanUcPeriod"/>
            </a:pPr>
            <a:r>
              <a:rPr lang="en-US" sz="1400"/>
              <a:t>Price</a:t>
            </a:r>
          </a:p>
          <a:p>
            <a:pPr marL="514350" indent="-514350">
              <a:lnSpc>
                <a:spcPct val="110000"/>
              </a:lnSpc>
              <a:buFont typeface="+mj-lt"/>
              <a:buAutoNum type="romanUcPeriod"/>
            </a:pPr>
            <a:r>
              <a:rPr lang="en-US" sz="1400"/>
              <a:t>calculated host listings count</a:t>
            </a:r>
          </a:p>
          <a:p>
            <a:pPr>
              <a:lnSpc>
                <a:spcPct val="110000"/>
              </a:lnSpc>
            </a:pPr>
            <a:r>
              <a:rPr lang="en-US" sz="1400"/>
              <a:t>Null values fill by mode:</a:t>
            </a:r>
          </a:p>
          <a:p>
            <a:pPr marL="514350" indent="-514350">
              <a:lnSpc>
                <a:spcPct val="110000"/>
              </a:lnSpc>
              <a:buFont typeface="+mj-lt"/>
              <a:buAutoNum type="romanUcPeriod"/>
            </a:pPr>
            <a:r>
              <a:rPr lang="en-US" sz="1400"/>
              <a:t>number of reviews</a:t>
            </a:r>
          </a:p>
          <a:p>
            <a:pPr>
              <a:lnSpc>
                <a:spcPct val="110000"/>
              </a:lnSpc>
            </a:pPr>
            <a:r>
              <a:rPr lang="en-US" sz="1400"/>
              <a:t>availability 365 null values means was no available room so filled up with the value 0</a:t>
            </a:r>
          </a:p>
          <a:p>
            <a:pPr>
              <a:lnSpc>
                <a:spcPct val="110000"/>
              </a:lnSpc>
            </a:pPr>
            <a:r>
              <a:rPr lang="en-US" sz="1400"/>
              <a:t>Other columns null values are not significant, so I removed that rows.</a:t>
            </a:r>
          </a:p>
          <a:p>
            <a:pPr>
              <a:lnSpc>
                <a:spcPct val="110000"/>
              </a:lnSpc>
            </a:pPr>
            <a:r>
              <a:rPr lang="en-US" sz="1400"/>
              <a:t>availability 365, minimum nights contains outliers which was taken care of.</a:t>
            </a:r>
          </a:p>
          <a:p>
            <a:pPr>
              <a:lnSpc>
                <a:spcPct val="110000"/>
              </a:lnSpc>
            </a:pPr>
            <a:endParaRPr lang="en-US" sz="1400"/>
          </a:p>
          <a:p>
            <a:pPr>
              <a:lnSpc>
                <a:spcPct val="110000"/>
              </a:lnSpc>
            </a:pPr>
            <a:endParaRPr lang="en-US" sz="1400"/>
          </a:p>
          <a:p>
            <a:pPr marL="514350" indent="-514350">
              <a:lnSpc>
                <a:spcPct val="110000"/>
              </a:lnSpc>
              <a:buFont typeface="+mj-lt"/>
              <a:buAutoNum type="romanUcPeriod"/>
            </a:pPr>
            <a:endParaRPr lang="en-US" sz="1400"/>
          </a:p>
          <a:p>
            <a:pPr marL="514350" indent="-514350">
              <a:lnSpc>
                <a:spcPct val="110000"/>
              </a:lnSpc>
              <a:buFont typeface="+mj-lt"/>
              <a:buAutoNum type="romanUcPeriod"/>
            </a:pPr>
            <a:endParaRPr lang="en-US" sz="1400"/>
          </a:p>
          <a:p>
            <a:pPr marL="0" indent="0">
              <a:lnSpc>
                <a:spcPct val="110000"/>
              </a:lnSpc>
              <a:buNone/>
            </a:pPr>
            <a:endParaRPr lang="en-US" sz="1400"/>
          </a:p>
        </p:txBody>
      </p:sp>
    </p:spTree>
    <p:extLst>
      <p:ext uri="{BB962C8B-B14F-4D97-AF65-F5344CB8AC3E}">
        <p14:creationId xmlns:p14="http://schemas.microsoft.com/office/powerpoint/2010/main" val="39454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D74C9881-070A-F720-204B-C5D005AC1001}"/>
              </a:ext>
            </a:extLst>
          </p:cNvPr>
          <p:cNvSpPr>
            <a:spLocks noGrp="1"/>
          </p:cNvSpPr>
          <p:nvPr>
            <p:ph type="title"/>
          </p:nvPr>
        </p:nvSpPr>
        <p:spPr>
          <a:xfrm>
            <a:off x="1451579" y="804519"/>
            <a:ext cx="9603275" cy="1049235"/>
          </a:xfrm>
        </p:spPr>
        <p:txBody>
          <a:bodyPr>
            <a:normAutofit/>
          </a:bodyPr>
          <a:lstStyle/>
          <a:p>
            <a:r>
              <a:rPr lang="en-US"/>
              <a:t>correlation</a:t>
            </a:r>
            <a:endParaRPr lang="en-US" dirty="0"/>
          </a:p>
        </p:txBody>
      </p:sp>
      <p:sp>
        <p:nvSpPr>
          <p:cNvPr id="16" name="Content Placeholder 15">
            <a:extLst>
              <a:ext uri="{FF2B5EF4-FFF2-40B4-BE49-F238E27FC236}">
                <a16:creationId xmlns:a16="http://schemas.microsoft.com/office/drawing/2014/main" id="{3AB6FD82-9B20-8EA2-542E-825F8B2A2A5B}"/>
              </a:ext>
            </a:extLst>
          </p:cNvPr>
          <p:cNvSpPr>
            <a:spLocks noGrp="1"/>
          </p:cNvSpPr>
          <p:nvPr>
            <p:ph idx="1"/>
          </p:nvPr>
        </p:nvSpPr>
        <p:spPr>
          <a:xfrm>
            <a:off x="1451579" y="2015734"/>
            <a:ext cx="5435733" cy="3450613"/>
          </a:xfrm>
        </p:spPr>
        <p:txBody>
          <a:bodyPr>
            <a:normAutofit/>
          </a:bodyPr>
          <a:lstStyle/>
          <a:p>
            <a:pPr>
              <a:lnSpc>
                <a:spcPct val="110000"/>
              </a:lnSpc>
            </a:pPr>
            <a:r>
              <a:rPr lang="en-US" sz="1900" dirty="0">
                <a:solidFill>
                  <a:schemeClr val="accent1"/>
                </a:solidFill>
              </a:rPr>
              <a:t>What factors which influenced review of customers?</a:t>
            </a:r>
          </a:p>
          <a:p>
            <a:pPr>
              <a:lnSpc>
                <a:spcPct val="110000"/>
              </a:lnSpc>
              <a:buFont typeface="Wingdings" pitchFamily="2" charset="2"/>
              <a:buChar char="Ø"/>
            </a:pPr>
            <a:r>
              <a:rPr lang="en-US" sz="1900" dirty="0"/>
              <a:t>There is no strong correlation between</a:t>
            </a:r>
          </a:p>
          <a:p>
            <a:pPr marL="0" indent="0">
              <a:lnSpc>
                <a:spcPct val="110000"/>
              </a:lnSpc>
              <a:buNone/>
            </a:pPr>
            <a:r>
              <a:rPr lang="en-US" sz="1900" dirty="0"/>
              <a:t>any of the data as the correlation values are</a:t>
            </a:r>
          </a:p>
          <a:p>
            <a:pPr marL="0" indent="0">
              <a:lnSpc>
                <a:spcPct val="110000"/>
              </a:lnSpc>
              <a:buNone/>
            </a:pPr>
            <a:r>
              <a:rPr lang="en-US" sz="1900" dirty="0"/>
              <a:t>Small.</a:t>
            </a:r>
          </a:p>
          <a:p>
            <a:pPr>
              <a:lnSpc>
                <a:spcPct val="110000"/>
              </a:lnSpc>
              <a:buFont typeface="Wingdings" pitchFamily="2" charset="2"/>
              <a:buChar char="Ø"/>
            </a:pPr>
            <a:r>
              <a:rPr lang="en-US" sz="1900" dirty="0"/>
              <a:t>So this correlation heat map will not help us</a:t>
            </a:r>
          </a:p>
          <a:p>
            <a:pPr marL="0" indent="0">
              <a:lnSpc>
                <a:spcPct val="110000"/>
              </a:lnSpc>
              <a:buNone/>
            </a:pPr>
            <a:r>
              <a:rPr lang="en-US" sz="1900" dirty="0"/>
              <a:t>For analysis.</a:t>
            </a:r>
          </a:p>
          <a:p>
            <a:pPr>
              <a:lnSpc>
                <a:spcPct val="110000"/>
              </a:lnSpc>
              <a:buFont typeface="Wingdings" pitchFamily="2" charset="2"/>
              <a:buChar char="Ø"/>
            </a:pPr>
            <a:r>
              <a:rPr lang="en-US" sz="1900" dirty="0"/>
              <a:t>Have to look for other factor.</a:t>
            </a:r>
          </a:p>
          <a:p>
            <a:pPr marL="0" indent="0">
              <a:lnSpc>
                <a:spcPct val="110000"/>
              </a:lnSpc>
              <a:buNone/>
            </a:pPr>
            <a:endParaRPr lang="en-US" sz="1900" dirty="0"/>
          </a:p>
          <a:p>
            <a:pPr marL="0" indent="0">
              <a:lnSpc>
                <a:spcPct val="110000"/>
              </a:lnSpc>
              <a:buNone/>
            </a:pPr>
            <a:endParaRPr lang="en-US" sz="1900" dirty="0"/>
          </a:p>
        </p:txBody>
      </p:sp>
      <p:grpSp>
        <p:nvGrpSpPr>
          <p:cNvPr id="23" name="Group 22">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24" name="Rectangle 23">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A screenshot of a graph&#10;&#10;Description automatically generated with medium confidence">
            <a:extLst>
              <a:ext uri="{FF2B5EF4-FFF2-40B4-BE49-F238E27FC236}">
                <a16:creationId xmlns:a16="http://schemas.microsoft.com/office/drawing/2014/main" id="{77820FDA-4BDC-06A1-C317-B57B86E202F7}"/>
              </a:ext>
            </a:extLst>
          </p:cNvPr>
          <p:cNvPicPr>
            <a:picLocks noChangeAspect="1"/>
          </p:cNvPicPr>
          <p:nvPr/>
        </p:nvPicPr>
        <p:blipFill rotWithShape="1">
          <a:blip r:embed="rId2"/>
          <a:srcRect r="3" b="11290"/>
          <a:stretch/>
        </p:blipFill>
        <p:spPr>
          <a:xfrm>
            <a:off x="7554139" y="2174242"/>
            <a:ext cx="3336989" cy="3124351"/>
          </a:xfrm>
          <a:prstGeom prst="rect">
            <a:avLst/>
          </a:prstGeom>
        </p:spPr>
      </p:pic>
    </p:spTree>
    <p:extLst>
      <p:ext uri="{BB962C8B-B14F-4D97-AF65-F5344CB8AC3E}">
        <p14:creationId xmlns:p14="http://schemas.microsoft.com/office/powerpoint/2010/main" val="396364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7" name="Picture 4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52">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800">
                <a:solidFill>
                  <a:schemeClr val="accent1"/>
                </a:solidFill>
              </a:rPr>
              <a:t>Which room type has more demand in term of business?</a:t>
            </a:r>
            <a:br>
              <a:rPr lang="en-US" sz="1800" dirty="0"/>
            </a:br>
            <a:endParaRPr lang="en-US" sz="1800" dirty="0"/>
          </a:p>
        </p:txBody>
      </p:sp>
      <p:sp>
        <p:nvSpPr>
          <p:cNvPr id="57" name="Rectangle 56">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We can see 4 types of room available</a:t>
            </a:r>
          </a:p>
          <a:p>
            <a:pPr marL="57150" indent="-228600">
              <a:buFont typeface="Arial" panose="020B0604020202020204" pitchFamily="34" charset="0"/>
              <a:buChar char="•"/>
            </a:pPr>
            <a:r>
              <a:rPr lang="en-US" dirty="0"/>
              <a:t>Demand of apt is more than 50%.</a:t>
            </a:r>
          </a:p>
          <a:p>
            <a:pPr marL="57150" indent="-228600">
              <a:buFont typeface="Arial" panose="020B0604020202020204" pitchFamily="34" charset="0"/>
              <a:buChar char="•"/>
            </a:pPr>
            <a:r>
              <a:rPr lang="en-US" dirty="0"/>
              <a:t>Followed by private room which is almost 46%</a:t>
            </a:r>
          </a:p>
          <a:p>
            <a:pPr marL="57150" indent="-228600">
              <a:buFont typeface="Arial" panose="020B0604020202020204" pitchFamily="34" charset="0"/>
              <a:buChar char="•"/>
            </a:pPr>
            <a:r>
              <a:rPr lang="en-US" dirty="0"/>
              <a:t>Shared room and hotel room has less demand.</a:t>
            </a:r>
          </a:p>
          <a:p>
            <a:pPr indent="-228600">
              <a:buFont typeface="Arial" panose="020B0604020202020204" pitchFamily="34" charset="0"/>
              <a:buChar char="•"/>
            </a:pPr>
            <a:endParaRPr lang="en-US" dirty="0"/>
          </a:p>
        </p:txBody>
      </p:sp>
      <p:grpSp>
        <p:nvGrpSpPr>
          <p:cNvPr id="59" name="Group 58">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60" name="Rectangle 59">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Content Placeholder 12" descr="A picture containing text, screenshot, rectangle, number&#10;&#10;Description automatically generated">
            <a:extLst>
              <a:ext uri="{FF2B5EF4-FFF2-40B4-BE49-F238E27FC236}">
                <a16:creationId xmlns:a16="http://schemas.microsoft.com/office/drawing/2014/main" id="{009A97C6-3307-921D-C9AD-B3C237EBCA9A}"/>
              </a:ext>
            </a:extLst>
          </p:cNvPr>
          <p:cNvPicPr>
            <a:picLocks noGrp="1" noChangeAspect="1"/>
          </p:cNvPicPr>
          <p:nvPr>
            <p:ph idx="1"/>
          </p:nvPr>
        </p:nvPicPr>
        <p:blipFill rotWithShape="1">
          <a:blip r:embed="rId3"/>
          <a:srcRect r="546" b="3"/>
          <a:stretch/>
        </p:blipFill>
        <p:spPr>
          <a:xfrm>
            <a:off x="6093926" y="1116345"/>
            <a:ext cx="4821551" cy="3866172"/>
          </a:xfrm>
          <a:prstGeom prst="rect">
            <a:avLst/>
          </a:prstGeom>
        </p:spPr>
      </p:pic>
      <p:pic>
        <p:nvPicPr>
          <p:cNvPr id="63" name="Picture 62">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64">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84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4" name="Rectangle 96">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5" name="Picture 98">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6" name="Straight Connector 100">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02">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8" name="Rectangle 104">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06">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C942A85F-C606-5799-51F4-17081C617C2B}"/>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1500" dirty="0">
                <a:solidFill>
                  <a:schemeClr val="accent1"/>
                </a:solidFill>
              </a:rPr>
              <a:t>Which city has the greatest number of customers?</a:t>
            </a:r>
            <a:br>
              <a:rPr lang="en-US" sz="1500" dirty="0"/>
            </a:br>
            <a:br>
              <a:rPr lang="en-US" sz="1500" dirty="0"/>
            </a:br>
            <a:endParaRPr lang="en-US" sz="1500" dirty="0"/>
          </a:p>
        </p:txBody>
      </p:sp>
      <p:sp>
        <p:nvSpPr>
          <p:cNvPr id="130" name="Rectangle 108">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ext Placeholder 10">
            <a:extLst>
              <a:ext uri="{FF2B5EF4-FFF2-40B4-BE49-F238E27FC236}">
                <a16:creationId xmlns:a16="http://schemas.microsoft.com/office/drawing/2014/main" id="{AE2DDBB3-4B25-D907-C1BF-C0022711E6A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marL="57150" indent="-228600">
              <a:buFont typeface="Arial" panose="020B0604020202020204" pitchFamily="34" charset="0"/>
              <a:buChar char="•"/>
            </a:pPr>
            <a:r>
              <a:rPr lang="en-US" dirty="0"/>
              <a:t>Five cities in New York state</a:t>
            </a:r>
          </a:p>
          <a:p>
            <a:pPr marL="57150" indent="-228600">
              <a:buFont typeface="Arial" panose="020B0604020202020204" pitchFamily="34" charset="0"/>
              <a:buChar char="•"/>
            </a:pPr>
            <a:r>
              <a:rPr lang="en-US" dirty="0"/>
              <a:t>Brooklyn and Manhattan got highest number of customers.</a:t>
            </a:r>
          </a:p>
          <a:p>
            <a:pPr marL="57150" indent="-228600">
              <a:buFont typeface="Arial" panose="020B0604020202020204" pitchFamily="34" charset="0"/>
              <a:buChar char="•"/>
            </a:pPr>
            <a:r>
              <a:rPr lang="en-US" dirty="0"/>
              <a:t>Queens is third in customer numbers</a:t>
            </a:r>
          </a:p>
          <a:p>
            <a:pPr marL="57150" indent="-228600">
              <a:buFont typeface="Arial" panose="020B0604020202020204" pitchFamily="34" charset="0"/>
              <a:buChar char="•"/>
            </a:pPr>
            <a:r>
              <a:rPr lang="en-US" dirty="0"/>
              <a:t>Lowest percentage in Staten island. </a:t>
            </a:r>
          </a:p>
          <a:p>
            <a:pPr indent="-228600">
              <a:buFont typeface="Arial" panose="020B0604020202020204" pitchFamily="34" charset="0"/>
              <a:buChar char="•"/>
            </a:pPr>
            <a:endParaRPr lang="en-US" dirty="0"/>
          </a:p>
        </p:txBody>
      </p:sp>
      <p:grpSp>
        <p:nvGrpSpPr>
          <p:cNvPr id="131" name="Group 110">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32" name="Rectangle 111">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A picture containing text, screenshot, diagram, line&#10;&#10;Description automatically generated">
            <a:extLst>
              <a:ext uri="{FF2B5EF4-FFF2-40B4-BE49-F238E27FC236}">
                <a16:creationId xmlns:a16="http://schemas.microsoft.com/office/drawing/2014/main" id="{49E61314-7C82-434E-1AA8-1DC16585671F}"/>
              </a:ext>
            </a:extLst>
          </p:cNvPr>
          <p:cNvPicPr>
            <a:picLocks noGrp="1" noChangeAspect="1"/>
          </p:cNvPicPr>
          <p:nvPr>
            <p:ph idx="1"/>
          </p:nvPr>
        </p:nvPicPr>
        <p:blipFill rotWithShape="1">
          <a:blip r:embed="rId3"/>
          <a:srcRect t="9395" r="1" b="1"/>
          <a:stretch/>
        </p:blipFill>
        <p:spPr>
          <a:xfrm>
            <a:off x="6093926" y="1116345"/>
            <a:ext cx="4821551" cy="3866172"/>
          </a:xfrm>
          <a:prstGeom prst="rect">
            <a:avLst/>
          </a:prstGeom>
        </p:spPr>
      </p:pic>
      <p:pic>
        <p:nvPicPr>
          <p:cNvPr id="115" name="Picture 114">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7" name="Straight Connector 116">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3688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783</TotalTime>
  <Words>1183</Words>
  <Application>Microsoft Macintosh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Wingdings</vt:lpstr>
      <vt:lpstr>Gallery</vt:lpstr>
      <vt:lpstr>EDA ON AIR_BNB DATA</vt:lpstr>
      <vt:lpstr>PROBLEM STATEMENT</vt:lpstr>
      <vt:lpstr>Data understanding</vt:lpstr>
      <vt:lpstr>Agenda</vt:lpstr>
      <vt:lpstr>Agenda</vt:lpstr>
      <vt:lpstr>Working with duplicates, null and outliers:</vt:lpstr>
      <vt:lpstr>correlation</vt:lpstr>
      <vt:lpstr>Which room type has more demand in term of business? </vt:lpstr>
      <vt:lpstr>Which city has the greatest number of customers?  </vt:lpstr>
      <vt:lpstr>Among three cancelation policies which was mostly followed by hotel service?  </vt:lpstr>
      <vt:lpstr>What is the correlation between price and service fees?   </vt:lpstr>
      <vt:lpstr>In which year most of the accommodation arranged by Airbnb that means which year business grow more?   </vt:lpstr>
      <vt:lpstr>Between 1-5 which review is mostly given by customer?   </vt:lpstr>
      <vt:lpstr>which city got the highest rated accommodations?    </vt:lpstr>
      <vt:lpstr>Which price range of accommodations customer prefers?    </vt:lpstr>
      <vt:lpstr>Does price is correlated with review by customers?    </vt:lpstr>
      <vt:lpstr>Does instant bookable option trigger review ?    </vt:lpstr>
      <vt:lpstr>What type of room type is mostly booked by customer and what was the review about this room type?    </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AIR_BNB DATA</dc:title>
  <dc:creator>Safawat Al Naser</dc:creator>
  <cp:lastModifiedBy>Safawat Al Naser</cp:lastModifiedBy>
  <cp:revision>2</cp:revision>
  <dcterms:created xsi:type="dcterms:W3CDTF">2023-07-02T15:47:26Z</dcterms:created>
  <dcterms:modified xsi:type="dcterms:W3CDTF">2023-07-03T04:50:30Z</dcterms:modified>
</cp:coreProperties>
</file>