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87" r:id="rId7"/>
    <p:sldId id="275" r:id="rId8"/>
    <p:sldId id="276" r:id="rId9"/>
    <p:sldId id="279" r:id="rId10"/>
    <p:sldId id="280" r:id="rId11"/>
    <p:sldId id="281" r:id="rId12"/>
    <p:sldId id="282" r:id="rId13"/>
    <p:sldId id="283" r:id="rId14"/>
    <p:sldId id="284" r:id="rId15"/>
    <p:sldId id="285" r:id="rId16"/>
    <p:sldId id="286" r:id="rId17"/>
    <p:sldId id="288"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8" autoAdjust="0"/>
    <p:restoredTop sz="94660"/>
  </p:normalViewPr>
  <p:slideViewPr>
    <p:cSldViewPr snapToGrid="0">
      <p:cViewPr varScale="1">
        <p:scale>
          <a:sx n="74" d="100"/>
          <a:sy n="74" d="100"/>
        </p:scale>
        <p:origin x="200"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B6C12-9973-4865-8810-E8A1F43864E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EF6176-343E-4468-9EDB-2CDD4E2A033B}">
      <dgm:prSet/>
      <dgm:spPr/>
      <dgm:t>
        <a:bodyPr/>
        <a:lstStyle/>
        <a:p>
          <a:pPr>
            <a:lnSpc>
              <a:spcPct val="100000"/>
            </a:lnSpc>
          </a:pPr>
          <a:r>
            <a:rPr lang="en-US"/>
            <a:t>As the permanent members are most beneficial for the business need to increase the permanent members percentage. Company can offer one day free ride to casual members to become a permanent ones.</a:t>
          </a:r>
        </a:p>
      </dgm:t>
    </dgm:pt>
    <dgm:pt modelId="{6B29592A-105C-4D44-9729-58B59C4E9EA9}" type="parTrans" cxnId="{DC28D56E-91AB-4BDF-AC07-986AD8A426A0}">
      <dgm:prSet/>
      <dgm:spPr/>
      <dgm:t>
        <a:bodyPr/>
        <a:lstStyle/>
        <a:p>
          <a:endParaRPr lang="en-US"/>
        </a:p>
      </dgm:t>
    </dgm:pt>
    <dgm:pt modelId="{82104122-376F-4D2A-B93C-201C0206D235}" type="sibTrans" cxnId="{DC28D56E-91AB-4BDF-AC07-986AD8A426A0}">
      <dgm:prSet/>
      <dgm:spPr/>
      <dgm:t>
        <a:bodyPr/>
        <a:lstStyle/>
        <a:p>
          <a:pPr>
            <a:lnSpc>
              <a:spcPct val="100000"/>
            </a:lnSpc>
          </a:pPr>
          <a:endParaRPr lang="en-US"/>
        </a:p>
      </dgm:t>
    </dgm:pt>
    <dgm:pt modelId="{56923A5B-94C8-4C21-A7BC-5CC325DF16D3}">
      <dgm:prSet/>
      <dgm:spPr/>
      <dgm:t>
        <a:bodyPr/>
        <a:lstStyle/>
        <a:p>
          <a:pPr>
            <a:lnSpc>
              <a:spcPct val="100000"/>
            </a:lnSpc>
          </a:pPr>
          <a:r>
            <a:rPr lang="en-US"/>
            <a:t>Different promotional activities and diverse pricing strategy could help to increase the permanent members.</a:t>
          </a:r>
        </a:p>
      </dgm:t>
    </dgm:pt>
    <dgm:pt modelId="{B75E347D-66B1-4185-87D6-0549A919EEB4}" type="parTrans" cxnId="{7C45F6E3-0092-452A-9EBD-DBB483F340B7}">
      <dgm:prSet/>
      <dgm:spPr/>
      <dgm:t>
        <a:bodyPr/>
        <a:lstStyle/>
        <a:p>
          <a:endParaRPr lang="en-US"/>
        </a:p>
      </dgm:t>
    </dgm:pt>
    <dgm:pt modelId="{5F37C681-80C9-4EB5-9474-BD23261B8E63}" type="sibTrans" cxnId="{7C45F6E3-0092-452A-9EBD-DBB483F340B7}">
      <dgm:prSet/>
      <dgm:spPr/>
      <dgm:t>
        <a:bodyPr/>
        <a:lstStyle/>
        <a:p>
          <a:pPr>
            <a:lnSpc>
              <a:spcPct val="100000"/>
            </a:lnSpc>
          </a:pPr>
          <a:endParaRPr lang="en-US"/>
        </a:p>
      </dgm:t>
    </dgm:pt>
    <dgm:pt modelId="{3094ECEF-C6D1-4712-9112-132FA4C45A0E}">
      <dgm:prSet/>
      <dgm:spPr/>
      <dgm:t>
        <a:bodyPr/>
        <a:lstStyle/>
        <a:p>
          <a:pPr>
            <a:lnSpc>
              <a:spcPct val="100000"/>
            </a:lnSpc>
          </a:pPr>
          <a:r>
            <a:rPr lang="en-US"/>
            <a:t>Special discount for student will be a good strategies for the company.</a:t>
          </a:r>
        </a:p>
      </dgm:t>
    </dgm:pt>
    <dgm:pt modelId="{ABC279C0-A92D-43F7-8B04-049F121C36C8}" type="parTrans" cxnId="{BD2FB865-9E4C-4AEF-B403-CF8CFC280455}">
      <dgm:prSet/>
      <dgm:spPr/>
      <dgm:t>
        <a:bodyPr/>
        <a:lstStyle/>
        <a:p>
          <a:endParaRPr lang="en-US"/>
        </a:p>
      </dgm:t>
    </dgm:pt>
    <dgm:pt modelId="{961218F2-63BC-4A18-AE58-E09E753FC399}" type="sibTrans" cxnId="{BD2FB865-9E4C-4AEF-B403-CF8CFC280455}">
      <dgm:prSet/>
      <dgm:spPr/>
      <dgm:t>
        <a:bodyPr/>
        <a:lstStyle/>
        <a:p>
          <a:pPr>
            <a:lnSpc>
              <a:spcPct val="100000"/>
            </a:lnSpc>
          </a:pPr>
          <a:endParaRPr lang="en-US"/>
        </a:p>
      </dgm:t>
    </dgm:pt>
    <dgm:pt modelId="{A65BD53B-60B6-42D2-B361-C8D575CEA35F}">
      <dgm:prSet/>
      <dgm:spPr/>
      <dgm:t>
        <a:bodyPr/>
        <a:lstStyle/>
        <a:p>
          <a:pPr>
            <a:lnSpc>
              <a:spcPct val="100000"/>
            </a:lnSpc>
          </a:pPr>
          <a:r>
            <a:rPr lang="en-US"/>
            <a:t>As bike has physical and environmental benefits collaborating with both sector could be beneficial in business </a:t>
          </a:r>
        </a:p>
      </dgm:t>
    </dgm:pt>
    <dgm:pt modelId="{F95EF227-707C-4C0F-8E75-1F3731335003}" type="parTrans" cxnId="{8FD4EEA3-A9AC-4CE0-A54B-0682AD30CD4A}">
      <dgm:prSet/>
      <dgm:spPr/>
      <dgm:t>
        <a:bodyPr/>
        <a:lstStyle/>
        <a:p>
          <a:endParaRPr lang="en-US"/>
        </a:p>
      </dgm:t>
    </dgm:pt>
    <dgm:pt modelId="{FFF7585B-5D17-451D-A8F2-A37D58E34A8B}" type="sibTrans" cxnId="{8FD4EEA3-A9AC-4CE0-A54B-0682AD30CD4A}">
      <dgm:prSet/>
      <dgm:spPr/>
      <dgm:t>
        <a:bodyPr/>
        <a:lstStyle/>
        <a:p>
          <a:endParaRPr lang="en-US"/>
        </a:p>
      </dgm:t>
    </dgm:pt>
    <dgm:pt modelId="{1CD3C6E3-B402-4E01-B04D-B17BBC15CFAA}" type="pres">
      <dgm:prSet presAssocID="{942B6C12-9973-4865-8810-E8A1F43864E1}" presName="root" presStyleCnt="0">
        <dgm:presLayoutVars>
          <dgm:dir/>
          <dgm:resizeHandles val="exact"/>
        </dgm:presLayoutVars>
      </dgm:prSet>
      <dgm:spPr/>
    </dgm:pt>
    <dgm:pt modelId="{42496E63-9053-45A0-B8C4-8CED6F29D283}" type="pres">
      <dgm:prSet presAssocID="{942B6C12-9973-4865-8810-E8A1F43864E1}" presName="container" presStyleCnt="0">
        <dgm:presLayoutVars>
          <dgm:dir/>
          <dgm:resizeHandles val="exact"/>
        </dgm:presLayoutVars>
      </dgm:prSet>
      <dgm:spPr/>
    </dgm:pt>
    <dgm:pt modelId="{EE16DA60-9583-498E-B4AA-E4BBE4319F1D}" type="pres">
      <dgm:prSet presAssocID="{EDEF6176-343E-4468-9EDB-2CDD4E2A033B}" presName="compNode" presStyleCnt="0"/>
      <dgm:spPr/>
    </dgm:pt>
    <dgm:pt modelId="{B974A077-E01A-483C-8DC8-C125459D86EA}" type="pres">
      <dgm:prSet presAssocID="{EDEF6176-343E-4468-9EDB-2CDD4E2A033B}" presName="iconBgRect" presStyleLbl="bgShp" presStyleIdx="0" presStyleCnt="4"/>
      <dgm:spPr/>
    </dgm:pt>
    <dgm:pt modelId="{5BBCC95A-BED2-49A3-94D2-1C9929C674AA}" type="pres">
      <dgm:prSet presAssocID="{EDEF6176-343E-4468-9EDB-2CDD4E2A03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8AF111A3-D98E-4F7E-94FC-B3D2120F1DCE}" type="pres">
      <dgm:prSet presAssocID="{EDEF6176-343E-4468-9EDB-2CDD4E2A033B}" presName="spaceRect" presStyleCnt="0"/>
      <dgm:spPr/>
    </dgm:pt>
    <dgm:pt modelId="{552728E9-605E-4AD9-810F-1F04966D03A4}" type="pres">
      <dgm:prSet presAssocID="{EDEF6176-343E-4468-9EDB-2CDD4E2A033B}" presName="textRect" presStyleLbl="revTx" presStyleIdx="0" presStyleCnt="4">
        <dgm:presLayoutVars>
          <dgm:chMax val="1"/>
          <dgm:chPref val="1"/>
        </dgm:presLayoutVars>
      </dgm:prSet>
      <dgm:spPr/>
    </dgm:pt>
    <dgm:pt modelId="{42A7CAC1-171E-47D5-95BC-65302CD946B6}" type="pres">
      <dgm:prSet presAssocID="{82104122-376F-4D2A-B93C-201C0206D235}" presName="sibTrans" presStyleLbl="sibTrans2D1" presStyleIdx="0" presStyleCnt="0"/>
      <dgm:spPr/>
    </dgm:pt>
    <dgm:pt modelId="{BBFA7DBC-C90F-4887-80F8-0B3DA7A0DB99}" type="pres">
      <dgm:prSet presAssocID="{56923A5B-94C8-4C21-A7BC-5CC325DF16D3}" presName="compNode" presStyleCnt="0"/>
      <dgm:spPr/>
    </dgm:pt>
    <dgm:pt modelId="{FFD1C329-8E4A-46BA-9EE2-265F87F1EEB6}" type="pres">
      <dgm:prSet presAssocID="{56923A5B-94C8-4C21-A7BC-5CC325DF16D3}" presName="iconBgRect" presStyleLbl="bgShp" presStyleIdx="1" presStyleCnt="4"/>
      <dgm:spPr/>
    </dgm:pt>
    <dgm:pt modelId="{3CEA5AF4-AC1D-4F45-B447-DDAB5B3662F1}" type="pres">
      <dgm:prSet presAssocID="{56923A5B-94C8-4C21-A7BC-5CC325DF16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8DFF7C4F-1A18-40F7-9298-3A5F3DC3FD10}" type="pres">
      <dgm:prSet presAssocID="{56923A5B-94C8-4C21-A7BC-5CC325DF16D3}" presName="spaceRect" presStyleCnt="0"/>
      <dgm:spPr/>
    </dgm:pt>
    <dgm:pt modelId="{A429A07D-458A-415A-843C-A4E117021473}" type="pres">
      <dgm:prSet presAssocID="{56923A5B-94C8-4C21-A7BC-5CC325DF16D3}" presName="textRect" presStyleLbl="revTx" presStyleIdx="1" presStyleCnt="4">
        <dgm:presLayoutVars>
          <dgm:chMax val="1"/>
          <dgm:chPref val="1"/>
        </dgm:presLayoutVars>
      </dgm:prSet>
      <dgm:spPr/>
    </dgm:pt>
    <dgm:pt modelId="{470F1C99-B131-4154-83BA-B43392EA0BBF}" type="pres">
      <dgm:prSet presAssocID="{5F37C681-80C9-4EB5-9474-BD23261B8E63}" presName="sibTrans" presStyleLbl="sibTrans2D1" presStyleIdx="0" presStyleCnt="0"/>
      <dgm:spPr/>
    </dgm:pt>
    <dgm:pt modelId="{F42439A2-A283-40B9-84D7-0FDF8678AD1A}" type="pres">
      <dgm:prSet presAssocID="{3094ECEF-C6D1-4712-9112-132FA4C45A0E}" presName="compNode" presStyleCnt="0"/>
      <dgm:spPr/>
    </dgm:pt>
    <dgm:pt modelId="{EA830B29-BD86-4A8F-9709-C46D9AF83873}" type="pres">
      <dgm:prSet presAssocID="{3094ECEF-C6D1-4712-9112-132FA4C45A0E}" presName="iconBgRect" presStyleLbl="bgShp" presStyleIdx="2" presStyleCnt="4"/>
      <dgm:spPr/>
    </dgm:pt>
    <dgm:pt modelId="{4A0B5FB9-A4BF-4AD3-B4E6-7337AC00278C}" type="pres">
      <dgm:prSet presAssocID="{3094ECEF-C6D1-4712-9112-132FA4C45A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aduation Cap"/>
        </a:ext>
      </dgm:extLst>
    </dgm:pt>
    <dgm:pt modelId="{F1E3ECE6-6255-4E31-8A20-3E58C843E6A3}" type="pres">
      <dgm:prSet presAssocID="{3094ECEF-C6D1-4712-9112-132FA4C45A0E}" presName="spaceRect" presStyleCnt="0"/>
      <dgm:spPr/>
    </dgm:pt>
    <dgm:pt modelId="{9773F529-D8C4-4A26-B454-0E4269126A62}" type="pres">
      <dgm:prSet presAssocID="{3094ECEF-C6D1-4712-9112-132FA4C45A0E}" presName="textRect" presStyleLbl="revTx" presStyleIdx="2" presStyleCnt="4">
        <dgm:presLayoutVars>
          <dgm:chMax val="1"/>
          <dgm:chPref val="1"/>
        </dgm:presLayoutVars>
      </dgm:prSet>
      <dgm:spPr/>
    </dgm:pt>
    <dgm:pt modelId="{0E75C23A-41A9-4448-B43B-6541932E2CBD}" type="pres">
      <dgm:prSet presAssocID="{961218F2-63BC-4A18-AE58-E09E753FC399}" presName="sibTrans" presStyleLbl="sibTrans2D1" presStyleIdx="0" presStyleCnt="0"/>
      <dgm:spPr/>
    </dgm:pt>
    <dgm:pt modelId="{2D73C904-B6D3-4DE5-83F1-6B32AFE47994}" type="pres">
      <dgm:prSet presAssocID="{A65BD53B-60B6-42D2-B361-C8D575CEA35F}" presName="compNode" presStyleCnt="0"/>
      <dgm:spPr/>
    </dgm:pt>
    <dgm:pt modelId="{8F08BEA6-6917-478D-93B3-AABC58ED49DC}" type="pres">
      <dgm:prSet presAssocID="{A65BD53B-60B6-42D2-B361-C8D575CEA35F}" presName="iconBgRect" presStyleLbl="bgShp" presStyleIdx="3" presStyleCnt="4"/>
      <dgm:spPr/>
    </dgm:pt>
    <dgm:pt modelId="{E51C9F05-EA49-4DEF-9043-FAF2F595909A}" type="pres">
      <dgm:prSet presAssocID="{A65BD53B-60B6-42D2-B361-C8D575CEA3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ke"/>
        </a:ext>
      </dgm:extLst>
    </dgm:pt>
    <dgm:pt modelId="{2EBE6017-C179-4243-A1F1-CCA0CEE78C94}" type="pres">
      <dgm:prSet presAssocID="{A65BD53B-60B6-42D2-B361-C8D575CEA35F}" presName="spaceRect" presStyleCnt="0"/>
      <dgm:spPr/>
    </dgm:pt>
    <dgm:pt modelId="{3CF7CEBB-43A4-4C0E-AD1A-7031BBE03B4E}" type="pres">
      <dgm:prSet presAssocID="{A65BD53B-60B6-42D2-B361-C8D575CEA35F}" presName="textRect" presStyleLbl="revTx" presStyleIdx="3" presStyleCnt="4">
        <dgm:presLayoutVars>
          <dgm:chMax val="1"/>
          <dgm:chPref val="1"/>
        </dgm:presLayoutVars>
      </dgm:prSet>
      <dgm:spPr/>
    </dgm:pt>
  </dgm:ptLst>
  <dgm:cxnLst>
    <dgm:cxn modelId="{5703A301-7E05-8C49-A4F4-EA77AC789DC3}" type="presOf" srcId="{942B6C12-9973-4865-8810-E8A1F43864E1}" destId="{1CD3C6E3-B402-4E01-B04D-B17BBC15CFAA}" srcOrd="0" destOrd="0" presId="urn:microsoft.com/office/officeart/2018/2/layout/IconCircleList"/>
    <dgm:cxn modelId="{D83FAA31-3723-8E4D-9149-396F7AF38B8C}" type="presOf" srcId="{56923A5B-94C8-4C21-A7BC-5CC325DF16D3}" destId="{A429A07D-458A-415A-843C-A4E117021473}" srcOrd="0" destOrd="0" presId="urn:microsoft.com/office/officeart/2018/2/layout/IconCircleList"/>
    <dgm:cxn modelId="{86E6774B-85FB-D643-8F98-6AE8215C9E30}" type="presOf" srcId="{5F37C681-80C9-4EB5-9474-BD23261B8E63}" destId="{470F1C99-B131-4154-83BA-B43392EA0BBF}" srcOrd="0" destOrd="0" presId="urn:microsoft.com/office/officeart/2018/2/layout/IconCircleList"/>
    <dgm:cxn modelId="{BD2FB865-9E4C-4AEF-B403-CF8CFC280455}" srcId="{942B6C12-9973-4865-8810-E8A1F43864E1}" destId="{3094ECEF-C6D1-4712-9112-132FA4C45A0E}" srcOrd="2" destOrd="0" parTransId="{ABC279C0-A92D-43F7-8B04-049F121C36C8}" sibTransId="{961218F2-63BC-4A18-AE58-E09E753FC399}"/>
    <dgm:cxn modelId="{DC28D56E-91AB-4BDF-AC07-986AD8A426A0}" srcId="{942B6C12-9973-4865-8810-E8A1F43864E1}" destId="{EDEF6176-343E-4468-9EDB-2CDD4E2A033B}" srcOrd="0" destOrd="0" parTransId="{6B29592A-105C-4D44-9729-58B59C4E9EA9}" sibTransId="{82104122-376F-4D2A-B93C-201C0206D235}"/>
    <dgm:cxn modelId="{CBDF0672-A646-B74E-B00D-E6A0264A0A22}" type="presOf" srcId="{EDEF6176-343E-4468-9EDB-2CDD4E2A033B}" destId="{552728E9-605E-4AD9-810F-1F04966D03A4}" srcOrd="0" destOrd="0" presId="urn:microsoft.com/office/officeart/2018/2/layout/IconCircleList"/>
    <dgm:cxn modelId="{426FE074-A24F-CA42-962B-C9E4E186B8B6}" type="presOf" srcId="{A65BD53B-60B6-42D2-B361-C8D575CEA35F}" destId="{3CF7CEBB-43A4-4C0E-AD1A-7031BBE03B4E}" srcOrd="0" destOrd="0" presId="urn:microsoft.com/office/officeart/2018/2/layout/IconCircleList"/>
    <dgm:cxn modelId="{8FD4EEA3-A9AC-4CE0-A54B-0682AD30CD4A}" srcId="{942B6C12-9973-4865-8810-E8A1F43864E1}" destId="{A65BD53B-60B6-42D2-B361-C8D575CEA35F}" srcOrd="3" destOrd="0" parTransId="{F95EF227-707C-4C0F-8E75-1F3731335003}" sibTransId="{FFF7585B-5D17-451D-A8F2-A37D58E34A8B}"/>
    <dgm:cxn modelId="{4A385AAC-1165-534A-A973-31F202627CC7}" type="presOf" srcId="{82104122-376F-4D2A-B93C-201C0206D235}" destId="{42A7CAC1-171E-47D5-95BC-65302CD946B6}" srcOrd="0" destOrd="0" presId="urn:microsoft.com/office/officeart/2018/2/layout/IconCircleList"/>
    <dgm:cxn modelId="{95C616C4-FA7D-A14C-B537-3C6469EEDE16}" type="presOf" srcId="{3094ECEF-C6D1-4712-9112-132FA4C45A0E}" destId="{9773F529-D8C4-4A26-B454-0E4269126A62}" srcOrd="0" destOrd="0" presId="urn:microsoft.com/office/officeart/2018/2/layout/IconCircleList"/>
    <dgm:cxn modelId="{7C45F6E3-0092-452A-9EBD-DBB483F340B7}" srcId="{942B6C12-9973-4865-8810-E8A1F43864E1}" destId="{56923A5B-94C8-4C21-A7BC-5CC325DF16D3}" srcOrd="1" destOrd="0" parTransId="{B75E347D-66B1-4185-87D6-0549A919EEB4}" sibTransId="{5F37C681-80C9-4EB5-9474-BD23261B8E63}"/>
    <dgm:cxn modelId="{171B2DE5-4FE5-1849-9ED7-9357ED9D38E2}" type="presOf" srcId="{961218F2-63BC-4A18-AE58-E09E753FC399}" destId="{0E75C23A-41A9-4448-B43B-6541932E2CBD}" srcOrd="0" destOrd="0" presId="urn:microsoft.com/office/officeart/2018/2/layout/IconCircleList"/>
    <dgm:cxn modelId="{EA1FB4C3-F4A3-6942-9078-B878546BD928}" type="presParOf" srcId="{1CD3C6E3-B402-4E01-B04D-B17BBC15CFAA}" destId="{42496E63-9053-45A0-B8C4-8CED6F29D283}" srcOrd="0" destOrd="0" presId="urn:microsoft.com/office/officeart/2018/2/layout/IconCircleList"/>
    <dgm:cxn modelId="{0642FF37-5959-A548-97A4-B062D9CEEFDA}" type="presParOf" srcId="{42496E63-9053-45A0-B8C4-8CED6F29D283}" destId="{EE16DA60-9583-498E-B4AA-E4BBE4319F1D}" srcOrd="0" destOrd="0" presId="urn:microsoft.com/office/officeart/2018/2/layout/IconCircleList"/>
    <dgm:cxn modelId="{32EBFB1E-2822-6445-99D2-E9602878D43A}" type="presParOf" srcId="{EE16DA60-9583-498E-B4AA-E4BBE4319F1D}" destId="{B974A077-E01A-483C-8DC8-C125459D86EA}" srcOrd="0" destOrd="0" presId="urn:microsoft.com/office/officeart/2018/2/layout/IconCircleList"/>
    <dgm:cxn modelId="{016C8820-EA0E-5746-8983-ABCA04994B3F}" type="presParOf" srcId="{EE16DA60-9583-498E-B4AA-E4BBE4319F1D}" destId="{5BBCC95A-BED2-49A3-94D2-1C9929C674AA}" srcOrd="1" destOrd="0" presId="urn:microsoft.com/office/officeart/2018/2/layout/IconCircleList"/>
    <dgm:cxn modelId="{6B09CA24-77F7-F947-A2A8-17F864B43CE0}" type="presParOf" srcId="{EE16DA60-9583-498E-B4AA-E4BBE4319F1D}" destId="{8AF111A3-D98E-4F7E-94FC-B3D2120F1DCE}" srcOrd="2" destOrd="0" presId="urn:microsoft.com/office/officeart/2018/2/layout/IconCircleList"/>
    <dgm:cxn modelId="{49725860-ED80-8F4F-BDA2-6155EFCAD82D}" type="presParOf" srcId="{EE16DA60-9583-498E-B4AA-E4BBE4319F1D}" destId="{552728E9-605E-4AD9-810F-1F04966D03A4}" srcOrd="3" destOrd="0" presId="urn:microsoft.com/office/officeart/2018/2/layout/IconCircleList"/>
    <dgm:cxn modelId="{FEF808DE-447A-464E-A747-534C69B04451}" type="presParOf" srcId="{42496E63-9053-45A0-B8C4-8CED6F29D283}" destId="{42A7CAC1-171E-47D5-95BC-65302CD946B6}" srcOrd="1" destOrd="0" presId="urn:microsoft.com/office/officeart/2018/2/layout/IconCircleList"/>
    <dgm:cxn modelId="{0BF528E1-CC26-C848-88EF-8DFCA8333EF4}" type="presParOf" srcId="{42496E63-9053-45A0-B8C4-8CED6F29D283}" destId="{BBFA7DBC-C90F-4887-80F8-0B3DA7A0DB99}" srcOrd="2" destOrd="0" presId="urn:microsoft.com/office/officeart/2018/2/layout/IconCircleList"/>
    <dgm:cxn modelId="{6E335643-E9CD-DB47-86E7-08A4D8FBF9A0}" type="presParOf" srcId="{BBFA7DBC-C90F-4887-80F8-0B3DA7A0DB99}" destId="{FFD1C329-8E4A-46BA-9EE2-265F87F1EEB6}" srcOrd="0" destOrd="0" presId="urn:microsoft.com/office/officeart/2018/2/layout/IconCircleList"/>
    <dgm:cxn modelId="{8B682B6F-38ED-9F44-9F05-44C526F56E4D}" type="presParOf" srcId="{BBFA7DBC-C90F-4887-80F8-0B3DA7A0DB99}" destId="{3CEA5AF4-AC1D-4F45-B447-DDAB5B3662F1}" srcOrd="1" destOrd="0" presId="urn:microsoft.com/office/officeart/2018/2/layout/IconCircleList"/>
    <dgm:cxn modelId="{0B56D015-8C6B-B048-B566-6A3A801DB14E}" type="presParOf" srcId="{BBFA7DBC-C90F-4887-80F8-0B3DA7A0DB99}" destId="{8DFF7C4F-1A18-40F7-9298-3A5F3DC3FD10}" srcOrd="2" destOrd="0" presId="urn:microsoft.com/office/officeart/2018/2/layout/IconCircleList"/>
    <dgm:cxn modelId="{995CA5BC-6A4A-E849-B5D9-639E1E5C6663}" type="presParOf" srcId="{BBFA7DBC-C90F-4887-80F8-0B3DA7A0DB99}" destId="{A429A07D-458A-415A-843C-A4E117021473}" srcOrd="3" destOrd="0" presId="urn:microsoft.com/office/officeart/2018/2/layout/IconCircleList"/>
    <dgm:cxn modelId="{9F71829E-FBCF-FD4F-A182-CB66DC34F4A0}" type="presParOf" srcId="{42496E63-9053-45A0-B8C4-8CED6F29D283}" destId="{470F1C99-B131-4154-83BA-B43392EA0BBF}" srcOrd="3" destOrd="0" presId="urn:microsoft.com/office/officeart/2018/2/layout/IconCircleList"/>
    <dgm:cxn modelId="{BEEF41CC-A5BC-3249-BBD0-6DFED7CE6930}" type="presParOf" srcId="{42496E63-9053-45A0-B8C4-8CED6F29D283}" destId="{F42439A2-A283-40B9-84D7-0FDF8678AD1A}" srcOrd="4" destOrd="0" presId="urn:microsoft.com/office/officeart/2018/2/layout/IconCircleList"/>
    <dgm:cxn modelId="{B666DA92-2D26-D349-A8E0-088E435172F3}" type="presParOf" srcId="{F42439A2-A283-40B9-84D7-0FDF8678AD1A}" destId="{EA830B29-BD86-4A8F-9709-C46D9AF83873}" srcOrd="0" destOrd="0" presId="urn:microsoft.com/office/officeart/2018/2/layout/IconCircleList"/>
    <dgm:cxn modelId="{BF13FE8F-BAD6-454B-A94A-DFCDEC06E807}" type="presParOf" srcId="{F42439A2-A283-40B9-84D7-0FDF8678AD1A}" destId="{4A0B5FB9-A4BF-4AD3-B4E6-7337AC00278C}" srcOrd="1" destOrd="0" presId="urn:microsoft.com/office/officeart/2018/2/layout/IconCircleList"/>
    <dgm:cxn modelId="{45FBC89E-2772-3140-B094-34A0BE7D28E1}" type="presParOf" srcId="{F42439A2-A283-40B9-84D7-0FDF8678AD1A}" destId="{F1E3ECE6-6255-4E31-8A20-3E58C843E6A3}" srcOrd="2" destOrd="0" presId="urn:microsoft.com/office/officeart/2018/2/layout/IconCircleList"/>
    <dgm:cxn modelId="{0EC89312-65ED-0143-8FCC-33E01BFEB1C1}" type="presParOf" srcId="{F42439A2-A283-40B9-84D7-0FDF8678AD1A}" destId="{9773F529-D8C4-4A26-B454-0E4269126A62}" srcOrd="3" destOrd="0" presId="urn:microsoft.com/office/officeart/2018/2/layout/IconCircleList"/>
    <dgm:cxn modelId="{83F18FBD-3179-B840-98D0-5D6C5FF9D07A}" type="presParOf" srcId="{42496E63-9053-45A0-B8C4-8CED6F29D283}" destId="{0E75C23A-41A9-4448-B43B-6541932E2CBD}" srcOrd="5" destOrd="0" presId="urn:microsoft.com/office/officeart/2018/2/layout/IconCircleList"/>
    <dgm:cxn modelId="{A0C5C59C-F0DF-B948-A53A-3EB4B5F7C9B8}" type="presParOf" srcId="{42496E63-9053-45A0-B8C4-8CED6F29D283}" destId="{2D73C904-B6D3-4DE5-83F1-6B32AFE47994}" srcOrd="6" destOrd="0" presId="urn:microsoft.com/office/officeart/2018/2/layout/IconCircleList"/>
    <dgm:cxn modelId="{8BB8D2A6-00E1-0444-8C74-FDBBB1EB2A13}" type="presParOf" srcId="{2D73C904-B6D3-4DE5-83F1-6B32AFE47994}" destId="{8F08BEA6-6917-478D-93B3-AABC58ED49DC}" srcOrd="0" destOrd="0" presId="urn:microsoft.com/office/officeart/2018/2/layout/IconCircleList"/>
    <dgm:cxn modelId="{17D3DA47-521F-C247-AE0F-C21872893CA8}" type="presParOf" srcId="{2D73C904-B6D3-4DE5-83F1-6B32AFE47994}" destId="{E51C9F05-EA49-4DEF-9043-FAF2F595909A}" srcOrd="1" destOrd="0" presId="urn:microsoft.com/office/officeart/2018/2/layout/IconCircleList"/>
    <dgm:cxn modelId="{32FB3160-6D13-1248-BF19-7D2C8B84BE3A}" type="presParOf" srcId="{2D73C904-B6D3-4DE5-83F1-6B32AFE47994}" destId="{2EBE6017-C179-4243-A1F1-CCA0CEE78C94}" srcOrd="2" destOrd="0" presId="urn:microsoft.com/office/officeart/2018/2/layout/IconCircleList"/>
    <dgm:cxn modelId="{0D85B49D-C049-204F-B77E-9681AF97432B}" type="presParOf" srcId="{2D73C904-B6D3-4DE5-83F1-6B32AFE47994}" destId="{3CF7CEBB-43A4-4C0E-AD1A-7031BBE03B4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4A077-E01A-483C-8DC8-C125459D86EA}">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CC95A-BED2-49A3-94D2-1C9929C674A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2728E9-605E-4AD9-810F-1F04966D03A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As the permanent members are most beneficial for the business need to increase the permanent members percentage. Company can offer one day free ride to casual members to become a permanent ones.</a:t>
          </a:r>
        </a:p>
      </dsp:txBody>
      <dsp:txXfrm>
        <a:off x="1834517" y="469890"/>
        <a:ext cx="3148942" cy="1335915"/>
      </dsp:txXfrm>
    </dsp:sp>
    <dsp:sp modelId="{FFD1C329-8E4A-46BA-9EE2-265F87F1EEB6}">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A5AF4-AC1D-4F45-B447-DDAB5B3662F1}">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29A07D-458A-415A-843C-A4E11702147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Different promotional activities and diverse pricing strategy could help to increase the permanent members.</a:t>
          </a:r>
        </a:p>
      </dsp:txBody>
      <dsp:txXfrm>
        <a:off x="7154322" y="469890"/>
        <a:ext cx="3148942" cy="1335915"/>
      </dsp:txXfrm>
    </dsp:sp>
    <dsp:sp modelId="{EA830B29-BD86-4A8F-9709-C46D9AF83873}">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B5FB9-A4BF-4AD3-B4E6-7337AC00278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3F529-D8C4-4A26-B454-0E4269126A62}">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Special discount for student will be a good strategies for the company.</a:t>
          </a:r>
        </a:p>
      </dsp:txBody>
      <dsp:txXfrm>
        <a:off x="1834517" y="2545532"/>
        <a:ext cx="3148942" cy="1335915"/>
      </dsp:txXfrm>
    </dsp:sp>
    <dsp:sp modelId="{8F08BEA6-6917-478D-93B3-AABC58ED49DC}">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C9F05-EA49-4DEF-9043-FAF2F595909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F7CEBB-43A4-4C0E-AD1A-7031BBE03B4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As bike has physical and environmental benefits collaborating with both sector could be beneficial in business </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9/23/23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9/23/23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ikeridingcompanydataanalysis/Dashboard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public.tableau.com/views/Bikeridingcompanydataanalysis/Dashboard2?:language=en-US&amp;:display_count=n&amp;:origin=viz_share_lin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E8A52805-2F09-4288-861E-34BC4B4B3EC6}"/>
              </a:ext>
            </a:extLst>
          </p:cNvPr>
          <p:cNvSpPr>
            <a:spLocks noGrp="1"/>
          </p:cNvSpPr>
          <p:nvPr>
            <p:ph type="ctrTitle"/>
          </p:nvPr>
        </p:nvSpPr>
        <p:spPr>
          <a:xfrm>
            <a:off x="970908" y="1220919"/>
            <a:ext cx="5425781" cy="2387600"/>
          </a:xfrm>
        </p:spPr>
        <p:txBody>
          <a:bodyPr>
            <a:normAutofit/>
          </a:bodyPr>
          <a:lstStyle/>
          <a:p>
            <a:pPr algn="l"/>
            <a:r>
              <a:rPr lang="en-US" sz="5100" dirty="0">
                <a:hlinkClick r:id="rId2"/>
              </a:rPr>
              <a:t>‘Cyclistic’ </a:t>
            </a:r>
            <a:r>
              <a:rPr lang="en-us" sz="5100" dirty="0">
                <a:hlinkClick r:id="rId2"/>
              </a:rPr>
              <a:t>Bike riding company data analysis</a:t>
            </a:r>
          </a:p>
        </p:txBody>
      </p:sp>
      <p:sp>
        <p:nvSpPr>
          <p:cNvPr id="3" name="slide1">
            <a:extLst>
              <a:ext uri="{FF2B5EF4-FFF2-40B4-BE49-F238E27FC236}">
                <a16:creationId xmlns:a16="http://schemas.microsoft.com/office/drawing/2014/main" id="{1055C347-1CE9-4BDE-A03B-1F184C48CD20}"/>
              </a:ext>
            </a:extLst>
          </p:cNvPr>
          <p:cNvSpPr>
            <a:spLocks noGrp="1"/>
          </p:cNvSpPr>
          <p:nvPr>
            <p:ph type="subTitle" idx="1"/>
          </p:nvPr>
        </p:nvSpPr>
        <p:spPr>
          <a:xfrm>
            <a:off x="970908" y="3700594"/>
            <a:ext cx="5425781" cy="1655762"/>
          </a:xfrm>
        </p:spPr>
        <p:txBody>
          <a:bodyPr>
            <a:normAutofit/>
          </a:bodyPr>
          <a:lstStyle/>
          <a:p>
            <a:pPr algn="l"/>
            <a:r>
              <a:rPr lang="en-US" dirty="0"/>
              <a:t>By</a:t>
            </a:r>
          </a:p>
          <a:p>
            <a:pPr algn="l"/>
            <a:r>
              <a:rPr lang="en-US" dirty="0"/>
              <a:t>SAFAWAT AL NASER</a:t>
            </a:r>
          </a:p>
        </p:txBody>
      </p:sp>
      <p:sp>
        <p:nvSpPr>
          <p:cNvPr id="28" name="Freeform: Shape 27">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Block Arc 3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Shape 33">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6" name="Straight Connector 3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0" name="Arc 39">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F0A597-FE74-8527-B910-7376874D6D83}"/>
              </a:ext>
            </a:extLst>
          </p:cNvPr>
          <p:cNvSpPr>
            <a:spLocks noGrp="1"/>
          </p:cNvSpPr>
          <p:nvPr>
            <p:ph type="title"/>
          </p:nvPr>
        </p:nvSpPr>
        <p:spPr>
          <a:xfrm>
            <a:off x="838201" y="643467"/>
            <a:ext cx="3888526" cy="1800526"/>
          </a:xfrm>
        </p:spPr>
        <p:txBody>
          <a:bodyPr>
            <a:normAutofit/>
          </a:bodyPr>
          <a:lstStyle/>
          <a:p>
            <a:r>
              <a:rPr lang="en-US" dirty="0"/>
              <a:t>Findings Cont.</a:t>
            </a:r>
          </a:p>
        </p:txBody>
      </p:sp>
      <p:sp>
        <p:nvSpPr>
          <p:cNvPr id="3" name="Content Placeholder 2">
            <a:extLst>
              <a:ext uri="{FF2B5EF4-FFF2-40B4-BE49-F238E27FC236}">
                <a16:creationId xmlns:a16="http://schemas.microsoft.com/office/drawing/2014/main" id="{CA5917B1-3BF3-33F5-BDFF-C693E66946C1}"/>
              </a:ext>
            </a:extLst>
          </p:cNvPr>
          <p:cNvSpPr>
            <a:spLocks noGrp="1"/>
          </p:cNvSpPr>
          <p:nvPr>
            <p:ph idx="1"/>
          </p:nvPr>
        </p:nvSpPr>
        <p:spPr>
          <a:xfrm>
            <a:off x="838201" y="2623381"/>
            <a:ext cx="3888528" cy="3553581"/>
          </a:xfrm>
        </p:spPr>
        <p:txBody>
          <a:bodyPr>
            <a:normAutofit/>
          </a:bodyPr>
          <a:lstStyle/>
          <a:p>
            <a:pPr marL="0" indent="0">
              <a:buNone/>
            </a:pPr>
            <a:r>
              <a:rPr lang="en-US" sz="2000" dirty="0"/>
              <a:t>Day wise pattern of data:</a:t>
            </a:r>
          </a:p>
          <a:p>
            <a:pPr marL="0" indent="0">
              <a:buNone/>
            </a:pPr>
            <a:r>
              <a:rPr lang="en-US" sz="2000" dirty="0"/>
              <a:t>During weekdays permanent members use the bike most but on Saturday and  Sunday using bike by casual riders are significantly high.</a:t>
            </a:r>
          </a:p>
        </p:txBody>
      </p:sp>
      <p:pic>
        <p:nvPicPr>
          <p:cNvPr id="5" name="slide5" descr="Weekday">
            <a:extLst>
              <a:ext uri="{FF2B5EF4-FFF2-40B4-BE49-F238E27FC236}">
                <a16:creationId xmlns:a16="http://schemas.microsoft.com/office/drawing/2014/main" id="{159D2DDE-A5AF-6724-4A98-AF514A553776}"/>
              </a:ext>
            </a:extLst>
          </p:cNvPr>
          <p:cNvPicPr>
            <a:picLocks noChangeAspect="1"/>
          </p:cNvPicPr>
          <p:nvPr/>
        </p:nvPicPr>
        <p:blipFill rotWithShape="1">
          <a:blip r:embed="rId2">
            <a:extLst>
              <a:ext uri="{28A0092B-C50C-407E-A947-70E740481C1C}">
                <a14:useLocalDpi xmlns:a14="http://schemas.microsoft.com/office/drawing/2010/main" val="0"/>
              </a:ext>
            </a:extLst>
          </a:blip>
          <a:srcRect r="8785" b="1"/>
          <a:stretch/>
        </p:blipFill>
        <p:spPr>
          <a:xfrm>
            <a:off x="5962786" y="1003452"/>
            <a:ext cx="6226166" cy="5449106"/>
          </a:xfrm>
          <a:prstGeom prst="rect">
            <a:avLst/>
          </a:prstGeom>
        </p:spPr>
      </p:pic>
    </p:spTree>
    <p:extLst>
      <p:ext uri="{BB962C8B-B14F-4D97-AF65-F5344CB8AC3E}">
        <p14:creationId xmlns:p14="http://schemas.microsoft.com/office/powerpoint/2010/main" val="36884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035D99-8367-FDFE-C5CD-F5F2025541DE}"/>
              </a:ext>
            </a:extLst>
          </p:cNvPr>
          <p:cNvSpPr>
            <a:spLocks noGrp="1"/>
          </p:cNvSpPr>
          <p:nvPr>
            <p:ph type="title"/>
          </p:nvPr>
        </p:nvSpPr>
        <p:spPr>
          <a:xfrm>
            <a:off x="1137034" y="609600"/>
            <a:ext cx="4784796" cy="1330840"/>
          </a:xfrm>
        </p:spPr>
        <p:txBody>
          <a:bodyPr>
            <a:normAutofit/>
          </a:bodyPr>
          <a:lstStyle/>
          <a:p>
            <a:r>
              <a:rPr lang="en-US" dirty="0"/>
              <a:t>Findings Cont.</a:t>
            </a:r>
          </a:p>
        </p:txBody>
      </p:sp>
      <p:sp>
        <p:nvSpPr>
          <p:cNvPr id="3" name="Content Placeholder 2">
            <a:extLst>
              <a:ext uri="{FF2B5EF4-FFF2-40B4-BE49-F238E27FC236}">
                <a16:creationId xmlns:a16="http://schemas.microsoft.com/office/drawing/2014/main" id="{DADB9B78-0B2D-1457-F38C-CF8464A0AA64}"/>
              </a:ext>
            </a:extLst>
          </p:cNvPr>
          <p:cNvSpPr>
            <a:spLocks noGrp="1"/>
          </p:cNvSpPr>
          <p:nvPr>
            <p:ph idx="1"/>
          </p:nvPr>
        </p:nvSpPr>
        <p:spPr>
          <a:xfrm>
            <a:off x="1137034" y="2194102"/>
            <a:ext cx="4438036" cy="3908585"/>
          </a:xfrm>
        </p:spPr>
        <p:txBody>
          <a:bodyPr>
            <a:normAutofit/>
          </a:bodyPr>
          <a:lstStyle/>
          <a:p>
            <a:pPr marL="0" indent="0">
              <a:buNone/>
            </a:pPr>
            <a:r>
              <a:rPr lang="en-US" sz="2000" dirty="0"/>
              <a:t>Monthly trend of data:</a:t>
            </a:r>
          </a:p>
          <a:p>
            <a:pPr>
              <a:buFont typeface="Wingdings" pitchFamily="2" charset="2"/>
              <a:buChar char="Ø"/>
            </a:pPr>
            <a:r>
              <a:rPr lang="en-US" sz="2000" dirty="0"/>
              <a:t>Highest permanent members number in July whereas casual rider’s highest number in the moth of July .</a:t>
            </a:r>
          </a:p>
          <a:p>
            <a:pPr>
              <a:buFont typeface="Wingdings" pitchFamily="2" charset="2"/>
              <a:buChar char="Ø"/>
            </a:pPr>
            <a:r>
              <a:rPr lang="en-US" sz="2000" dirty="0"/>
              <a:t>Drop of users during winter and summer.</a:t>
            </a:r>
          </a:p>
        </p:txBody>
      </p:sp>
      <p:pic>
        <p:nvPicPr>
          <p:cNvPr id="4" name="slide6" descr="Monthly">
            <a:extLst>
              <a:ext uri="{FF2B5EF4-FFF2-40B4-BE49-F238E27FC236}">
                <a16:creationId xmlns:a16="http://schemas.microsoft.com/office/drawing/2014/main" id="{A35CC19B-9DCE-02A7-C7B7-BCCE9E2E0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932" y="609600"/>
            <a:ext cx="5575068" cy="5493087"/>
          </a:xfrm>
          <a:prstGeom prst="rect">
            <a:avLst/>
          </a:prstGeom>
        </p:spPr>
      </p:pic>
    </p:spTree>
    <p:extLst>
      <p:ext uri="{BB962C8B-B14F-4D97-AF65-F5344CB8AC3E}">
        <p14:creationId xmlns:p14="http://schemas.microsoft.com/office/powerpoint/2010/main" val="292735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itle 1">
            <a:extLst>
              <a:ext uri="{FF2B5EF4-FFF2-40B4-BE49-F238E27FC236}">
                <a16:creationId xmlns:a16="http://schemas.microsoft.com/office/drawing/2014/main" id="{DAD2770B-A4B4-5C28-5CA0-CB3BFB9C07EF}"/>
              </a:ext>
            </a:extLst>
          </p:cNvPr>
          <p:cNvSpPr>
            <a:spLocks noGrp="1"/>
          </p:cNvSpPr>
          <p:nvPr>
            <p:ph type="title"/>
          </p:nvPr>
        </p:nvSpPr>
        <p:spPr>
          <a:xfrm>
            <a:off x="838200" y="365125"/>
            <a:ext cx="5257800" cy="1720524"/>
          </a:xfrm>
        </p:spPr>
        <p:txBody>
          <a:bodyPr>
            <a:normAutofit/>
          </a:bodyPr>
          <a:lstStyle/>
          <a:p>
            <a:r>
              <a:rPr lang="en-US" dirty="0"/>
              <a:t>Findings Cont.</a:t>
            </a:r>
          </a:p>
        </p:txBody>
      </p:sp>
      <p:sp>
        <p:nvSpPr>
          <p:cNvPr id="3" name="Content Placeholder 2">
            <a:extLst>
              <a:ext uri="{FF2B5EF4-FFF2-40B4-BE49-F238E27FC236}">
                <a16:creationId xmlns:a16="http://schemas.microsoft.com/office/drawing/2014/main" id="{A01156DC-9DC6-C5A1-5EDB-DC90C0D14C0A}"/>
              </a:ext>
            </a:extLst>
          </p:cNvPr>
          <p:cNvSpPr>
            <a:spLocks noGrp="1"/>
          </p:cNvSpPr>
          <p:nvPr>
            <p:ph idx="1"/>
          </p:nvPr>
        </p:nvSpPr>
        <p:spPr>
          <a:xfrm>
            <a:off x="838201" y="2265037"/>
            <a:ext cx="5234271" cy="3911925"/>
          </a:xfrm>
        </p:spPr>
        <p:txBody>
          <a:bodyPr>
            <a:normAutofit/>
          </a:bodyPr>
          <a:lstStyle/>
          <a:p>
            <a:pPr marL="0" indent="0">
              <a:buNone/>
            </a:pPr>
            <a:r>
              <a:rPr lang="en-US" sz="2000"/>
              <a:t>Time Duration:</a:t>
            </a:r>
          </a:p>
          <a:p>
            <a:pPr marL="0" indent="0">
              <a:buNone/>
            </a:pPr>
            <a:r>
              <a:rPr lang="en-US" sz="2000"/>
              <a:t>Both members used the bike for the shorter time between 3 mins to 20 mins. But for the longer duration casual user member’s number is high.</a:t>
            </a:r>
          </a:p>
          <a:p>
            <a:pPr marL="0" indent="0">
              <a:buNone/>
            </a:pPr>
            <a:endParaRPr lang="en-US" sz="2000"/>
          </a:p>
        </p:txBody>
      </p:sp>
      <p:pic>
        <p:nvPicPr>
          <p:cNvPr id="5" name="slide10" descr="Time duration for stations">
            <a:extLst>
              <a:ext uri="{FF2B5EF4-FFF2-40B4-BE49-F238E27FC236}">
                <a16:creationId xmlns:a16="http://schemas.microsoft.com/office/drawing/2014/main" id="{76F05FC2-872C-0B48-1557-1B585C441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754" y="1359673"/>
            <a:ext cx="3363310" cy="2194560"/>
          </a:xfrm>
          <a:prstGeom prst="rect">
            <a:avLst/>
          </a:prstGeom>
        </p:spPr>
      </p:pic>
      <p:pic>
        <p:nvPicPr>
          <p:cNvPr id="4" name="slide7" descr="Duration trend">
            <a:extLst>
              <a:ext uri="{FF2B5EF4-FFF2-40B4-BE49-F238E27FC236}">
                <a16:creationId xmlns:a16="http://schemas.microsoft.com/office/drawing/2014/main" id="{E5199881-F9B0-A4B5-B5B7-5B499488A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4063976"/>
            <a:ext cx="3541510" cy="2071782"/>
          </a:xfrm>
          <a:prstGeom prst="rect">
            <a:avLst/>
          </a:prstGeom>
        </p:spPr>
      </p:pic>
    </p:spTree>
    <p:extLst>
      <p:ext uri="{BB962C8B-B14F-4D97-AF65-F5344CB8AC3E}">
        <p14:creationId xmlns:p14="http://schemas.microsoft.com/office/powerpoint/2010/main" val="427095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0BB6CB-56AA-52DB-0575-9463059366F1}"/>
              </a:ext>
            </a:extLst>
          </p:cNvPr>
          <p:cNvSpPr>
            <a:spLocks noGrp="1"/>
          </p:cNvSpPr>
          <p:nvPr>
            <p:ph type="title"/>
          </p:nvPr>
        </p:nvSpPr>
        <p:spPr>
          <a:xfrm>
            <a:off x="773408" y="992094"/>
            <a:ext cx="3616913" cy="2130668"/>
          </a:xfrm>
        </p:spPr>
        <p:txBody>
          <a:bodyPr vert="horz" lIns="91440" tIns="45720" rIns="91440" bIns="45720" rtlCol="0" anchor="b">
            <a:normAutofit/>
          </a:bodyPr>
          <a:lstStyle/>
          <a:p>
            <a:pPr algn="ctr"/>
            <a:r>
              <a:rPr lang="en-US" dirty="0"/>
              <a:t>Findings Cont.</a:t>
            </a:r>
            <a:endParaRPr lang="en-US"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F3CEF8DF-3AA7-B939-3EED-DAB514D9ADF3}"/>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r>
              <a:rPr lang="en-US" sz="1800" kern="1200">
                <a:solidFill>
                  <a:schemeClr val="tx1"/>
                </a:solidFill>
                <a:latin typeface="+mn-lt"/>
                <a:ea typeface="+mn-ea"/>
                <a:cs typeface="+mn-cs"/>
              </a:rPr>
              <a:t>Top 10 stations for users</a:t>
            </a:r>
          </a:p>
        </p:txBody>
      </p:sp>
      <p:pic>
        <p:nvPicPr>
          <p:cNvPr id="4" name="slide8" descr="Top 10 Start Stations">
            <a:extLst>
              <a:ext uri="{FF2B5EF4-FFF2-40B4-BE49-F238E27FC236}">
                <a16:creationId xmlns:a16="http://schemas.microsoft.com/office/drawing/2014/main" id="{90F68B25-291A-07DB-FE55-1223C24C6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51" y="1530158"/>
            <a:ext cx="5708649" cy="3767708"/>
          </a:xfrm>
          <a:prstGeom prst="rect">
            <a:avLst/>
          </a:prstGeom>
        </p:spPr>
      </p:pic>
    </p:spTree>
    <p:extLst>
      <p:ext uri="{BB962C8B-B14F-4D97-AF65-F5344CB8AC3E}">
        <p14:creationId xmlns:p14="http://schemas.microsoft.com/office/powerpoint/2010/main" val="62438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314561-9D96-608B-DCCF-8A40D179486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Findings Cont…..</a:t>
            </a:r>
          </a:p>
        </p:txBody>
      </p:sp>
      <p:sp>
        <p:nvSpPr>
          <p:cNvPr id="3" name="Content Placeholder 2">
            <a:extLst>
              <a:ext uri="{FF2B5EF4-FFF2-40B4-BE49-F238E27FC236}">
                <a16:creationId xmlns:a16="http://schemas.microsoft.com/office/drawing/2014/main" id="{BA9DA30E-8B05-7AB9-6D58-8EB92C9C2086}"/>
              </a:ext>
            </a:extLst>
          </p:cNvPr>
          <p:cNvSpPr>
            <a:spLocks noGrp="1"/>
          </p:cNvSpPr>
          <p:nvPr>
            <p:ph idx="1"/>
          </p:nvPr>
        </p:nvSpPr>
        <p:spPr>
          <a:xfrm>
            <a:off x="1882588" y="1311818"/>
            <a:ext cx="8426823" cy="3975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Top 10 visited stations map</a:t>
            </a:r>
          </a:p>
        </p:txBody>
      </p:sp>
      <p:pic>
        <p:nvPicPr>
          <p:cNvPr id="4" name="slide9" descr="Map">
            <a:extLst>
              <a:ext uri="{FF2B5EF4-FFF2-40B4-BE49-F238E27FC236}">
                <a16:creationId xmlns:a16="http://schemas.microsoft.com/office/drawing/2014/main" id="{C665DFB4-5B35-38E8-D194-CC6EAABFD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895" y="2354239"/>
            <a:ext cx="9870209" cy="3948085"/>
          </a:xfrm>
          <a:prstGeom prst="rect">
            <a:avLst/>
          </a:prstGeom>
        </p:spPr>
      </p:pic>
    </p:spTree>
    <p:extLst>
      <p:ext uri="{BB962C8B-B14F-4D97-AF65-F5344CB8AC3E}">
        <p14:creationId xmlns:p14="http://schemas.microsoft.com/office/powerpoint/2010/main" val="3141538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422886-D65E-75FF-E2B0-29B4EE68B9C5}"/>
              </a:ext>
            </a:extLst>
          </p:cNvPr>
          <p:cNvSpPr>
            <a:spLocks noGrp="1"/>
          </p:cNvSpPr>
          <p:nvPr>
            <p:ph type="title"/>
          </p:nvPr>
        </p:nvSpPr>
        <p:spPr>
          <a:xfrm>
            <a:off x="838201" y="643467"/>
            <a:ext cx="3888526" cy="1800526"/>
          </a:xfrm>
        </p:spPr>
        <p:txBody>
          <a:bodyPr>
            <a:normAutofit/>
          </a:bodyPr>
          <a:lstStyle/>
          <a:p>
            <a:r>
              <a:rPr lang="en-US" dirty="0"/>
              <a:t>Findings Cont.</a:t>
            </a:r>
          </a:p>
        </p:txBody>
      </p:sp>
      <p:sp>
        <p:nvSpPr>
          <p:cNvPr id="3" name="Content Placeholder 2">
            <a:extLst>
              <a:ext uri="{FF2B5EF4-FFF2-40B4-BE49-F238E27FC236}">
                <a16:creationId xmlns:a16="http://schemas.microsoft.com/office/drawing/2014/main" id="{38CB78CD-0BF0-3021-1139-905D8575F461}"/>
              </a:ext>
            </a:extLst>
          </p:cNvPr>
          <p:cNvSpPr>
            <a:spLocks noGrp="1"/>
          </p:cNvSpPr>
          <p:nvPr>
            <p:ph idx="1"/>
          </p:nvPr>
        </p:nvSpPr>
        <p:spPr>
          <a:xfrm>
            <a:off x="838201" y="2623381"/>
            <a:ext cx="3888528" cy="3553581"/>
          </a:xfrm>
        </p:spPr>
        <p:txBody>
          <a:bodyPr>
            <a:normAutofit/>
          </a:bodyPr>
          <a:lstStyle/>
          <a:p>
            <a:pPr marL="0" indent="0">
              <a:buNone/>
            </a:pPr>
            <a:r>
              <a:rPr lang="en-US" sz="2000"/>
              <a:t>Average Time spent by users:</a:t>
            </a:r>
          </a:p>
          <a:p>
            <a:pPr marL="0" indent="0">
              <a:buNone/>
            </a:pPr>
            <a:r>
              <a:rPr lang="en-US" sz="2000"/>
              <a:t>We can see that Docked type bike travel for the longest possible time which used by only casual members.</a:t>
            </a:r>
          </a:p>
        </p:txBody>
      </p:sp>
      <p:pic>
        <p:nvPicPr>
          <p:cNvPr id="4" name="slide13" descr="Users time duration">
            <a:extLst>
              <a:ext uri="{FF2B5EF4-FFF2-40B4-BE49-F238E27FC236}">
                <a16:creationId xmlns:a16="http://schemas.microsoft.com/office/drawing/2014/main" id="{AE6F1772-C69A-BF14-13DE-6F46F921B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17" y="643234"/>
            <a:ext cx="5450949" cy="5599876"/>
          </a:xfrm>
          <a:prstGeom prst="rect">
            <a:avLst/>
          </a:prstGeom>
        </p:spPr>
      </p:pic>
    </p:spTree>
    <p:extLst>
      <p:ext uri="{BB962C8B-B14F-4D97-AF65-F5344CB8AC3E}">
        <p14:creationId xmlns:p14="http://schemas.microsoft.com/office/powerpoint/2010/main" val="271932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slide14" descr="Dashboard 1">
            <a:extLst>
              <a:ext uri="{FF2B5EF4-FFF2-40B4-BE49-F238E27FC236}">
                <a16:creationId xmlns:a16="http://schemas.microsoft.com/office/drawing/2014/main" id="{75853A14-FE1F-717C-507A-310DBD1D8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75" y="555624"/>
            <a:ext cx="5902626" cy="4982533"/>
          </a:xfrm>
          <a:prstGeom prst="rect">
            <a:avLst/>
          </a:prstGeom>
        </p:spPr>
      </p:pic>
      <p:pic>
        <p:nvPicPr>
          <p:cNvPr id="5" name="slide15" descr="Dashboard 2">
            <a:extLst>
              <a:ext uri="{FF2B5EF4-FFF2-40B4-BE49-F238E27FC236}">
                <a16:creationId xmlns:a16="http://schemas.microsoft.com/office/drawing/2014/main" id="{0682C4D7-4DBC-F341-9DB8-81FBBE19332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32513" y="555625"/>
            <a:ext cx="5771940" cy="4982532"/>
          </a:xfrm>
          <a:prstGeom prst="rect">
            <a:avLst/>
          </a:prstGeom>
        </p:spPr>
      </p:pic>
      <p:sp>
        <p:nvSpPr>
          <p:cNvPr id="2" name="Title 1">
            <a:extLst>
              <a:ext uri="{FF2B5EF4-FFF2-40B4-BE49-F238E27FC236}">
                <a16:creationId xmlns:a16="http://schemas.microsoft.com/office/drawing/2014/main" id="{C9141891-4847-13CB-6E95-5D3C6867C18C}"/>
              </a:ext>
            </a:extLst>
          </p:cNvPr>
          <p:cNvSpPr>
            <a:spLocks noGrp="1"/>
          </p:cNvSpPr>
          <p:nvPr>
            <p:ph type="title"/>
          </p:nvPr>
        </p:nvSpPr>
        <p:spPr>
          <a:xfrm>
            <a:off x="838200" y="5693433"/>
            <a:ext cx="10515600" cy="607371"/>
          </a:xfrm>
        </p:spPr>
        <p:txBody>
          <a:bodyPr vert="horz" lIns="91440" tIns="45720" rIns="91440" bIns="45720" rtlCol="0" anchor="ctr">
            <a:normAutofit fontScale="90000"/>
          </a:bodyPr>
          <a:lstStyle/>
          <a:p>
            <a:pPr algn="ctr"/>
            <a:r>
              <a:rPr lang="en-US" sz="2900" kern="1200" dirty="0">
                <a:solidFill>
                  <a:schemeClr val="tx1"/>
                </a:solidFill>
                <a:latin typeface="+mj-lt"/>
                <a:ea typeface="+mj-ea"/>
                <a:cs typeface="+mj-cs"/>
              </a:rPr>
              <a:t>DASHBOARD</a:t>
            </a:r>
            <a:br>
              <a:rPr lang="en-US" sz="2900" kern="1200" dirty="0">
                <a:solidFill>
                  <a:schemeClr val="tx1"/>
                </a:solidFill>
                <a:latin typeface="+mj-lt"/>
                <a:ea typeface="+mj-ea"/>
                <a:cs typeface="+mj-cs"/>
              </a:rPr>
            </a:br>
            <a:endParaRPr lang="en-US" sz="2900" kern="1200" dirty="0">
              <a:solidFill>
                <a:schemeClr val="tx1"/>
              </a:solidFill>
              <a:latin typeface="+mj-lt"/>
              <a:ea typeface="+mj-ea"/>
              <a:cs typeface="+mj-cs"/>
            </a:endParaRPr>
          </a:p>
        </p:txBody>
      </p:sp>
    </p:spTree>
    <p:extLst>
      <p:ext uri="{BB962C8B-B14F-4D97-AF65-F5344CB8AC3E}">
        <p14:creationId xmlns:p14="http://schemas.microsoft.com/office/powerpoint/2010/main" val="119161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E82F0-6092-7290-07ED-560240256C33}"/>
              </a:ext>
            </a:extLst>
          </p:cNvPr>
          <p:cNvSpPr>
            <a:spLocks noGrp="1"/>
          </p:cNvSpPr>
          <p:nvPr>
            <p:ph type="title"/>
          </p:nvPr>
        </p:nvSpPr>
        <p:spPr>
          <a:xfrm>
            <a:off x="761803" y="350196"/>
            <a:ext cx="4646904" cy="1624520"/>
          </a:xfrm>
        </p:spPr>
        <p:txBody>
          <a:bodyPr anchor="ctr">
            <a:normAutofit/>
          </a:bodyPr>
          <a:lstStyle/>
          <a:p>
            <a:r>
              <a:rPr lang="en-US" sz="4000"/>
              <a:t>Total scenario of analysis.</a:t>
            </a:r>
          </a:p>
        </p:txBody>
      </p:sp>
      <p:sp>
        <p:nvSpPr>
          <p:cNvPr id="3" name="Content Placeholder 2">
            <a:extLst>
              <a:ext uri="{FF2B5EF4-FFF2-40B4-BE49-F238E27FC236}">
                <a16:creationId xmlns:a16="http://schemas.microsoft.com/office/drawing/2014/main" id="{092CC5E2-0A20-BEAC-3A51-5227B6BDC35C}"/>
              </a:ext>
            </a:extLst>
          </p:cNvPr>
          <p:cNvSpPr>
            <a:spLocks noGrp="1"/>
          </p:cNvSpPr>
          <p:nvPr>
            <p:ph idx="1"/>
          </p:nvPr>
        </p:nvSpPr>
        <p:spPr>
          <a:xfrm>
            <a:off x="761802" y="2743200"/>
            <a:ext cx="4646905" cy="3613149"/>
          </a:xfrm>
        </p:spPr>
        <p:txBody>
          <a:bodyPr anchor="ctr">
            <a:normAutofit/>
          </a:bodyPr>
          <a:lstStyle/>
          <a:p>
            <a:pPr marL="0" indent="0">
              <a:buNone/>
            </a:pPr>
            <a:r>
              <a:rPr lang="en-US" sz="2000" dirty="0"/>
              <a:t>Difference between permanent and casual members in number is only 10%. Members tend to use the Bicycle for shortest distance and for shortest time. During the weekend casual rider’s use the bicycle most.</a:t>
            </a:r>
          </a:p>
        </p:txBody>
      </p:sp>
      <p:pic>
        <p:nvPicPr>
          <p:cNvPr id="5" name="Picture 4" descr="Red bicycle tires">
            <a:extLst>
              <a:ext uri="{FF2B5EF4-FFF2-40B4-BE49-F238E27FC236}">
                <a16:creationId xmlns:a16="http://schemas.microsoft.com/office/drawing/2014/main" id="{ABE930BF-1B9B-CFE4-D820-9234105422CB}"/>
              </a:ext>
            </a:extLst>
          </p:cNvPr>
          <p:cNvPicPr>
            <a:picLocks noChangeAspect="1"/>
          </p:cNvPicPr>
          <p:nvPr/>
        </p:nvPicPr>
        <p:blipFill rotWithShape="1">
          <a:blip r:embed="rId2"/>
          <a:srcRect l="40601" r="-2" b="-2"/>
          <a:stretch/>
        </p:blipFill>
        <p:spPr>
          <a:xfrm>
            <a:off x="6096000" y="1"/>
            <a:ext cx="6102825" cy="6858000"/>
          </a:xfrm>
          <a:prstGeom prst="rect">
            <a:avLst/>
          </a:prstGeom>
        </p:spPr>
      </p:pic>
    </p:spTree>
    <p:extLst>
      <p:ext uri="{BB962C8B-B14F-4D97-AF65-F5344CB8AC3E}">
        <p14:creationId xmlns:p14="http://schemas.microsoft.com/office/powerpoint/2010/main" val="286453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6691E-8B06-FAB0-C5A7-870FD912E9FD}"/>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RECOMMENDATIONS:</a:t>
            </a: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9885D5-316F-8C9D-C6DB-87844596CFD4}"/>
              </a:ext>
            </a:extLst>
          </p:cNvPr>
          <p:cNvGraphicFramePr>
            <a:graphicFrameLocks noGrp="1"/>
          </p:cNvGraphicFramePr>
          <p:nvPr>
            <p:ph idx="1"/>
            <p:extLst>
              <p:ext uri="{D42A27DB-BD31-4B8C-83A1-F6EECF244321}">
                <p14:modId xmlns:p14="http://schemas.microsoft.com/office/powerpoint/2010/main" val="14186999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91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BEC3-9C4A-497C-9209-5C5F24575404}"/>
              </a:ext>
            </a:extLst>
          </p:cNvPr>
          <p:cNvSpPr>
            <a:spLocks noGrp="1"/>
          </p:cNvSpPr>
          <p:nvPr>
            <p:ph type="title"/>
          </p:nvPr>
        </p:nvSpPr>
        <p:spPr>
          <a:xfrm>
            <a:off x="6513788" y="365125"/>
            <a:ext cx="4840010" cy="1807305"/>
          </a:xfrm>
        </p:spPr>
        <p:txBody>
          <a:bodyPr>
            <a:normAutofit/>
          </a:bodyPr>
          <a:lstStyle/>
          <a:p>
            <a:r>
              <a:rPr lang="en-US" dirty="0"/>
              <a:t>Overview Of The Company</a:t>
            </a:r>
          </a:p>
        </p:txBody>
      </p:sp>
      <p:pic>
        <p:nvPicPr>
          <p:cNvPr id="5" name="Picture 4">
            <a:extLst>
              <a:ext uri="{FF2B5EF4-FFF2-40B4-BE49-F238E27FC236}">
                <a16:creationId xmlns:a16="http://schemas.microsoft.com/office/drawing/2014/main" id="{013C57FB-A592-064B-8EA4-9E3527F78C4F}"/>
              </a:ext>
            </a:extLst>
          </p:cNvPr>
          <p:cNvPicPr>
            <a:picLocks noChangeAspect="1"/>
          </p:cNvPicPr>
          <p:nvPr/>
        </p:nvPicPr>
        <p:blipFill rotWithShape="1">
          <a:blip r:embed="rId2"/>
          <a:srcRect l="22529" r="2730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918CB44-951A-A0AA-C298-78ED4022493F}"/>
              </a:ext>
            </a:extLst>
          </p:cNvPr>
          <p:cNvSpPr>
            <a:spLocks noGrp="1"/>
          </p:cNvSpPr>
          <p:nvPr>
            <p:ph idx="1"/>
          </p:nvPr>
        </p:nvSpPr>
        <p:spPr>
          <a:xfrm>
            <a:off x="6513788" y="2333297"/>
            <a:ext cx="4840010" cy="3843666"/>
          </a:xfrm>
        </p:spPr>
        <p:txBody>
          <a:bodyPr>
            <a:normAutofit/>
          </a:bodyPr>
          <a:lstStyle/>
          <a:p>
            <a:pPr marL="0" indent="0" algn="just">
              <a:buNone/>
            </a:pPr>
            <a:r>
              <a:rPr lang="en-US" sz="1600" dirty="0"/>
              <a:t>In 2016, Cyclistic launched a successful bike-share offering. Since then, the program has grown to a fleet of 5,824 bicycles that are geo tracked and locked into a network of 692 stations across Chicago. The bikes can be unlocked from one station and returned to any other station in the system anytime. Until now, </a:t>
            </a:r>
            <a:r>
              <a:rPr lang="en-US" sz="1600" dirty="0" err="1"/>
              <a:t>Cyclistic’s</a:t>
            </a:r>
            <a:r>
              <a:rPr lang="en-US" sz="1600" dirty="0"/>
              <a:t> marketing strategy relied on building general awareness and appealing to broad consumer segments. One 2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p>
        </p:txBody>
      </p:sp>
    </p:spTree>
    <p:extLst>
      <p:ext uri="{BB962C8B-B14F-4D97-AF65-F5344CB8AC3E}">
        <p14:creationId xmlns:p14="http://schemas.microsoft.com/office/powerpoint/2010/main" val="60881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B63C8-230F-5231-D8FB-7805CDBD6D33}"/>
              </a:ext>
            </a:extLst>
          </p:cNvPr>
          <p:cNvSpPr>
            <a:spLocks noGrp="1"/>
          </p:cNvSpPr>
          <p:nvPr>
            <p:ph type="title"/>
          </p:nvPr>
        </p:nvSpPr>
        <p:spPr>
          <a:xfrm>
            <a:off x="761800" y="762001"/>
            <a:ext cx="5334197" cy="1708242"/>
          </a:xfrm>
        </p:spPr>
        <p:txBody>
          <a:bodyPr anchor="ctr">
            <a:normAutofit/>
          </a:bodyPr>
          <a:lstStyle/>
          <a:p>
            <a:r>
              <a:rPr lang="en-US" sz="4000" dirty="0"/>
              <a:t>SCENARIO</a:t>
            </a:r>
          </a:p>
        </p:txBody>
      </p:sp>
      <p:sp>
        <p:nvSpPr>
          <p:cNvPr id="3" name="Content Placeholder 2">
            <a:extLst>
              <a:ext uri="{FF2B5EF4-FFF2-40B4-BE49-F238E27FC236}">
                <a16:creationId xmlns:a16="http://schemas.microsoft.com/office/drawing/2014/main" id="{FB8FB24D-258D-9ACB-0D23-FAB2B9CBEA51}"/>
              </a:ext>
            </a:extLst>
          </p:cNvPr>
          <p:cNvSpPr>
            <a:spLocks noGrp="1"/>
          </p:cNvSpPr>
          <p:nvPr>
            <p:ph idx="1"/>
          </p:nvPr>
        </p:nvSpPr>
        <p:spPr>
          <a:xfrm>
            <a:off x="761800" y="2470244"/>
            <a:ext cx="5334197" cy="3769835"/>
          </a:xfrm>
        </p:spPr>
        <p:txBody>
          <a:bodyPr anchor="ctr">
            <a:normAutofit/>
          </a:bodyPr>
          <a:lstStyle/>
          <a:p>
            <a:pPr marL="0" indent="0">
              <a:buNone/>
            </a:pPr>
            <a:r>
              <a:rPr lang="en-US" sz="1900"/>
              <a:t>You are a junior data analyst working in the marketing analyst team at Cyclistic, a bike-share company in Chicago. The director of marketing believes the company’s future success depends on maximizing the number of annual memberships. Therefore, your team wants to understand how casual riders and annual members use Cyclistic bikes differently. From these insights, your team will design a new marketing strategy to convert casual riders into annual members. But first, Cyclistic executives must approve your recommendations, so they must be backed up with compelling data insights and professional data visualizations</a:t>
            </a:r>
          </a:p>
        </p:txBody>
      </p:sp>
      <p:pic>
        <p:nvPicPr>
          <p:cNvPr id="5" name="Picture 4" descr="White bulbs with a yellow one standing out">
            <a:extLst>
              <a:ext uri="{FF2B5EF4-FFF2-40B4-BE49-F238E27FC236}">
                <a16:creationId xmlns:a16="http://schemas.microsoft.com/office/drawing/2014/main" id="{8647A6C8-E442-2DB0-3246-6CFFD7A6805F}"/>
              </a:ext>
            </a:extLst>
          </p:cNvPr>
          <p:cNvPicPr>
            <a:picLocks noChangeAspect="1"/>
          </p:cNvPicPr>
          <p:nvPr/>
        </p:nvPicPr>
        <p:blipFill rotWithShape="1">
          <a:blip r:embed="rId2"/>
          <a:srcRect l="16146" r="3201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04405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E564D-4011-13BF-F8F7-EFB6973F9BE5}"/>
              </a:ext>
            </a:extLst>
          </p:cNvPr>
          <p:cNvSpPr>
            <a:spLocks noGrp="1"/>
          </p:cNvSpPr>
          <p:nvPr>
            <p:ph type="title"/>
          </p:nvPr>
        </p:nvSpPr>
        <p:spPr>
          <a:xfrm>
            <a:off x="761800" y="762001"/>
            <a:ext cx="5334197" cy="1708242"/>
          </a:xfrm>
        </p:spPr>
        <p:txBody>
          <a:bodyPr anchor="ctr">
            <a:normAutofit/>
          </a:bodyPr>
          <a:lstStyle/>
          <a:p>
            <a:r>
              <a:rPr lang="en-US" sz="4000"/>
              <a:t>Question to answer?</a:t>
            </a:r>
          </a:p>
        </p:txBody>
      </p:sp>
      <p:sp>
        <p:nvSpPr>
          <p:cNvPr id="3" name="Content Placeholder 2">
            <a:extLst>
              <a:ext uri="{FF2B5EF4-FFF2-40B4-BE49-F238E27FC236}">
                <a16:creationId xmlns:a16="http://schemas.microsoft.com/office/drawing/2014/main" id="{697F30BF-C08D-2AF2-7A7D-EDAFF5AD01E1}"/>
              </a:ext>
            </a:extLst>
          </p:cNvPr>
          <p:cNvSpPr>
            <a:spLocks noGrp="1"/>
          </p:cNvSpPr>
          <p:nvPr>
            <p:ph idx="1"/>
          </p:nvPr>
        </p:nvSpPr>
        <p:spPr>
          <a:xfrm>
            <a:off x="761800" y="2470244"/>
            <a:ext cx="5334197" cy="3769835"/>
          </a:xfrm>
        </p:spPr>
        <p:txBody>
          <a:bodyPr anchor="ctr">
            <a:normAutofit/>
          </a:bodyPr>
          <a:lstStyle/>
          <a:p>
            <a:pPr marL="514350" indent="-514350">
              <a:buAutoNum type="arabicPeriod"/>
            </a:pPr>
            <a:r>
              <a:rPr lang="en-US" sz="2000" dirty="0"/>
              <a:t>How do annual members and casual riders use Cyclistic bikes differently?</a:t>
            </a:r>
          </a:p>
          <a:p>
            <a:pPr marL="514350" indent="-514350">
              <a:buAutoNum type="arabicPeriod"/>
            </a:pPr>
            <a:r>
              <a:rPr lang="en-US" sz="2000" dirty="0"/>
              <a:t>Where is the data from?</a:t>
            </a:r>
          </a:p>
          <a:p>
            <a:pPr marL="514350" indent="-514350">
              <a:buAutoNum type="arabicPeriod"/>
            </a:pPr>
            <a:r>
              <a:rPr lang="en-US" sz="2000" dirty="0"/>
              <a:t>Whether data is credible or not?</a:t>
            </a:r>
          </a:p>
          <a:p>
            <a:pPr marL="514350" indent="-514350">
              <a:buAutoNum type="arabicPeriod"/>
            </a:pPr>
            <a:r>
              <a:rPr lang="en-US" sz="2000" dirty="0"/>
              <a:t>What tools used during this analysis?</a:t>
            </a:r>
          </a:p>
        </p:txBody>
      </p:sp>
      <p:pic>
        <p:nvPicPr>
          <p:cNvPr id="5" name="Picture 4" descr="Close-up of a bike seat in laneway">
            <a:extLst>
              <a:ext uri="{FF2B5EF4-FFF2-40B4-BE49-F238E27FC236}">
                <a16:creationId xmlns:a16="http://schemas.microsoft.com/office/drawing/2014/main" id="{102936E8-A9EE-639D-1030-186BA1031640}"/>
              </a:ext>
            </a:extLst>
          </p:cNvPr>
          <p:cNvPicPr>
            <a:picLocks noChangeAspect="1"/>
          </p:cNvPicPr>
          <p:nvPr/>
        </p:nvPicPr>
        <p:blipFill rotWithShape="1">
          <a:blip r:embed="rId2"/>
          <a:srcRect l="30361" r="1780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1701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92721-6E9A-1187-B5F8-828F1149C236}"/>
              </a:ext>
            </a:extLst>
          </p:cNvPr>
          <p:cNvSpPr>
            <a:spLocks noGrp="1"/>
          </p:cNvSpPr>
          <p:nvPr>
            <p:ph type="title"/>
          </p:nvPr>
        </p:nvSpPr>
        <p:spPr>
          <a:xfrm>
            <a:off x="761800" y="762001"/>
            <a:ext cx="5334197" cy="1708242"/>
          </a:xfrm>
        </p:spPr>
        <p:txBody>
          <a:bodyPr anchor="ctr">
            <a:normAutofit/>
          </a:bodyPr>
          <a:lstStyle/>
          <a:p>
            <a:r>
              <a:rPr lang="en-US" sz="4000"/>
              <a:t>Tools used </a:t>
            </a:r>
          </a:p>
        </p:txBody>
      </p:sp>
      <p:sp>
        <p:nvSpPr>
          <p:cNvPr id="3" name="Content Placeholder 2">
            <a:extLst>
              <a:ext uri="{FF2B5EF4-FFF2-40B4-BE49-F238E27FC236}">
                <a16:creationId xmlns:a16="http://schemas.microsoft.com/office/drawing/2014/main" id="{214617DF-726E-492F-6F1B-6513D7BA95A2}"/>
              </a:ext>
            </a:extLst>
          </p:cNvPr>
          <p:cNvSpPr>
            <a:spLocks noGrp="1"/>
          </p:cNvSpPr>
          <p:nvPr>
            <p:ph idx="1"/>
          </p:nvPr>
        </p:nvSpPr>
        <p:spPr>
          <a:xfrm>
            <a:off x="761800" y="2470244"/>
            <a:ext cx="5334197" cy="3769835"/>
          </a:xfrm>
        </p:spPr>
        <p:txBody>
          <a:bodyPr anchor="ctr">
            <a:normAutofit/>
          </a:bodyPr>
          <a:lstStyle/>
          <a:p>
            <a:pPr marL="514350" indent="-514350">
              <a:buAutoNum type="arabicPeriod"/>
            </a:pPr>
            <a:r>
              <a:rPr lang="en-US" sz="1700"/>
              <a:t>R programing language for data cleaning, preparing.</a:t>
            </a:r>
          </a:p>
          <a:p>
            <a:pPr marL="514350" indent="-514350">
              <a:buAutoNum type="arabicPeriod"/>
            </a:pPr>
            <a:r>
              <a:rPr lang="en-US" sz="1700"/>
              <a:t>Bigquery for searching the  required information.</a:t>
            </a:r>
          </a:p>
          <a:p>
            <a:pPr marL="514350" indent="-514350">
              <a:buAutoNum type="arabicPeriod"/>
            </a:pPr>
            <a:r>
              <a:rPr lang="en-US" sz="1700"/>
              <a:t>Tableau for data ViZ</a:t>
            </a:r>
          </a:p>
          <a:p>
            <a:pPr marL="514350" indent="-514350">
              <a:buAutoNum type="arabicPeriod"/>
            </a:pPr>
            <a:endParaRPr lang="en-US" sz="1700"/>
          </a:p>
          <a:p>
            <a:pPr marL="0" indent="0">
              <a:buNone/>
            </a:pPr>
            <a:r>
              <a:rPr lang="en-US" sz="1700"/>
              <a:t> Data is collected from Motivate International Inc. which is a licensed source of data so it ensures data credibility.</a:t>
            </a:r>
          </a:p>
          <a:p>
            <a:pPr marL="0" indent="0">
              <a:buNone/>
            </a:pPr>
            <a:r>
              <a:rPr lang="en-US" sz="1700"/>
              <a:t>I used data of 2022 to see how they did withing this whole year.</a:t>
            </a:r>
          </a:p>
          <a:p>
            <a:pPr marL="0" indent="0">
              <a:buNone/>
            </a:pPr>
            <a:r>
              <a:rPr lang="en-US" sz="1700"/>
              <a:t>Tableau link: </a:t>
            </a:r>
            <a:r>
              <a:rPr lang="en-US" sz="1700">
                <a:hlinkClick r:id="rId2"/>
              </a:rPr>
              <a:t>https://public.tableau.com/views/Bikeridingcompanydataanalysis/Dashboard2?:language=en-US&amp;:display_count=n&amp;:origin=viz_share_link</a:t>
            </a:r>
            <a:endParaRPr lang="en-US" sz="1700"/>
          </a:p>
          <a:p>
            <a:pPr marL="0" indent="0">
              <a:buNone/>
            </a:pPr>
            <a:endParaRPr lang="en-US" sz="1700"/>
          </a:p>
          <a:p>
            <a:pPr marL="0" indent="0">
              <a:buNone/>
            </a:pPr>
            <a:endParaRPr lang="en-US" sz="1700"/>
          </a:p>
          <a:p>
            <a:pPr marL="0" indent="0">
              <a:buNone/>
            </a:pPr>
            <a:endParaRPr lang="en-US" sz="1700"/>
          </a:p>
        </p:txBody>
      </p:sp>
      <p:pic>
        <p:nvPicPr>
          <p:cNvPr id="14" name="Picture 13" descr="3D numbers in white and orange">
            <a:extLst>
              <a:ext uri="{FF2B5EF4-FFF2-40B4-BE49-F238E27FC236}">
                <a16:creationId xmlns:a16="http://schemas.microsoft.com/office/drawing/2014/main" id="{E4DC78F5-82BE-1E36-5126-B89D84538CCF}"/>
              </a:ext>
            </a:extLst>
          </p:cNvPr>
          <p:cNvPicPr>
            <a:picLocks noChangeAspect="1"/>
          </p:cNvPicPr>
          <p:nvPr/>
        </p:nvPicPr>
        <p:blipFill rotWithShape="1">
          <a:blip r:embed="rId3"/>
          <a:srcRect l="28015" r="2830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84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2" y="0"/>
            <a:ext cx="7299977"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D90A4630-4DF9-2A0C-51DD-6C1C3A7A5390}"/>
              </a:ext>
            </a:extLst>
          </p:cNvPr>
          <p:cNvSpPr>
            <a:spLocks noGrp="1"/>
          </p:cNvSpPr>
          <p:nvPr>
            <p:ph type="title"/>
          </p:nvPr>
        </p:nvSpPr>
        <p:spPr>
          <a:xfrm>
            <a:off x="838199" y="1065749"/>
            <a:ext cx="4953001" cy="4726502"/>
          </a:xfrm>
        </p:spPr>
        <p:txBody>
          <a:bodyPr>
            <a:normAutofit/>
          </a:bodyPr>
          <a:lstStyle/>
          <a:p>
            <a:r>
              <a:rPr lang="en-US"/>
              <a:t>DELIVERABLES:</a:t>
            </a:r>
            <a:endParaRPr lang="en-US" dirty="0"/>
          </a:p>
        </p:txBody>
      </p:sp>
      <p:sp>
        <p:nvSpPr>
          <p:cNvPr id="3" name="Content Placeholder 2">
            <a:extLst>
              <a:ext uri="{FF2B5EF4-FFF2-40B4-BE49-F238E27FC236}">
                <a16:creationId xmlns:a16="http://schemas.microsoft.com/office/drawing/2014/main" id="{543C8A00-AE98-8163-EBDE-7CDD68595679}"/>
              </a:ext>
            </a:extLst>
          </p:cNvPr>
          <p:cNvSpPr>
            <a:spLocks noGrp="1"/>
          </p:cNvSpPr>
          <p:nvPr>
            <p:ph idx="1"/>
          </p:nvPr>
        </p:nvSpPr>
        <p:spPr>
          <a:xfrm>
            <a:off x="7538022" y="713313"/>
            <a:ext cx="3815778" cy="5431376"/>
          </a:xfrm>
        </p:spPr>
        <p:txBody>
          <a:bodyPr anchor="ctr">
            <a:normAutofit/>
          </a:bodyPr>
          <a:lstStyle/>
          <a:p>
            <a:pPr>
              <a:buFont typeface="Wingdings" pitchFamily="2" charset="2"/>
              <a:buChar char="Ø"/>
            </a:pPr>
            <a:r>
              <a:rPr lang="en-US" sz="2000" dirty="0"/>
              <a:t>Data from 2022.</a:t>
            </a:r>
          </a:p>
          <a:p>
            <a:pPr>
              <a:buFont typeface="Wingdings" pitchFamily="2" charset="2"/>
              <a:buChar char="Ø"/>
            </a:pPr>
            <a:r>
              <a:rPr lang="en-US" sz="2000" dirty="0"/>
              <a:t>Total column 16 AND rows 5600000.</a:t>
            </a:r>
          </a:p>
          <a:p>
            <a:pPr>
              <a:buFont typeface="Wingdings" pitchFamily="2" charset="2"/>
              <a:buChar char="Ø"/>
            </a:pPr>
            <a:r>
              <a:rPr lang="en-US" sz="2000" dirty="0"/>
              <a:t>Monthly data way available which was merged using  R.</a:t>
            </a:r>
          </a:p>
          <a:p>
            <a:pPr>
              <a:buFont typeface="Wingdings" pitchFamily="2" charset="2"/>
              <a:buChar char="Ø"/>
            </a:pPr>
            <a:r>
              <a:rPr lang="en-US" sz="2000" dirty="0"/>
              <a:t>Null values available which need to take care using R or Tableau.</a:t>
            </a:r>
          </a:p>
          <a:p>
            <a:pPr>
              <a:buFont typeface="Wingdings" pitchFamily="2" charset="2"/>
              <a:buChar char="Ø"/>
            </a:pPr>
            <a:r>
              <a:rPr lang="en-US" sz="2000" dirty="0"/>
              <a:t>Need to change some data types and use calculation for calculating duration.</a:t>
            </a:r>
          </a:p>
          <a:p>
            <a:pPr marL="0" indent="0">
              <a:buNone/>
            </a:pPr>
            <a:endParaRPr lang="en-US" sz="2000" dirty="0"/>
          </a:p>
        </p:txBody>
      </p:sp>
    </p:spTree>
    <p:extLst>
      <p:ext uri="{BB962C8B-B14F-4D97-AF65-F5344CB8AC3E}">
        <p14:creationId xmlns:p14="http://schemas.microsoft.com/office/powerpoint/2010/main" val="13661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96CACF-8100-1498-24B2-2B1EF800F931}"/>
              </a:ext>
            </a:extLst>
          </p:cNvPr>
          <p:cNvSpPr>
            <a:spLocks noGrp="1"/>
          </p:cNvSpPr>
          <p:nvPr>
            <p:ph type="title"/>
          </p:nvPr>
        </p:nvSpPr>
        <p:spPr>
          <a:xfrm>
            <a:off x="838201" y="643467"/>
            <a:ext cx="3888526" cy="1800526"/>
          </a:xfrm>
        </p:spPr>
        <p:txBody>
          <a:bodyPr>
            <a:normAutofit/>
          </a:bodyPr>
          <a:lstStyle/>
          <a:p>
            <a:r>
              <a:rPr lang="en-US"/>
              <a:t>Findings From Data:</a:t>
            </a:r>
          </a:p>
        </p:txBody>
      </p:sp>
      <p:sp>
        <p:nvSpPr>
          <p:cNvPr id="8" name="Content Placeholder 7">
            <a:extLst>
              <a:ext uri="{FF2B5EF4-FFF2-40B4-BE49-F238E27FC236}">
                <a16:creationId xmlns:a16="http://schemas.microsoft.com/office/drawing/2014/main" id="{7D31D14A-6746-4231-105A-095F0F84E8DB}"/>
              </a:ext>
            </a:extLst>
          </p:cNvPr>
          <p:cNvSpPr>
            <a:spLocks noGrp="1"/>
          </p:cNvSpPr>
          <p:nvPr>
            <p:ph idx="1"/>
          </p:nvPr>
        </p:nvSpPr>
        <p:spPr>
          <a:xfrm>
            <a:off x="838201" y="2623381"/>
            <a:ext cx="3888528" cy="3553581"/>
          </a:xfrm>
        </p:spPr>
        <p:txBody>
          <a:bodyPr>
            <a:normAutofit/>
          </a:bodyPr>
          <a:lstStyle/>
          <a:p>
            <a:r>
              <a:rPr lang="en-US" sz="2000"/>
              <a:t>59.03% members are permanent and rest of them used bike as casual member,</a:t>
            </a:r>
          </a:p>
          <a:p>
            <a:pPr marL="0" indent="0">
              <a:buNone/>
            </a:pPr>
            <a:endParaRPr lang="en-US" sz="2000"/>
          </a:p>
        </p:txBody>
      </p:sp>
      <p:pic>
        <p:nvPicPr>
          <p:cNvPr id="10" name="slide3" descr="percentage of member and casual">
            <a:extLst>
              <a:ext uri="{FF2B5EF4-FFF2-40B4-BE49-F238E27FC236}">
                <a16:creationId xmlns:a16="http://schemas.microsoft.com/office/drawing/2014/main" id="{A2F72874-70E2-C719-65CA-93282C3BD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10883"/>
            <a:ext cx="6096000" cy="5779698"/>
          </a:xfrm>
          <a:prstGeom prst="rect">
            <a:avLst/>
          </a:prstGeom>
        </p:spPr>
      </p:pic>
    </p:spTree>
    <p:extLst>
      <p:ext uri="{BB962C8B-B14F-4D97-AF65-F5344CB8AC3E}">
        <p14:creationId xmlns:p14="http://schemas.microsoft.com/office/powerpoint/2010/main" val="152181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02477F-C682-A7E9-3DAD-C2B9947D14E5}"/>
              </a:ext>
            </a:extLst>
          </p:cNvPr>
          <p:cNvSpPr>
            <a:spLocks noGrp="1"/>
          </p:cNvSpPr>
          <p:nvPr>
            <p:ph type="title"/>
          </p:nvPr>
        </p:nvSpPr>
        <p:spPr>
          <a:xfrm>
            <a:off x="1137034" y="609600"/>
            <a:ext cx="4784796" cy="1330840"/>
          </a:xfrm>
        </p:spPr>
        <p:txBody>
          <a:bodyPr>
            <a:normAutofit/>
          </a:bodyPr>
          <a:lstStyle/>
          <a:p>
            <a:r>
              <a:rPr lang="en-US" dirty="0"/>
              <a:t>Findings Cont.</a:t>
            </a:r>
          </a:p>
        </p:txBody>
      </p:sp>
      <p:sp>
        <p:nvSpPr>
          <p:cNvPr id="3" name="Content Placeholder 2">
            <a:extLst>
              <a:ext uri="{FF2B5EF4-FFF2-40B4-BE49-F238E27FC236}">
                <a16:creationId xmlns:a16="http://schemas.microsoft.com/office/drawing/2014/main" id="{D4EC89E9-199C-7672-FF80-4D7A61ECEBC8}"/>
              </a:ext>
            </a:extLst>
          </p:cNvPr>
          <p:cNvSpPr>
            <a:spLocks noGrp="1"/>
          </p:cNvSpPr>
          <p:nvPr>
            <p:ph idx="1"/>
          </p:nvPr>
        </p:nvSpPr>
        <p:spPr>
          <a:xfrm>
            <a:off x="1137034" y="2194102"/>
            <a:ext cx="4438036" cy="3908585"/>
          </a:xfrm>
        </p:spPr>
        <p:txBody>
          <a:bodyPr>
            <a:normAutofit/>
          </a:bodyPr>
          <a:lstStyle/>
          <a:p>
            <a:r>
              <a:rPr lang="en-US" sz="2000"/>
              <a:t>Permanent members preferred classic bike as well as electric bike almost equally (30%)</a:t>
            </a:r>
          </a:p>
          <a:p>
            <a:r>
              <a:rPr lang="en-US" sz="2000"/>
              <a:t>Docker bikes are only used by casual members.</a:t>
            </a:r>
            <a:endParaRPr lang="en-US" sz="2000" dirty="0"/>
          </a:p>
        </p:txBody>
      </p:sp>
      <p:pic>
        <p:nvPicPr>
          <p:cNvPr id="5" name="slide2" descr="Number of user">
            <a:extLst>
              <a:ext uri="{FF2B5EF4-FFF2-40B4-BE49-F238E27FC236}">
                <a16:creationId xmlns:a16="http://schemas.microsoft.com/office/drawing/2014/main" id="{0D8CC335-EE9C-E312-1719-D16CB2E061D9}"/>
              </a:ext>
            </a:extLst>
          </p:cNvPr>
          <p:cNvPicPr>
            <a:picLocks noChangeAspect="1"/>
          </p:cNvPicPr>
          <p:nvPr/>
        </p:nvPicPr>
        <p:blipFill rotWithShape="1">
          <a:blip r:embed="rId2">
            <a:extLst>
              <a:ext uri="{28A0092B-C50C-407E-A947-70E740481C1C}">
                <a14:useLocalDpi xmlns:a14="http://schemas.microsoft.com/office/drawing/2010/main" val="0"/>
              </a:ext>
            </a:extLst>
          </a:blip>
          <a:srcRect r="-2" b="2513"/>
          <a:stretch/>
        </p:blipFill>
        <p:spPr>
          <a:xfrm>
            <a:off x="6487064" y="778148"/>
            <a:ext cx="5486400" cy="5846939"/>
          </a:xfrm>
          <a:prstGeom prst="rect">
            <a:avLst/>
          </a:prstGeom>
        </p:spPr>
      </p:pic>
    </p:spTree>
    <p:extLst>
      <p:ext uri="{BB962C8B-B14F-4D97-AF65-F5344CB8AC3E}">
        <p14:creationId xmlns:p14="http://schemas.microsoft.com/office/powerpoint/2010/main" val="215778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CBE5FA-D18B-126C-E43C-5B7D88613300}"/>
              </a:ext>
            </a:extLst>
          </p:cNvPr>
          <p:cNvSpPr>
            <a:spLocks noGrp="1"/>
          </p:cNvSpPr>
          <p:nvPr>
            <p:ph type="title"/>
          </p:nvPr>
        </p:nvSpPr>
        <p:spPr>
          <a:xfrm>
            <a:off x="838201" y="643467"/>
            <a:ext cx="3888526" cy="1800526"/>
          </a:xfrm>
        </p:spPr>
        <p:txBody>
          <a:bodyPr>
            <a:normAutofit/>
          </a:bodyPr>
          <a:lstStyle/>
          <a:p>
            <a:r>
              <a:rPr lang="en-US" dirty="0"/>
              <a:t>Findings Cont.</a:t>
            </a:r>
          </a:p>
        </p:txBody>
      </p:sp>
      <p:sp>
        <p:nvSpPr>
          <p:cNvPr id="8" name="Content Placeholder 7">
            <a:extLst>
              <a:ext uri="{FF2B5EF4-FFF2-40B4-BE49-F238E27FC236}">
                <a16:creationId xmlns:a16="http://schemas.microsoft.com/office/drawing/2014/main" id="{735F42A1-87EC-57F2-6859-3572775F9728}"/>
              </a:ext>
            </a:extLst>
          </p:cNvPr>
          <p:cNvSpPr>
            <a:spLocks noGrp="1"/>
          </p:cNvSpPr>
          <p:nvPr>
            <p:ph idx="1"/>
          </p:nvPr>
        </p:nvSpPr>
        <p:spPr>
          <a:xfrm>
            <a:off x="838201" y="2623381"/>
            <a:ext cx="3888528" cy="3553581"/>
          </a:xfrm>
        </p:spPr>
        <p:txBody>
          <a:bodyPr>
            <a:normAutofit/>
          </a:bodyPr>
          <a:lstStyle/>
          <a:p>
            <a:r>
              <a:rPr lang="en-US" sz="2000" dirty="0"/>
              <a:t>Hourly Trend of data:</a:t>
            </a:r>
          </a:p>
          <a:p>
            <a:pPr>
              <a:buFont typeface="Wingdings" pitchFamily="2" charset="2"/>
              <a:buChar char="v"/>
            </a:pPr>
            <a:r>
              <a:rPr lang="en-US" sz="2000" dirty="0"/>
              <a:t>Bike using rate is high between 2 pm to 6 pm.</a:t>
            </a:r>
          </a:p>
          <a:p>
            <a:pPr>
              <a:buFont typeface="Wingdings" pitchFamily="2" charset="2"/>
              <a:buChar char="v"/>
            </a:pPr>
            <a:r>
              <a:rPr lang="en-US" sz="2000" dirty="0"/>
              <a:t>This is due to office hour.</a:t>
            </a:r>
          </a:p>
          <a:p>
            <a:pPr>
              <a:buFont typeface="Wingdings" pitchFamily="2" charset="2"/>
              <a:buChar char="v"/>
            </a:pPr>
            <a:r>
              <a:rPr lang="en-US" sz="2000" dirty="0"/>
              <a:t>During Non-Office hour casual rider’s number is slightly high.</a:t>
            </a:r>
          </a:p>
        </p:txBody>
      </p:sp>
      <p:pic>
        <p:nvPicPr>
          <p:cNvPr id="10" name="slide4" descr="Hourly trend of users">
            <a:extLst>
              <a:ext uri="{FF2B5EF4-FFF2-40B4-BE49-F238E27FC236}">
                <a16:creationId xmlns:a16="http://schemas.microsoft.com/office/drawing/2014/main" id="{B8E1DC9E-CA97-E162-5960-824773F2F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786" y="1035170"/>
            <a:ext cx="6229214" cy="4744528"/>
          </a:xfrm>
          <a:prstGeom prst="rect">
            <a:avLst/>
          </a:prstGeom>
        </p:spPr>
      </p:pic>
      <p:sp>
        <p:nvSpPr>
          <p:cNvPr id="9" name="TextBox 8">
            <a:extLst>
              <a:ext uri="{FF2B5EF4-FFF2-40B4-BE49-F238E27FC236}">
                <a16:creationId xmlns:a16="http://schemas.microsoft.com/office/drawing/2014/main" id="{C1799D40-28D1-E3A5-215F-DCD920816DEE}"/>
              </a:ext>
            </a:extLst>
          </p:cNvPr>
          <p:cNvSpPr txBox="1"/>
          <p:nvPr/>
        </p:nvSpPr>
        <p:spPr>
          <a:xfrm>
            <a:off x="3657600" y="412342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9305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770</Words>
  <Application>Microsoft Macintosh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‘Cyclistic’ Bike riding company data analysis</vt:lpstr>
      <vt:lpstr>Overview Of The Company</vt:lpstr>
      <vt:lpstr>SCENARIO</vt:lpstr>
      <vt:lpstr>Question to answer?</vt:lpstr>
      <vt:lpstr>Tools used </vt:lpstr>
      <vt:lpstr>DELIVERABLES:</vt:lpstr>
      <vt:lpstr>Findings From Data:</vt:lpstr>
      <vt:lpstr>Findings Cont.</vt:lpstr>
      <vt:lpstr>Findings Cont.</vt:lpstr>
      <vt:lpstr>Findings Cont.</vt:lpstr>
      <vt:lpstr>Findings Cont.</vt:lpstr>
      <vt:lpstr>Findings Cont.</vt:lpstr>
      <vt:lpstr>Findings Cont.</vt:lpstr>
      <vt:lpstr>Findings Cont…..</vt:lpstr>
      <vt:lpstr>Findings Cont.</vt:lpstr>
      <vt:lpstr>DASHBOARD </vt:lpstr>
      <vt:lpstr>Total scenario of analysis.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riding company data analysis</dc:title>
  <dc:creator/>
  <cp:lastModifiedBy>Safawat Al Naser</cp:lastModifiedBy>
  <cp:revision>4</cp:revision>
  <dcterms:created xsi:type="dcterms:W3CDTF">2023-09-23T09:10:24Z</dcterms:created>
  <dcterms:modified xsi:type="dcterms:W3CDTF">2023-09-24T07:12:28Z</dcterms:modified>
</cp:coreProperties>
</file>