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184"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26098-054F-409E-B102-9D35B7C8749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8EEA87-4360-433A-9815-2C60FE4F90D6}">
      <dgm:prSet/>
      <dgm:spPr/>
      <dgm:t>
        <a:bodyPr/>
        <a:lstStyle/>
        <a:p>
          <a:pPr>
            <a:defRPr cap="all"/>
          </a:pPr>
          <a:r>
            <a:rPr lang="en-US" b="0" i="0"/>
            <a:t>Cross-selling allows banks to generate additional revenue streams by selling complementary products or services to existing customers</a:t>
          </a:r>
          <a:endParaRPr lang="en-US"/>
        </a:p>
      </dgm:t>
    </dgm:pt>
    <dgm:pt modelId="{D7239D0B-7D4C-47FB-B20D-9409DFFC221D}" type="parTrans" cxnId="{43ECB5A9-0046-47D9-96D8-CE59E9C72F6B}">
      <dgm:prSet/>
      <dgm:spPr/>
      <dgm:t>
        <a:bodyPr/>
        <a:lstStyle/>
        <a:p>
          <a:endParaRPr lang="en-US"/>
        </a:p>
      </dgm:t>
    </dgm:pt>
    <dgm:pt modelId="{3D689D89-2A9E-440F-8482-F10BADF5577E}" type="sibTrans" cxnId="{43ECB5A9-0046-47D9-96D8-CE59E9C72F6B}">
      <dgm:prSet/>
      <dgm:spPr/>
      <dgm:t>
        <a:bodyPr/>
        <a:lstStyle/>
        <a:p>
          <a:endParaRPr lang="en-US"/>
        </a:p>
      </dgm:t>
    </dgm:pt>
    <dgm:pt modelId="{4C417EC7-BED3-418B-831A-D0A5FF2D2BF3}">
      <dgm:prSet/>
      <dgm:spPr/>
      <dgm:t>
        <a:bodyPr/>
        <a:lstStyle/>
        <a:p>
          <a:pPr>
            <a:defRPr cap="all"/>
          </a:pPr>
          <a:r>
            <a:rPr lang="en-US" b="0" i="0"/>
            <a:t>By cross-selling, banks can increase the lifetime value of each customer</a:t>
          </a:r>
          <a:endParaRPr lang="en-US"/>
        </a:p>
      </dgm:t>
    </dgm:pt>
    <dgm:pt modelId="{D2FF4CE5-9BDE-46B2-9460-2867E1EAE45D}" type="parTrans" cxnId="{73828CE6-40D5-423F-9560-CCE6AE8A5E0D}">
      <dgm:prSet/>
      <dgm:spPr/>
      <dgm:t>
        <a:bodyPr/>
        <a:lstStyle/>
        <a:p>
          <a:endParaRPr lang="en-US"/>
        </a:p>
      </dgm:t>
    </dgm:pt>
    <dgm:pt modelId="{B310805A-D423-4467-A3AE-F1EFF1A9FC5C}" type="sibTrans" cxnId="{73828CE6-40D5-423F-9560-CCE6AE8A5E0D}">
      <dgm:prSet/>
      <dgm:spPr/>
      <dgm:t>
        <a:bodyPr/>
        <a:lstStyle/>
        <a:p>
          <a:endParaRPr lang="en-US"/>
        </a:p>
      </dgm:t>
    </dgm:pt>
    <dgm:pt modelId="{8C921C7E-112B-4E11-A545-7274E74CFE02}">
      <dgm:prSet/>
      <dgm:spPr/>
      <dgm:t>
        <a:bodyPr/>
        <a:lstStyle/>
        <a:p>
          <a:pPr>
            <a:defRPr cap="all"/>
          </a:pPr>
          <a:r>
            <a:rPr lang="en-US" b="0" i="0"/>
            <a:t>Cross-selling deepens the relationship between the bank and its customers</a:t>
          </a:r>
          <a:endParaRPr lang="en-US"/>
        </a:p>
      </dgm:t>
    </dgm:pt>
    <dgm:pt modelId="{8ECCCC60-3142-4ABD-BB68-1377FD140870}" type="parTrans" cxnId="{B208A572-53EF-4A26-BD98-28238B341204}">
      <dgm:prSet/>
      <dgm:spPr/>
      <dgm:t>
        <a:bodyPr/>
        <a:lstStyle/>
        <a:p>
          <a:endParaRPr lang="en-US"/>
        </a:p>
      </dgm:t>
    </dgm:pt>
    <dgm:pt modelId="{42220D29-E246-4076-BBFB-0D7B00ACB8AA}" type="sibTrans" cxnId="{B208A572-53EF-4A26-BD98-28238B341204}">
      <dgm:prSet/>
      <dgm:spPr/>
      <dgm:t>
        <a:bodyPr/>
        <a:lstStyle/>
        <a:p>
          <a:endParaRPr lang="en-US"/>
        </a:p>
      </dgm:t>
    </dgm:pt>
    <dgm:pt modelId="{F7C2FF00-F84C-4B5E-9066-CD8BE5913EF0}">
      <dgm:prSet/>
      <dgm:spPr/>
      <dgm:t>
        <a:bodyPr/>
        <a:lstStyle/>
        <a:p>
          <a:pPr>
            <a:defRPr cap="all"/>
          </a:pPr>
          <a:r>
            <a:rPr lang="en-US" b="0" i="0"/>
            <a:t>Cross-selling encourages banks to better understand their customers' financial needs and preferences.</a:t>
          </a:r>
          <a:endParaRPr lang="en-US"/>
        </a:p>
      </dgm:t>
    </dgm:pt>
    <dgm:pt modelId="{5F1CAC26-94F4-484F-B4B2-79CA319664ED}" type="parTrans" cxnId="{12705CC5-9081-4AB9-BAB2-CE7FDA976A09}">
      <dgm:prSet/>
      <dgm:spPr/>
      <dgm:t>
        <a:bodyPr/>
        <a:lstStyle/>
        <a:p>
          <a:endParaRPr lang="en-US"/>
        </a:p>
      </dgm:t>
    </dgm:pt>
    <dgm:pt modelId="{B4C616D9-D5CE-4D9E-BE88-34F1B98EC6D4}" type="sibTrans" cxnId="{12705CC5-9081-4AB9-BAB2-CE7FDA976A09}">
      <dgm:prSet/>
      <dgm:spPr/>
      <dgm:t>
        <a:bodyPr/>
        <a:lstStyle/>
        <a:p>
          <a:endParaRPr lang="en-US"/>
        </a:p>
      </dgm:t>
    </dgm:pt>
    <dgm:pt modelId="{801944C6-E652-4402-B85F-9CC043662C90}" type="pres">
      <dgm:prSet presAssocID="{84426098-054F-409E-B102-9D35B7C87492}" presName="root" presStyleCnt="0">
        <dgm:presLayoutVars>
          <dgm:dir/>
          <dgm:resizeHandles val="exact"/>
        </dgm:presLayoutVars>
      </dgm:prSet>
      <dgm:spPr/>
    </dgm:pt>
    <dgm:pt modelId="{1900BBFE-6831-4FC8-B414-1F793A50532C}" type="pres">
      <dgm:prSet presAssocID="{F98EEA87-4360-433A-9815-2C60FE4F90D6}" presName="compNode" presStyleCnt="0"/>
      <dgm:spPr/>
    </dgm:pt>
    <dgm:pt modelId="{22A0B470-36C4-4A69-87DD-43483D67D3E9}" type="pres">
      <dgm:prSet presAssocID="{F98EEA87-4360-433A-9815-2C60FE4F90D6}" presName="iconBgRect" presStyleLbl="bgShp" presStyleIdx="0" presStyleCnt="4"/>
      <dgm:spPr>
        <a:prstGeom prst="round2DiagRect">
          <a:avLst>
            <a:gd name="adj1" fmla="val 29727"/>
            <a:gd name="adj2" fmla="val 0"/>
          </a:avLst>
        </a:prstGeom>
      </dgm:spPr>
    </dgm:pt>
    <dgm:pt modelId="{DDC810B2-9A09-42F3-80D8-C01FA8CC5AD9}" type="pres">
      <dgm:prSet presAssocID="{F98EEA87-4360-433A-9815-2C60FE4F90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740C17A5-6816-4A2E-A607-C2C736C13EDD}" type="pres">
      <dgm:prSet presAssocID="{F98EEA87-4360-433A-9815-2C60FE4F90D6}" presName="spaceRect" presStyleCnt="0"/>
      <dgm:spPr/>
    </dgm:pt>
    <dgm:pt modelId="{84787010-7DBD-4E63-9370-9844AEE415C6}" type="pres">
      <dgm:prSet presAssocID="{F98EEA87-4360-433A-9815-2C60FE4F90D6}" presName="textRect" presStyleLbl="revTx" presStyleIdx="0" presStyleCnt="4">
        <dgm:presLayoutVars>
          <dgm:chMax val="1"/>
          <dgm:chPref val="1"/>
        </dgm:presLayoutVars>
      </dgm:prSet>
      <dgm:spPr/>
    </dgm:pt>
    <dgm:pt modelId="{7AE1F307-AD98-4127-8768-EF81D9D6FA32}" type="pres">
      <dgm:prSet presAssocID="{3D689D89-2A9E-440F-8482-F10BADF5577E}" presName="sibTrans" presStyleCnt="0"/>
      <dgm:spPr/>
    </dgm:pt>
    <dgm:pt modelId="{F5C7D764-4B14-47F5-A764-052470EAD2D1}" type="pres">
      <dgm:prSet presAssocID="{4C417EC7-BED3-418B-831A-D0A5FF2D2BF3}" presName="compNode" presStyleCnt="0"/>
      <dgm:spPr/>
    </dgm:pt>
    <dgm:pt modelId="{27F1F0AF-F687-4907-8461-1225C36E29DD}" type="pres">
      <dgm:prSet presAssocID="{4C417EC7-BED3-418B-831A-D0A5FF2D2BF3}" presName="iconBgRect" presStyleLbl="bgShp" presStyleIdx="1" presStyleCnt="4"/>
      <dgm:spPr>
        <a:prstGeom prst="round2DiagRect">
          <a:avLst>
            <a:gd name="adj1" fmla="val 29727"/>
            <a:gd name="adj2" fmla="val 0"/>
          </a:avLst>
        </a:prstGeom>
      </dgm:spPr>
    </dgm:pt>
    <dgm:pt modelId="{9969516C-FF23-4632-A5F0-26B7C94195B8}" type="pres">
      <dgm:prSet presAssocID="{4C417EC7-BED3-418B-831A-D0A5FF2D2B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03E3A473-FD0C-4D3B-ADE3-D2B5B5F37373}" type="pres">
      <dgm:prSet presAssocID="{4C417EC7-BED3-418B-831A-D0A5FF2D2BF3}" presName="spaceRect" presStyleCnt="0"/>
      <dgm:spPr/>
    </dgm:pt>
    <dgm:pt modelId="{26E84D7D-E95A-4888-99D0-362E618A9746}" type="pres">
      <dgm:prSet presAssocID="{4C417EC7-BED3-418B-831A-D0A5FF2D2BF3}" presName="textRect" presStyleLbl="revTx" presStyleIdx="1" presStyleCnt="4">
        <dgm:presLayoutVars>
          <dgm:chMax val="1"/>
          <dgm:chPref val="1"/>
        </dgm:presLayoutVars>
      </dgm:prSet>
      <dgm:spPr/>
    </dgm:pt>
    <dgm:pt modelId="{C039B42D-FD95-43B4-AF6F-56A6F28BD4C5}" type="pres">
      <dgm:prSet presAssocID="{B310805A-D423-4467-A3AE-F1EFF1A9FC5C}" presName="sibTrans" presStyleCnt="0"/>
      <dgm:spPr/>
    </dgm:pt>
    <dgm:pt modelId="{DA745C26-3E54-4158-B356-837D60B18A2F}" type="pres">
      <dgm:prSet presAssocID="{8C921C7E-112B-4E11-A545-7274E74CFE02}" presName="compNode" presStyleCnt="0"/>
      <dgm:spPr/>
    </dgm:pt>
    <dgm:pt modelId="{79410253-6A65-4E69-A753-8AF5DDF34552}" type="pres">
      <dgm:prSet presAssocID="{8C921C7E-112B-4E11-A545-7274E74CFE02}" presName="iconBgRect" presStyleLbl="bgShp" presStyleIdx="2" presStyleCnt="4"/>
      <dgm:spPr>
        <a:prstGeom prst="round2DiagRect">
          <a:avLst>
            <a:gd name="adj1" fmla="val 29727"/>
            <a:gd name="adj2" fmla="val 0"/>
          </a:avLst>
        </a:prstGeom>
      </dgm:spPr>
    </dgm:pt>
    <dgm:pt modelId="{E700FB05-31F5-4C8F-867A-0EF3942E016D}" type="pres">
      <dgm:prSet presAssocID="{8C921C7E-112B-4E11-A545-7274E74CFE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urt"/>
        </a:ext>
      </dgm:extLst>
    </dgm:pt>
    <dgm:pt modelId="{4EF63B18-9E26-4723-80AE-43296440477C}" type="pres">
      <dgm:prSet presAssocID="{8C921C7E-112B-4E11-A545-7274E74CFE02}" presName="spaceRect" presStyleCnt="0"/>
      <dgm:spPr/>
    </dgm:pt>
    <dgm:pt modelId="{4E47BACE-9299-4144-8B6D-ADAF8782BE4C}" type="pres">
      <dgm:prSet presAssocID="{8C921C7E-112B-4E11-A545-7274E74CFE02}" presName="textRect" presStyleLbl="revTx" presStyleIdx="2" presStyleCnt="4">
        <dgm:presLayoutVars>
          <dgm:chMax val="1"/>
          <dgm:chPref val="1"/>
        </dgm:presLayoutVars>
      </dgm:prSet>
      <dgm:spPr/>
    </dgm:pt>
    <dgm:pt modelId="{837F7A57-E677-483B-BBF2-7985E6EFD5CB}" type="pres">
      <dgm:prSet presAssocID="{42220D29-E246-4076-BBFB-0D7B00ACB8AA}" presName="sibTrans" presStyleCnt="0"/>
      <dgm:spPr/>
    </dgm:pt>
    <dgm:pt modelId="{E2B83CE4-1754-40DA-AF33-A3CD96165E93}" type="pres">
      <dgm:prSet presAssocID="{F7C2FF00-F84C-4B5E-9066-CD8BE5913EF0}" presName="compNode" presStyleCnt="0"/>
      <dgm:spPr/>
    </dgm:pt>
    <dgm:pt modelId="{680DF1CD-23FE-490E-89B6-A9162CA8A87C}" type="pres">
      <dgm:prSet presAssocID="{F7C2FF00-F84C-4B5E-9066-CD8BE5913EF0}" presName="iconBgRect" presStyleLbl="bgShp" presStyleIdx="3" presStyleCnt="4"/>
      <dgm:spPr>
        <a:prstGeom prst="round2DiagRect">
          <a:avLst>
            <a:gd name="adj1" fmla="val 29727"/>
            <a:gd name="adj2" fmla="val 0"/>
          </a:avLst>
        </a:prstGeom>
      </dgm:spPr>
    </dgm:pt>
    <dgm:pt modelId="{16824DF3-1E09-4692-8C96-C178EC7B48CC}" type="pres">
      <dgm:prSet presAssocID="{F7C2FF00-F84C-4B5E-9066-CD8BE5913E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C7ECF09F-114A-4B9D-B2DF-63A6ADB93CC7}" type="pres">
      <dgm:prSet presAssocID="{F7C2FF00-F84C-4B5E-9066-CD8BE5913EF0}" presName="spaceRect" presStyleCnt="0"/>
      <dgm:spPr/>
    </dgm:pt>
    <dgm:pt modelId="{A2EEB8C2-8EF6-42C6-A76B-68157364E6B0}" type="pres">
      <dgm:prSet presAssocID="{F7C2FF00-F84C-4B5E-9066-CD8BE5913EF0}" presName="textRect" presStyleLbl="revTx" presStyleIdx="3" presStyleCnt="4">
        <dgm:presLayoutVars>
          <dgm:chMax val="1"/>
          <dgm:chPref val="1"/>
        </dgm:presLayoutVars>
      </dgm:prSet>
      <dgm:spPr/>
    </dgm:pt>
  </dgm:ptLst>
  <dgm:cxnLst>
    <dgm:cxn modelId="{AA579149-6DF6-4AC9-8541-715B0B3558B9}" type="presOf" srcId="{F98EEA87-4360-433A-9815-2C60FE4F90D6}" destId="{84787010-7DBD-4E63-9370-9844AEE415C6}" srcOrd="0" destOrd="0" presId="urn:microsoft.com/office/officeart/2018/5/layout/IconLeafLabelList"/>
    <dgm:cxn modelId="{B208A572-53EF-4A26-BD98-28238B341204}" srcId="{84426098-054F-409E-B102-9D35B7C87492}" destId="{8C921C7E-112B-4E11-A545-7274E74CFE02}" srcOrd="2" destOrd="0" parTransId="{8ECCCC60-3142-4ABD-BB68-1377FD140870}" sibTransId="{42220D29-E246-4076-BBFB-0D7B00ACB8AA}"/>
    <dgm:cxn modelId="{04A70A76-5A5B-49CB-9A1F-C0625E951655}" type="presOf" srcId="{84426098-054F-409E-B102-9D35B7C87492}" destId="{801944C6-E652-4402-B85F-9CC043662C90}" srcOrd="0" destOrd="0" presId="urn:microsoft.com/office/officeart/2018/5/layout/IconLeafLabelList"/>
    <dgm:cxn modelId="{A4C3277E-17C3-4C76-BAEE-D8D3E5071FFF}" type="presOf" srcId="{4C417EC7-BED3-418B-831A-D0A5FF2D2BF3}" destId="{26E84D7D-E95A-4888-99D0-362E618A9746}" srcOrd="0" destOrd="0" presId="urn:microsoft.com/office/officeart/2018/5/layout/IconLeafLabelList"/>
    <dgm:cxn modelId="{0824E88D-323D-4EF9-87F6-821C5F6CE51B}" type="presOf" srcId="{8C921C7E-112B-4E11-A545-7274E74CFE02}" destId="{4E47BACE-9299-4144-8B6D-ADAF8782BE4C}" srcOrd="0" destOrd="0" presId="urn:microsoft.com/office/officeart/2018/5/layout/IconLeafLabelList"/>
    <dgm:cxn modelId="{3195B994-35A6-454D-840D-B5F0775A85E3}" type="presOf" srcId="{F7C2FF00-F84C-4B5E-9066-CD8BE5913EF0}" destId="{A2EEB8C2-8EF6-42C6-A76B-68157364E6B0}" srcOrd="0" destOrd="0" presId="urn:microsoft.com/office/officeart/2018/5/layout/IconLeafLabelList"/>
    <dgm:cxn modelId="{43ECB5A9-0046-47D9-96D8-CE59E9C72F6B}" srcId="{84426098-054F-409E-B102-9D35B7C87492}" destId="{F98EEA87-4360-433A-9815-2C60FE4F90D6}" srcOrd="0" destOrd="0" parTransId="{D7239D0B-7D4C-47FB-B20D-9409DFFC221D}" sibTransId="{3D689D89-2A9E-440F-8482-F10BADF5577E}"/>
    <dgm:cxn modelId="{12705CC5-9081-4AB9-BAB2-CE7FDA976A09}" srcId="{84426098-054F-409E-B102-9D35B7C87492}" destId="{F7C2FF00-F84C-4B5E-9066-CD8BE5913EF0}" srcOrd="3" destOrd="0" parTransId="{5F1CAC26-94F4-484F-B4B2-79CA319664ED}" sibTransId="{B4C616D9-D5CE-4D9E-BE88-34F1B98EC6D4}"/>
    <dgm:cxn modelId="{73828CE6-40D5-423F-9560-CCE6AE8A5E0D}" srcId="{84426098-054F-409E-B102-9D35B7C87492}" destId="{4C417EC7-BED3-418B-831A-D0A5FF2D2BF3}" srcOrd="1" destOrd="0" parTransId="{D2FF4CE5-9BDE-46B2-9460-2867E1EAE45D}" sibTransId="{B310805A-D423-4467-A3AE-F1EFF1A9FC5C}"/>
    <dgm:cxn modelId="{FE220826-C826-447C-BA25-5E2882C582C5}" type="presParOf" srcId="{801944C6-E652-4402-B85F-9CC043662C90}" destId="{1900BBFE-6831-4FC8-B414-1F793A50532C}" srcOrd="0" destOrd="0" presId="urn:microsoft.com/office/officeart/2018/5/layout/IconLeafLabelList"/>
    <dgm:cxn modelId="{5A8C6F40-50F9-4C9A-A792-53928082FBC9}" type="presParOf" srcId="{1900BBFE-6831-4FC8-B414-1F793A50532C}" destId="{22A0B470-36C4-4A69-87DD-43483D67D3E9}" srcOrd="0" destOrd="0" presId="urn:microsoft.com/office/officeart/2018/5/layout/IconLeafLabelList"/>
    <dgm:cxn modelId="{12C8F73D-5030-4E74-97C1-732221CAC024}" type="presParOf" srcId="{1900BBFE-6831-4FC8-B414-1F793A50532C}" destId="{DDC810B2-9A09-42F3-80D8-C01FA8CC5AD9}" srcOrd="1" destOrd="0" presId="urn:microsoft.com/office/officeart/2018/5/layout/IconLeafLabelList"/>
    <dgm:cxn modelId="{2A371542-6686-44A3-9E53-E015403FEA68}" type="presParOf" srcId="{1900BBFE-6831-4FC8-B414-1F793A50532C}" destId="{740C17A5-6816-4A2E-A607-C2C736C13EDD}" srcOrd="2" destOrd="0" presId="urn:microsoft.com/office/officeart/2018/5/layout/IconLeafLabelList"/>
    <dgm:cxn modelId="{C48A6D5A-61C3-4DEA-9346-B54B7AE97849}" type="presParOf" srcId="{1900BBFE-6831-4FC8-B414-1F793A50532C}" destId="{84787010-7DBD-4E63-9370-9844AEE415C6}" srcOrd="3" destOrd="0" presId="urn:microsoft.com/office/officeart/2018/5/layout/IconLeafLabelList"/>
    <dgm:cxn modelId="{D5A81E8C-2BFC-475A-883E-AC9371FDB8C4}" type="presParOf" srcId="{801944C6-E652-4402-B85F-9CC043662C90}" destId="{7AE1F307-AD98-4127-8768-EF81D9D6FA32}" srcOrd="1" destOrd="0" presId="urn:microsoft.com/office/officeart/2018/5/layout/IconLeafLabelList"/>
    <dgm:cxn modelId="{4D8D4A3D-B1F2-482C-BB1F-699D9591A63A}" type="presParOf" srcId="{801944C6-E652-4402-B85F-9CC043662C90}" destId="{F5C7D764-4B14-47F5-A764-052470EAD2D1}" srcOrd="2" destOrd="0" presId="urn:microsoft.com/office/officeart/2018/5/layout/IconLeafLabelList"/>
    <dgm:cxn modelId="{F7537FD3-8EDC-46AA-9BD3-813F2AE1E683}" type="presParOf" srcId="{F5C7D764-4B14-47F5-A764-052470EAD2D1}" destId="{27F1F0AF-F687-4907-8461-1225C36E29DD}" srcOrd="0" destOrd="0" presId="urn:microsoft.com/office/officeart/2018/5/layout/IconLeafLabelList"/>
    <dgm:cxn modelId="{8B5CE373-7EDD-4880-A674-5CAE8B10BA3E}" type="presParOf" srcId="{F5C7D764-4B14-47F5-A764-052470EAD2D1}" destId="{9969516C-FF23-4632-A5F0-26B7C94195B8}" srcOrd="1" destOrd="0" presId="urn:microsoft.com/office/officeart/2018/5/layout/IconLeafLabelList"/>
    <dgm:cxn modelId="{811C2BAB-BC48-41F3-B0C5-2AD414937A62}" type="presParOf" srcId="{F5C7D764-4B14-47F5-A764-052470EAD2D1}" destId="{03E3A473-FD0C-4D3B-ADE3-D2B5B5F37373}" srcOrd="2" destOrd="0" presId="urn:microsoft.com/office/officeart/2018/5/layout/IconLeafLabelList"/>
    <dgm:cxn modelId="{B5600AF9-2C19-4892-9EE9-5C28B256E242}" type="presParOf" srcId="{F5C7D764-4B14-47F5-A764-052470EAD2D1}" destId="{26E84D7D-E95A-4888-99D0-362E618A9746}" srcOrd="3" destOrd="0" presId="urn:microsoft.com/office/officeart/2018/5/layout/IconLeafLabelList"/>
    <dgm:cxn modelId="{8AD24A42-E5ED-4589-8164-CF98525D2406}" type="presParOf" srcId="{801944C6-E652-4402-B85F-9CC043662C90}" destId="{C039B42D-FD95-43B4-AF6F-56A6F28BD4C5}" srcOrd="3" destOrd="0" presId="urn:microsoft.com/office/officeart/2018/5/layout/IconLeafLabelList"/>
    <dgm:cxn modelId="{8E741B9B-20B5-42D3-83FB-48117B3DD46C}" type="presParOf" srcId="{801944C6-E652-4402-B85F-9CC043662C90}" destId="{DA745C26-3E54-4158-B356-837D60B18A2F}" srcOrd="4" destOrd="0" presId="urn:microsoft.com/office/officeart/2018/5/layout/IconLeafLabelList"/>
    <dgm:cxn modelId="{BA8D4395-A011-43EC-8477-A4696F6CBC54}" type="presParOf" srcId="{DA745C26-3E54-4158-B356-837D60B18A2F}" destId="{79410253-6A65-4E69-A753-8AF5DDF34552}" srcOrd="0" destOrd="0" presId="urn:microsoft.com/office/officeart/2018/5/layout/IconLeafLabelList"/>
    <dgm:cxn modelId="{FAF8A182-DD78-442C-9BCE-130962B27CE4}" type="presParOf" srcId="{DA745C26-3E54-4158-B356-837D60B18A2F}" destId="{E700FB05-31F5-4C8F-867A-0EF3942E016D}" srcOrd="1" destOrd="0" presId="urn:microsoft.com/office/officeart/2018/5/layout/IconLeafLabelList"/>
    <dgm:cxn modelId="{0B25E7C9-1611-4514-9DCC-FF26BF9FDB9C}" type="presParOf" srcId="{DA745C26-3E54-4158-B356-837D60B18A2F}" destId="{4EF63B18-9E26-4723-80AE-43296440477C}" srcOrd="2" destOrd="0" presId="urn:microsoft.com/office/officeart/2018/5/layout/IconLeafLabelList"/>
    <dgm:cxn modelId="{678B7DD1-03F5-4373-8E1B-812365FAED20}" type="presParOf" srcId="{DA745C26-3E54-4158-B356-837D60B18A2F}" destId="{4E47BACE-9299-4144-8B6D-ADAF8782BE4C}" srcOrd="3" destOrd="0" presId="urn:microsoft.com/office/officeart/2018/5/layout/IconLeafLabelList"/>
    <dgm:cxn modelId="{C815EC89-7B94-4241-99D2-03B653BB0F45}" type="presParOf" srcId="{801944C6-E652-4402-B85F-9CC043662C90}" destId="{837F7A57-E677-483B-BBF2-7985E6EFD5CB}" srcOrd="5" destOrd="0" presId="urn:microsoft.com/office/officeart/2018/5/layout/IconLeafLabelList"/>
    <dgm:cxn modelId="{30CE0996-A100-40CA-83F0-204BA4587711}" type="presParOf" srcId="{801944C6-E652-4402-B85F-9CC043662C90}" destId="{E2B83CE4-1754-40DA-AF33-A3CD96165E93}" srcOrd="6" destOrd="0" presId="urn:microsoft.com/office/officeart/2018/5/layout/IconLeafLabelList"/>
    <dgm:cxn modelId="{0D8054DE-4CA4-4F6B-9E40-8B15AD139F21}" type="presParOf" srcId="{E2B83CE4-1754-40DA-AF33-A3CD96165E93}" destId="{680DF1CD-23FE-490E-89B6-A9162CA8A87C}" srcOrd="0" destOrd="0" presId="urn:microsoft.com/office/officeart/2018/5/layout/IconLeafLabelList"/>
    <dgm:cxn modelId="{5D52A214-BD7D-4EBA-81B3-BA9FD5D6C4FD}" type="presParOf" srcId="{E2B83CE4-1754-40DA-AF33-A3CD96165E93}" destId="{16824DF3-1E09-4692-8C96-C178EC7B48CC}" srcOrd="1" destOrd="0" presId="urn:microsoft.com/office/officeart/2018/5/layout/IconLeafLabelList"/>
    <dgm:cxn modelId="{6AE3D5F6-7944-4FFB-B1EA-8C327E502CFF}" type="presParOf" srcId="{E2B83CE4-1754-40DA-AF33-A3CD96165E93}" destId="{C7ECF09F-114A-4B9D-B2DF-63A6ADB93CC7}" srcOrd="2" destOrd="0" presId="urn:microsoft.com/office/officeart/2018/5/layout/IconLeafLabelList"/>
    <dgm:cxn modelId="{3C7EE42C-A860-4E84-9BE7-F4266560DF49}" type="presParOf" srcId="{E2B83CE4-1754-40DA-AF33-A3CD96165E93}" destId="{A2EEB8C2-8EF6-42C6-A76B-68157364E6B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B470-36C4-4A69-87DD-43483D67D3E9}">
      <dsp:nvSpPr>
        <dsp:cNvPr id="0" name=""/>
        <dsp:cNvSpPr/>
      </dsp:nvSpPr>
      <dsp:spPr>
        <a:xfrm>
          <a:off x="940978" y="87996"/>
          <a:ext cx="1239394" cy="123939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810B2-9A09-42F3-80D8-C01FA8CC5AD9}">
      <dsp:nvSpPr>
        <dsp:cNvPr id="0" name=""/>
        <dsp:cNvSpPr/>
      </dsp:nvSpPr>
      <dsp:spPr>
        <a:xfrm>
          <a:off x="1205112" y="352129"/>
          <a:ext cx="711128" cy="71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87010-7DBD-4E63-9370-9844AEE415C6}">
      <dsp:nvSpPr>
        <dsp:cNvPr id="0" name=""/>
        <dsp:cNvSpPr/>
      </dsp:nvSpPr>
      <dsp:spPr>
        <a:xfrm>
          <a:off x="544779" y="1713431"/>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allows banks to generate additional revenue streams by selling complementary products or services to existing customers</a:t>
          </a:r>
          <a:endParaRPr lang="en-US" sz="1100" kern="1200"/>
        </a:p>
      </dsp:txBody>
      <dsp:txXfrm>
        <a:off x="544779" y="1713431"/>
        <a:ext cx="2031794" cy="787500"/>
      </dsp:txXfrm>
    </dsp:sp>
    <dsp:sp modelId="{27F1F0AF-F687-4907-8461-1225C36E29DD}">
      <dsp:nvSpPr>
        <dsp:cNvPr id="0" name=""/>
        <dsp:cNvSpPr/>
      </dsp:nvSpPr>
      <dsp:spPr>
        <a:xfrm>
          <a:off x="3328337" y="87996"/>
          <a:ext cx="1239394" cy="123939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9516C-FF23-4632-A5F0-26B7C94195B8}">
      <dsp:nvSpPr>
        <dsp:cNvPr id="0" name=""/>
        <dsp:cNvSpPr/>
      </dsp:nvSpPr>
      <dsp:spPr>
        <a:xfrm>
          <a:off x="3592470" y="352129"/>
          <a:ext cx="711128" cy="71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E84D7D-E95A-4888-99D0-362E618A9746}">
      <dsp:nvSpPr>
        <dsp:cNvPr id="0" name=""/>
        <dsp:cNvSpPr/>
      </dsp:nvSpPr>
      <dsp:spPr>
        <a:xfrm>
          <a:off x="2932137" y="1713431"/>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By cross-selling, banks can increase the lifetime value of each customer</a:t>
          </a:r>
          <a:endParaRPr lang="en-US" sz="1100" kern="1200"/>
        </a:p>
      </dsp:txBody>
      <dsp:txXfrm>
        <a:off x="2932137" y="1713431"/>
        <a:ext cx="2031794" cy="787500"/>
      </dsp:txXfrm>
    </dsp:sp>
    <dsp:sp modelId="{79410253-6A65-4E69-A753-8AF5DDF34552}">
      <dsp:nvSpPr>
        <dsp:cNvPr id="0" name=""/>
        <dsp:cNvSpPr/>
      </dsp:nvSpPr>
      <dsp:spPr>
        <a:xfrm>
          <a:off x="940978" y="3008880"/>
          <a:ext cx="1239394" cy="123939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0FB05-31F5-4C8F-867A-0EF3942E016D}">
      <dsp:nvSpPr>
        <dsp:cNvPr id="0" name=""/>
        <dsp:cNvSpPr/>
      </dsp:nvSpPr>
      <dsp:spPr>
        <a:xfrm>
          <a:off x="1205112" y="3273013"/>
          <a:ext cx="711128" cy="71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7BACE-9299-4144-8B6D-ADAF8782BE4C}">
      <dsp:nvSpPr>
        <dsp:cNvPr id="0" name=""/>
        <dsp:cNvSpPr/>
      </dsp:nvSpPr>
      <dsp:spPr>
        <a:xfrm>
          <a:off x="544779" y="4634315"/>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deepens the relationship between the bank and its customers</a:t>
          </a:r>
          <a:endParaRPr lang="en-US" sz="1100" kern="1200"/>
        </a:p>
      </dsp:txBody>
      <dsp:txXfrm>
        <a:off x="544779" y="4634315"/>
        <a:ext cx="2031794" cy="787500"/>
      </dsp:txXfrm>
    </dsp:sp>
    <dsp:sp modelId="{680DF1CD-23FE-490E-89B6-A9162CA8A87C}">
      <dsp:nvSpPr>
        <dsp:cNvPr id="0" name=""/>
        <dsp:cNvSpPr/>
      </dsp:nvSpPr>
      <dsp:spPr>
        <a:xfrm>
          <a:off x="3328337" y="3008880"/>
          <a:ext cx="1239394" cy="123939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24DF3-1E09-4692-8C96-C178EC7B48CC}">
      <dsp:nvSpPr>
        <dsp:cNvPr id="0" name=""/>
        <dsp:cNvSpPr/>
      </dsp:nvSpPr>
      <dsp:spPr>
        <a:xfrm>
          <a:off x="3592470" y="3273013"/>
          <a:ext cx="711128" cy="711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EB8C2-8EF6-42C6-A76B-68157364E6B0}">
      <dsp:nvSpPr>
        <dsp:cNvPr id="0" name=""/>
        <dsp:cNvSpPr/>
      </dsp:nvSpPr>
      <dsp:spPr>
        <a:xfrm>
          <a:off x="2932137" y="4634315"/>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encourages banks to better understand their customers' financial needs and preferences.</a:t>
          </a:r>
          <a:endParaRPr lang="en-US" sz="1100" kern="1200"/>
        </a:p>
      </dsp:txBody>
      <dsp:txXfrm>
        <a:off x="2932137" y="4634315"/>
        <a:ext cx="2031794" cy="787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C57A-0F0C-4683-A7E4-E91334CC7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285CF2-073D-4FBA-802E-E6C49DD0A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FE8B73-AD34-4BCB-9BAC-0F8094362975}"/>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5" name="Footer Placeholder 4">
            <a:extLst>
              <a:ext uri="{FF2B5EF4-FFF2-40B4-BE49-F238E27FC236}">
                <a16:creationId xmlns:a16="http://schemas.microsoft.com/office/drawing/2014/main" id="{33C714C4-C471-4BAC-885A-ABC8940FE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B14D61-4B83-427E-B4BB-A2834DD1D675}"/>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0081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96EF-AE09-4A9E-B67E-BA7BCA9ECF2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2F2903-26E1-4DB7-A9FB-2C1048831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E0ED94-5BDD-4E4A-AD4F-CC4C85B759C1}"/>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5" name="Footer Placeholder 4">
            <a:extLst>
              <a:ext uri="{FF2B5EF4-FFF2-40B4-BE49-F238E27FC236}">
                <a16:creationId xmlns:a16="http://schemas.microsoft.com/office/drawing/2014/main" id="{05D5E6E7-EC11-41D1-AA5C-43DFD1A39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62A71-5D29-4322-93E5-57F6793467A1}"/>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57986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8F205-494A-4D15-B4CA-5545199123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D3C893-4EBF-4549-8F31-723C9CCC7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BDF24B-B1DF-416B-B733-12255EDC080B}"/>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5" name="Footer Placeholder 4">
            <a:extLst>
              <a:ext uri="{FF2B5EF4-FFF2-40B4-BE49-F238E27FC236}">
                <a16:creationId xmlns:a16="http://schemas.microsoft.com/office/drawing/2014/main" id="{483D463C-DDFA-430B-84EE-04ACBD3B4C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91C5DE-6BC7-4FEA-B5BA-A82B598A1D9E}"/>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0717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4863-8E03-43FB-A78D-85729B7115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18F65B-6B48-4458-8EB2-D7285235E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532ECA-6B41-4B1A-A2A5-A1E0D08BCEA3}"/>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5" name="Footer Placeholder 4">
            <a:extLst>
              <a:ext uri="{FF2B5EF4-FFF2-40B4-BE49-F238E27FC236}">
                <a16:creationId xmlns:a16="http://schemas.microsoft.com/office/drawing/2014/main" id="{FCD042D0-CA32-40A3-86E2-53146893A1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090686-D1F2-4DB5-B74F-E43AB770BE36}"/>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97225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40B-1FE5-4E76-BC4F-2350F161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EBEB45-E8E9-4C38-B789-C6D63B111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28496-74E3-497C-81C8-7AB5C14E72FA}"/>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5" name="Footer Placeholder 4">
            <a:extLst>
              <a:ext uri="{FF2B5EF4-FFF2-40B4-BE49-F238E27FC236}">
                <a16:creationId xmlns:a16="http://schemas.microsoft.com/office/drawing/2014/main" id="{F3239E21-5CDE-49EE-9B9F-53BDD5D58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BA84C-D4AE-4C74-96C1-181312272E2F}"/>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415494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ADFC-E16A-4C0D-BDA2-8CB2FBBA6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C11165-40E1-4284-B18D-9DE00F84C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CE0A70-B425-40E9-B923-D74F2171A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E842D0-6AF6-439B-9ABE-5AB1995339FB}"/>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6" name="Footer Placeholder 5">
            <a:extLst>
              <a:ext uri="{FF2B5EF4-FFF2-40B4-BE49-F238E27FC236}">
                <a16:creationId xmlns:a16="http://schemas.microsoft.com/office/drawing/2014/main" id="{FF858266-2038-433A-BB6E-06CA1802AC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FA52F2-9ED4-43AE-AAB0-9B3FEBEE081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9130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E386-AF88-469E-8C85-25A0F11B41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374775-4D97-4C4D-97D2-95023904F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F0243-C6A1-4A18-9660-3761E6E9F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929FD9-9E36-480A-9CB4-D3BD80521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59929-46E1-4342-BCCD-77C05084D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7A2076-A6F1-45BF-A960-E40C69A162E9}"/>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8" name="Footer Placeholder 7">
            <a:extLst>
              <a:ext uri="{FF2B5EF4-FFF2-40B4-BE49-F238E27FC236}">
                <a16:creationId xmlns:a16="http://schemas.microsoft.com/office/drawing/2014/main" id="{F3CF54DC-13C9-40C7-AD19-F3722F8AA4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82D0FB-EEC8-4D3D-98B6-90FE5B04257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54855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6D01-1FE0-4E74-9B2E-B959997CD17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4E5148-522E-4F3C-AA9D-2E6F195A4CC0}"/>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4" name="Footer Placeholder 3">
            <a:extLst>
              <a:ext uri="{FF2B5EF4-FFF2-40B4-BE49-F238E27FC236}">
                <a16:creationId xmlns:a16="http://schemas.microsoft.com/office/drawing/2014/main" id="{6D067A0F-8030-49C6-8035-43DDBB59D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0E6605-9FFA-47AB-995A-9580B23FF37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5938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1F952-1B17-426F-A17F-D2B5281FF16C}"/>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3" name="Footer Placeholder 2">
            <a:extLst>
              <a:ext uri="{FF2B5EF4-FFF2-40B4-BE49-F238E27FC236}">
                <a16:creationId xmlns:a16="http://schemas.microsoft.com/office/drawing/2014/main" id="{BE9B8BB7-C83D-433B-A098-51A60532AF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6BB76C-15A6-4AEA-84BC-FF674463AD29}"/>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99238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915E-FDFD-47FB-B366-E770B3E75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0790B9-489C-4389-91D9-0C13C14A5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4BBC3C-266C-438D-BF8E-3E47C339A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2F1D-0B2E-418A-819E-156E439278F9}"/>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6" name="Footer Placeholder 5">
            <a:extLst>
              <a:ext uri="{FF2B5EF4-FFF2-40B4-BE49-F238E27FC236}">
                <a16:creationId xmlns:a16="http://schemas.microsoft.com/office/drawing/2014/main" id="{6E6BB44D-B120-4F94-84B2-88A317DF8E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F971D6-4797-4295-9945-61F03E51464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73345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4EBB-81EE-4AA6-BED5-DC9BDF636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EF6B3E-0787-4EED-BCA0-74E446658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89E70C-8185-47A3-9666-72730A8EF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8FBFD-0EDB-42D8-B06B-70BC0A10312A}"/>
              </a:ext>
            </a:extLst>
          </p:cNvPr>
          <p:cNvSpPr>
            <a:spLocks noGrp="1"/>
          </p:cNvSpPr>
          <p:nvPr>
            <p:ph type="dt" sz="half" idx="10"/>
          </p:nvPr>
        </p:nvSpPr>
        <p:spPr/>
        <p:txBody>
          <a:bodyPr/>
          <a:lstStyle/>
          <a:p>
            <a:fld id="{03EE7E5A-8C29-4C3A-A5CC-2511F4427410}" type="datetimeFigureOut">
              <a:rPr lang="en-GB" smtClean="0"/>
              <a:t>17/08/2023</a:t>
            </a:fld>
            <a:endParaRPr lang="en-GB"/>
          </a:p>
        </p:txBody>
      </p:sp>
      <p:sp>
        <p:nvSpPr>
          <p:cNvPr id="6" name="Footer Placeholder 5">
            <a:extLst>
              <a:ext uri="{FF2B5EF4-FFF2-40B4-BE49-F238E27FC236}">
                <a16:creationId xmlns:a16="http://schemas.microsoft.com/office/drawing/2014/main" id="{C2604445-662E-4020-9E5B-37770FBF9E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B7D73B-A94F-4EF0-B3BF-B77B95700F12}"/>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31320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49A1F-CCC1-49DB-9ACE-56B0D862C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34C475-55EB-49EE-896D-2425EC701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4EDF1B-2D67-4B89-B350-15983769D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E7E5A-8C29-4C3A-A5CC-2511F4427410}" type="datetimeFigureOut">
              <a:rPr lang="en-GB" smtClean="0"/>
              <a:t>17/08/2023</a:t>
            </a:fld>
            <a:endParaRPr lang="en-GB"/>
          </a:p>
        </p:txBody>
      </p:sp>
      <p:sp>
        <p:nvSpPr>
          <p:cNvPr id="5" name="Footer Placeholder 4">
            <a:extLst>
              <a:ext uri="{FF2B5EF4-FFF2-40B4-BE49-F238E27FC236}">
                <a16:creationId xmlns:a16="http://schemas.microsoft.com/office/drawing/2014/main" id="{9E25B3D3-ACF4-42FF-AC8E-79110F2FC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FC5769-3650-4DA6-849E-8EC2C139E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F75FD-858E-480D-8F4B-6E4073414035}" type="slidenum">
              <a:rPr lang="en-GB" smtClean="0"/>
              <a:t>‹#›</a:t>
            </a:fld>
            <a:endParaRPr lang="en-GB"/>
          </a:p>
        </p:txBody>
      </p:sp>
    </p:spTree>
    <p:extLst>
      <p:ext uri="{BB962C8B-B14F-4D97-AF65-F5344CB8AC3E}">
        <p14:creationId xmlns:p14="http://schemas.microsoft.com/office/powerpoint/2010/main" val="247857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2" name="Group 2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0" name="Freeform: Shape 29">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2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8" name="Freeform: Shape 27">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70AF277-50E8-432F-9D9B-B5D0F39DFC18}"/>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Cross Selling Recommendation</a:t>
            </a:r>
          </a:p>
        </p:txBody>
      </p:sp>
      <p:sp>
        <p:nvSpPr>
          <p:cNvPr id="3" name="Subtitle 2">
            <a:extLst>
              <a:ext uri="{FF2B5EF4-FFF2-40B4-BE49-F238E27FC236}">
                <a16:creationId xmlns:a16="http://schemas.microsoft.com/office/drawing/2014/main" id="{842A992E-2A84-482A-A5E6-0DA41F6F5E7F}"/>
              </a:ext>
            </a:extLst>
          </p:cNvPr>
          <p:cNvSpPr>
            <a:spLocks noGrp="1"/>
          </p:cNvSpPr>
          <p:nvPr>
            <p:ph type="subTitle" idx="1"/>
          </p:nvPr>
        </p:nvSpPr>
        <p:spPr>
          <a:xfrm>
            <a:off x="835024" y="3809999"/>
            <a:ext cx="7025753" cy="1012778"/>
          </a:xfrm>
        </p:spPr>
        <p:txBody>
          <a:bodyPr>
            <a:normAutofit/>
          </a:bodyPr>
          <a:lstStyle/>
          <a:p>
            <a:pPr algn="l"/>
            <a:r>
              <a:rPr lang="en-GB" dirty="0">
                <a:solidFill>
                  <a:schemeClr val="bg1"/>
                </a:solidFill>
              </a:rPr>
              <a:t>Exploratory Data Analysis</a:t>
            </a:r>
          </a:p>
          <a:p>
            <a:pPr algn="l"/>
            <a:r>
              <a:rPr lang="en-GB" dirty="0">
                <a:solidFill>
                  <a:schemeClr val="bg1"/>
                </a:solidFill>
              </a:rPr>
              <a:t>By: </a:t>
            </a:r>
            <a:r>
              <a:rPr lang="en-GB" dirty="0" err="1">
                <a:solidFill>
                  <a:schemeClr val="bg1"/>
                </a:solidFill>
              </a:rPr>
              <a:t>Safawat</a:t>
            </a:r>
            <a:r>
              <a:rPr lang="en-GB" dirty="0">
                <a:solidFill>
                  <a:schemeClr val="bg1"/>
                </a:solidFill>
              </a:rPr>
              <a:t> Al Naser</a:t>
            </a:r>
          </a:p>
          <a:p>
            <a:pPr algn="l"/>
            <a:endParaRPr lang="en-GB" dirty="0">
              <a:solidFill>
                <a:schemeClr val="bg1"/>
              </a:solidFill>
            </a:endParaRPr>
          </a:p>
        </p:txBody>
      </p:sp>
    </p:spTree>
    <p:extLst>
      <p:ext uri="{BB962C8B-B14F-4D97-AF65-F5344CB8AC3E}">
        <p14:creationId xmlns:p14="http://schemas.microsoft.com/office/powerpoint/2010/main" val="271737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ctangle&#10;&#10;Description automatically generated with medium confidence">
            <a:extLst>
              <a:ext uri="{FF2B5EF4-FFF2-40B4-BE49-F238E27FC236}">
                <a16:creationId xmlns:a16="http://schemas.microsoft.com/office/drawing/2014/main" id="{39F3853F-6677-4177-AFBB-84C0D258D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440308"/>
            <a:ext cx="9977120" cy="4572355"/>
          </a:xfrm>
          <a:prstGeom prst="rect">
            <a:avLst/>
          </a:prstGeom>
        </p:spPr>
      </p:pic>
      <p:sp>
        <p:nvSpPr>
          <p:cNvPr id="3" name="Content Placeholder 2">
            <a:extLst>
              <a:ext uri="{FF2B5EF4-FFF2-40B4-BE49-F238E27FC236}">
                <a16:creationId xmlns:a16="http://schemas.microsoft.com/office/drawing/2014/main" id="{221445B8-DE6B-4BF4-A5F2-532916F4037D}"/>
              </a:ext>
            </a:extLst>
          </p:cNvPr>
          <p:cNvSpPr>
            <a:spLocks noGrp="1"/>
          </p:cNvSpPr>
          <p:nvPr>
            <p:ph idx="1"/>
          </p:nvPr>
        </p:nvSpPr>
        <p:spPr>
          <a:xfrm>
            <a:off x="1926251" y="5500926"/>
            <a:ext cx="8332826" cy="1119982"/>
          </a:xfrm>
        </p:spPr>
        <p:txBody>
          <a:bodyPr anchor="ctr">
            <a:normAutofit/>
          </a:bodyPr>
          <a:lstStyle/>
          <a:p>
            <a:pPr marL="0" indent="0">
              <a:buNone/>
            </a:pPr>
            <a:r>
              <a:rPr lang="en-US" sz="1700" b="0" i="0" dirty="0">
                <a:solidFill>
                  <a:schemeClr val="bg1"/>
                </a:solidFill>
                <a:effectLst/>
                <a:latin typeface="Helvetica Neue"/>
              </a:rPr>
              <a:t>V. The highest number of accounts sold are Current Accounts, Direct Debit, and Private Account; while the lowest sold accounts are Medium Term Deposits, Short Term Deposits, Derivative accounts, Savings Account and Guarantees.</a:t>
            </a:r>
          </a:p>
          <a:p>
            <a:pPr marL="0" indent="0">
              <a:buNone/>
            </a:pPr>
            <a:endParaRPr lang="en-GB" sz="1700" dirty="0">
              <a:solidFill>
                <a:schemeClr val="bg1"/>
              </a:solidFill>
            </a:endParaRPr>
          </a:p>
        </p:txBody>
      </p:sp>
    </p:spTree>
    <p:extLst>
      <p:ext uri="{BB962C8B-B14F-4D97-AF65-F5344CB8AC3E}">
        <p14:creationId xmlns:p14="http://schemas.microsoft.com/office/powerpoint/2010/main" val="311815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ar chart&#10;&#10;Description automatically generated with low confidence">
            <a:extLst>
              <a:ext uri="{FF2B5EF4-FFF2-40B4-BE49-F238E27FC236}">
                <a16:creationId xmlns:a16="http://schemas.microsoft.com/office/drawing/2014/main" id="{7C823E6B-EB8E-4ED0-8FD7-FA4BC5CA2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622" y="130911"/>
            <a:ext cx="4800538" cy="3431625"/>
          </a:xfrm>
          <a:prstGeom prst="rect">
            <a:avLst/>
          </a:prstGeom>
        </p:spPr>
      </p:pic>
      <p:sp>
        <p:nvSpPr>
          <p:cNvPr id="40" name="Rectangle 3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37D0EB-9A98-4848-9112-BA941623605F}"/>
              </a:ext>
            </a:extLst>
          </p:cNvPr>
          <p:cNvSpPr>
            <a:spLocks noGrp="1"/>
          </p:cNvSpPr>
          <p:nvPr>
            <p:ph idx="1"/>
          </p:nvPr>
        </p:nvSpPr>
        <p:spPr>
          <a:xfrm>
            <a:off x="6728548" y="3697016"/>
            <a:ext cx="5164703" cy="3027651"/>
          </a:xfrm>
        </p:spPr>
        <p:txBody>
          <a:bodyPr anchor="ctr">
            <a:normAutofit/>
          </a:bodyPr>
          <a:lstStyle/>
          <a:p>
            <a:pPr marL="0" indent="0">
              <a:buNone/>
            </a:pPr>
            <a:r>
              <a:rPr lang="en-US" sz="1800" b="0" i="0" dirty="0">
                <a:effectLst/>
                <a:latin typeface="Helvetica Neue"/>
              </a:rPr>
              <a:t>VII. There are approximately 130,000 individuals have accounts with XYZ Credit Union. Nearly 20,000 VIP members are associated with the Union.</a:t>
            </a:r>
          </a:p>
          <a:p>
            <a:pPr marL="0" indent="0">
              <a:buNone/>
            </a:pPr>
            <a:endParaRPr lang="en-US" sz="1800" b="0" i="0" dirty="0">
              <a:effectLst/>
              <a:latin typeface="Helvetica Neue"/>
            </a:endParaRPr>
          </a:p>
          <a:p>
            <a:pPr marL="0" indent="0">
              <a:buNone/>
            </a:pPr>
            <a:endParaRPr lang="en-GB" sz="1800" dirty="0"/>
          </a:p>
        </p:txBody>
      </p:sp>
      <p:pic>
        <p:nvPicPr>
          <p:cNvPr id="7" name="Picture 6" descr="Chart, pie chart&#10;&#10;Description automatically generated">
            <a:extLst>
              <a:ext uri="{FF2B5EF4-FFF2-40B4-BE49-F238E27FC236}">
                <a16:creationId xmlns:a16="http://schemas.microsoft.com/office/drawing/2014/main" id="{A1683AEF-3934-49F8-ACA7-19CC1B194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48" y="3160983"/>
            <a:ext cx="4321024" cy="3563684"/>
          </a:xfrm>
          <a:prstGeom prst="rect">
            <a:avLst/>
          </a:prstGeom>
        </p:spPr>
      </p:pic>
      <p:sp>
        <p:nvSpPr>
          <p:cNvPr id="8" name="TextBox 7">
            <a:extLst>
              <a:ext uri="{FF2B5EF4-FFF2-40B4-BE49-F238E27FC236}">
                <a16:creationId xmlns:a16="http://schemas.microsoft.com/office/drawing/2014/main" id="{CD09965D-C171-46E4-9E1F-0F870A0990FA}"/>
              </a:ext>
            </a:extLst>
          </p:cNvPr>
          <p:cNvSpPr txBox="1"/>
          <p:nvPr/>
        </p:nvSpPr>
        <p:spPr>
          <a:xfrm>
            <a:off x="1617954" y="1076960"/>
            <a:ext cx="4264686" cy="1200329"/>
          </a:xfrm>
          <a:prstGeom prst="rect">
            <a:avLst/>
          </a:prstGeom>
          <a:noFill/>
        </p:spPr>
        <p:txBody>
          <a:bodyPr wrap="square" rtlCol="0">
            <a:spAutoFit/>
          </a:bodyPr>
          <a:lstStyle/>
          <a:p>
            <a:r>
              <a:rPr lang="en-US" sz="1800" b="0" i="0" dirty="0">
                <a:effectLst/>
                <a:latin typeface="Helvetica Neue"/>
              </a:rPr>
              <a:t>VI. There are more female customers than male customers in XYZ Credit Union.</a:t>
            </a:r>
          </a:p>
          <a:p>
            <a:endParaRPr lang="en-GB" dirty="0"/>
          </a:p>
        </p:txBody>
      </p:sp>
    </p:spTree>
    <p:extLst>
      <p:ext uri="{BB962C8B-B14F-4D97-AF65-F5344CB8AC3E}">
        <p14:creationId xmlns:p14="http://schemas.microsoft.com/office/powerpoint/2010/main" val="244230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7"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EAE06473-A947-457F-9FD4-EDC0DA447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05" y="625255"/>
            <a:ext cx="11188931" cy="4102634"/>
          </a:xfrm>
          <a:prstGeom prst="rect">
            <a:avLst/>
          </a:prstGeom>
        </p:spPr>
      </p:pic>
      <p:sp>
        <p:nvSpPr>
          <p:cNvPr id="3" name="Content Placeholder 2">
            <a:extLst>
              <a:ext uri="{FF2B5EF4-FFF2-40B4-BE49-F238E27FC236}">
                <a16:creationId xmlns:a16="http://schemas.microsoft.com/office/drawing/2014/main" id="{AC1DD4B0-9CB0-4C85-9029-835E098B3898}"/>
              </a:ext>
            </a:extLst>
          </p:cNvPr>
          <p:cNvSpPr>
            <a:spLocks noGrp="1"/>
          </p:cNvSpPr>
          <p:nvPr>
            <p:ph idx="1"/>
          </p:nvPr>
        </p:nvSpPr>
        <p:spPr>
          <a:xfrm>
            <a:off x="952968" y="4727890"/>
            <a:ext cx="10837731" cy="1548984"/>
          </a:xfrm>
        </p:spPr>
        <p:txBody>
          <a:bodyPr anchor="ctr">
            <a:normAutofit/>
          </a:bodyPr>
          <a:lstStyle/>
          <a:p>
            <a:pPr marL="0" indent="0">
              <a:buNone/>
            </a:pPr>
            <a:r>
              <a:rPr lang="en-US" sz="2000" b="0" i="0" dirty="0">
                <a:effectLst/>
                <a:latin typeface="Helvetica Neue"/>
              </a:rPr>
              <a:t>VIII. Over a million customer have joined XYZ Credit Union through top 10 channels out of total 147 channels.</a:t>
            </a:r>
          </a:p>
          <a:p>
            <a:pPr marL="0" indent="0">
              <a:buNone/>
            </a:pPr>
            <a:endParaRPr lang="en-GB" sz="2000" dirty="0"/>
          </a:p>
        </p:txBody>
      </p:sp>
      <p:sp>
        <p:nvSpPr>
          <p:cNvPr id="38"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1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BBA2E7-1756-4C7D-AAB0-A383C2B6A308}"/>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i="1" u="sng"/>
              <a:t>Tableau Dashboard Screenshot</a:t>
            </a:r>
          </a:p>
        </p:txBody>
      </p:sp>
      <p:pic>
        <p:nvPicPr>
          <p:cNvPr id="5" name="Content Placeholder 4" descr="Graphical user interface, application&#10;&#10;Description automatically generated">
            <a:extLst>
              <a:ext uri="{FF2B5EF4-FFF2-40B4-BE49-F238E27FC236}">
                <a16:creationId xmlns:a16="http://schemas.microsoft.com/office/drawing/2014/main" id="{5C7B6324-BE11-4D87-9253-CA5978328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290" y="2290936"/>
            <a:ext cx="9411959" cy="3959352"/>
          </a:xfrm>
          <a:prstGeom prst="rect">
            <a:avLst/>
          </a:prstGeom>
        </p:spPr>
      </p:pic>
    </p:spTree>
    <p:extLst>
      <p:ext uri="{BB962C8B-B14F-4D97-AF65-F5344CB8AC3E}">
        <p14:creationId xmlns:p14="http://schemas.microsoft.com/office/powerpoint/2010/main" val="49774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265C7C57-AACC-4A02-AA1C-87B608C7E29E}"/>
              </a:ext>
            </a:extLst>
          </p:cNvPr>
          <p:cNvPicPr>
            <a:picLocks noGrp="1" noChangeAspect="1"/>
          </p:cNvPicPr>
          <p:nvPr>
            <p:ph idx="1"/>
          </p:nvPr>
        </p:nvPicPr>
        <p:blipFill rotWithShape="1">
          <a:blip r:embed="rId2">
            <a:duotone>
              <a:prstClr val="black"/>
              <a:prstClr val="white"/>
            </a:duotone>
            <a:extLst>
              <a:ext uri="{28A0092B-C50C-407E-A947-70E740481C1C}">
                <a14:useLocalDpi xmlns:a14="http://schemas.microsoft.com/office/drawing/2010/main" val="0"/>
              </a:ext>
            </a:extLst>
          </a:blip>
          <a:srcRect/>
          <a:stretch/>
        </p:blipFill>
        <p:spPr>
          <a:xfrm>
            <a:off x="20" y="1"/>
            <a:ext cx="12191979" cy="6858000"/>
          </a:xfrm>
          <a:prstGeom prst="rect">
            <a:avLst/>
          </a:prstGeom>
        </p:spPr>
      </p:pic>
    </p:spTree>
    <p:extLst>
      <p:ext uri="{BB962C8B-B14F-4D97-AF65-F5344CB8AC3E}">
        <p14:creationId xmlns:p14="http://schemas.microsoft.com/office/powerpoint/2010/main" val="69971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Straight Connector 2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542F74-8F54-4573-AA6C-1FE7BE68224D}"/>
              </a:ext>
            </a:extLst>
          </p:cNvPr>
          <p:cNvSpPr/>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1" cap="none" spc="0">
                <a:ln w="0"/>
                <a:solidFill>
                  <a:schemeClr val="bg1"/>
                </a:solidFill>
                <a:effectLst>
                  <a:outerShdw blurRad="38100" dist="25400" dir="5400000" algn="ctr" rotWithShape="0">
                    <a:srgbClr val="6E747A">
                      <a:alpha val="43000"/>
                    </a:srgbClr>
                  </a:outerShdw>
                </a:effectLst>
              </a:rPr>
              <a:t>Thank You</a:t>
            </a:r>
            <a:endParaRPr lang="en-US" sz="2000" b="0" cap="none" spc="0">
              <a:ln w="0"/>
              <a:solidFill>
                <a:schemeClr val="bg1"/>
              </a:solidFill>
              <a:effectLst>
                <a:outerShdw blurRad="38100" dist="25400" dir="5400000" algn="ctr" rotWithShape="0">
                  <a:srgbClr val="6E747A">
                    <a:alpha val="43000"/>
                  </a:srgbClr>
                </a:outerShdw>
              </a:effectLst>
            </a:endParaRPr>
          </a:p>
        </p:txBody>
      </p:sp>
      <p:sp>
        <p:nvSpPr>
          <p:cNvPr id="38" name="Rectangle 3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80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846D1-7409-419D-91A7-EF0743765045}"/>
              </a:ext>
            </a:extLst>
          </p:cNvPr>
          <p:cNvSpPr>
            <a:spLocks noGrp="1"/>
          </p:cNvSpPr>
          <p:nvPr>
            <p:ph type="title"/>
          </p:nvPr>
        </p:nvSpPr>
        <p:spPr>
          <a:xfrm>
            <a:off x="5232400" y="1367673"/>
            <a:ext cx="6124576" cy="2665509"/>
          </a:xfrm>
        </p:spPr>
        <p:txBody>
          <a:bodyPr vert="horz" lIns="91440" tIns="45720" rIns="91440" bIns="45720" rtlCol="0" anchor="b">
            <a:normAutofit/>
          </a:bodyPr>
          <a:lstStyle/>
          <a:p>
            <a:pPr algn="ctr"/>
            <a:r>
              <a:rPr lang="en-US" sz="6100" dirty="0">
                <a:solidFill>
                  <a:schemeClr val="bg1"/>
                </a:solidFill>
              </a:rPr>
              <a:t>Importance of Cross-Selling in banking sector!</a:t>
            </a:r>
          </a:p>
        </p:txBody>
      </p:sp>
      <p:pic>
        <p:nvPicPr>
          <p:cNvPr id="20" name="Picture 19" descr="3D black question marks with one yellow question mark">
            <a:extLst>
              <a:ext uri="{FF2B5EF4-FFF2-40B4-BE49-F238E27FC236}">
                <a16:creationId xmlns:a16="http://schemas.microsoft.com/office/drawing/2014/main" id="{35C8B9DA-5EFF-2F8B-44B5-CD4E230C98F8}"/>
              </a:ext>
            </a:extLst>
          </p:cNvPr>
          <p:cNvPicPr>
            <a:picLocks noChangeAspect="1"/>
          </p:cNvPicPr>
          <p:nvPr/>
        </p:nvPicPr>
        <p:blipFill rotWithShape="1">
          <a:blip r:embed="rId2"/>
          <a:srcRect l="49322" r="26455" b="1"/>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31" name="Group 25">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7" name="Freeform: Shape 26">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7">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29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CFEB548-CACC-4915-BA3A-ECFAD4BE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1">
            <a:extLst>
              <a:ext uri="{FF2B5EF4-FFF2-40B4-BE49-F238E27FC236}">
                <a16:creationId xmlns:a16="http://schemas.microsoft.com/office/drawing/2014/main" id="{337DD617-02C2-4388-A86E-BAB7BD28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6971532D-ED15-4EA1-8D74-8B9D49117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95" name="Straight Connector 94">
              <a:extLst>
                <a:ext uri="{FF2B5EF4-FFF2-40B4-BE49-F238E27FC236}">
                  <a16:creationId xmlns:a16="http://schemas.microsoft.com/office/drawing/2014/main" id="{53E0E949-6174-47F4-871C-39B2BE7B4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A81FA79-0462-498C-A7A0-4F97CB9BD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B13F096-ACB3-4289-ADE9-7BCF5727C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42D1F89-7331-4DB6-9053-DE817E604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4527D98C-AF53-420B-A7B6-DD5AA7D53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1" name="Oval 100">
              <a:extLst>
                <a:ext uri="{FF2B5EF4-FFF2-40B4-BE49-F238E27FC236}">
                  <a16:creationId xmlns:a16="http://schemas.microsoft.com/office/drawing/2014/main" id="{9F0B76EE-9601-45D1-815F-6B076D42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F5FB023-5222-4B9E-B6D1-A5040E4C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AAEED21-38DA-46C2-93A3-F597C8761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7EFB714-3172-4F11-BA4B-04073494A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83C632-F1E2-40EE-AFA0-EF8D52D6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980DE84-E4A8-4C12-97F1-AADA86FFB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id="{7A4FCEB1-CD0B-4966-8A9D-F458E4F79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3866B94-A099-49F6-A378-974CED7F5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1" name="Straight Connector 110">
              <a:extLst>
                <a:ext uri="{FF2B5EF4-FFF2-40B4-BE49-F238E27FC236}">
                  <a16:creationId xmlns:a16="http://schemas.microsoft.com/office/drawing/2014/main" id="{5103C908-3FF0-4A95-851C-DF3C650FF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AF400D3-D15B-4146-82E6-B2FC1194F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02F76C8-7CAD-4B72-BD0D-072D2AFA0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5CEBAD8-9DE5-4790-9CD4-C384EB371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6" name="Rectangle 115">
            <a:extLst>
              <a:ext uri="{FF2B5EF4-FFF2-40B4-BE49-F238E27FC236}">
                <a16:creationId xmlns:a16="http://schemas.microsoft.com/office/drawing/2014/main" id="{D3B7B9BA-215A-4923-954F-3DAE9523A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34013081-B23F-45CB-A45B-562B629AD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9" name="Straight Connector 118">
              <a:extLst>
                <a:ext uri="{FF2B5EF4-FFF2-40B4-BE49-F238E27FC236}">
                  <a16:creationId xmlns:a16="http://schemas.microsoft.com/office/drawing/2014/main" id="{4B8B11FB-E867-4638-B75F-B4B7DBDDB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BC84FC8-9600-4AE5-9E77-38E2363A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514F95D-50D5-4B76-B347-91D1D76F8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85455D4-020C-4462-8A90-3B6434A50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95C5F0-A954-4AC8-B816-5F22AC0C4FA2}"/>
              </a:ext>
            </a:extLst>
          </p:cNvPr>
          <p:cNvSpPr>
            <a:spLocks noGrp="1"/>
          </p:cNvSpPr>
          <p:nvPr>
            <p:ph type="title"/>
          </p:nvPr>
        </p:nvSpPr>
        <p:spPr>
          <a:xfrm>
            <a:off x="630936" y="630935"/>
            <a:ext cx="4948230" cy="5509815"/>
          </a:xfrm>
          <a:noFill/>
        </p:spPr>
        <p:txBody>
          <a:bodyPr anchor="t">
            <a:normAutofit/>
          </a:bodyPr>
          <a:lstStyle/>
          <a:p>
            <a:r>
              <a:rPr lang="en-GB" sz="4800"/>
              <a:t>Importance of Cross-selling in Banking Industry</a:t>
            </a:r>
          </a:p>
        </p:txBody>
      </p:sp>
      <p:graphicFrame>
        <p:nvGraphicFramePr>
          <p:cNvPr id="107" name="Content Placeholder 2">
            <a:extLst>
              <a:ext uri="{FF2B5EF4-FFF2-40B4-BE49-F238E27FC236}">
                <a16:creationId xmlns:a16="http://schemas.microsoft.com/office/drawing/2014/main" id="{68E437B5-E715-E1EE-91EF-918C3D0CA4D8}"/>
              </a:ext>
            </a:extLst>
          </p:cNvPr>
          <p:cNvGraphicFramePr>
            <a:graphicFrameLocks noGrp="1"/>
          </p:cNvGraphicFramePr>
          <p:nvPr>
            <p:ph idx="1"/>
            <p:extLst>
              <p:ext uri="{D42A27DB-BD31-4B8C-83A1-F6EECF244321}">
                <p14:modId xmlns:p14="http://schemas.microsoft.com/office/powerpoint/2010/main" val="818724905"/>
              </p:ext>
            </p:extLst>
          </p:nvPr>
        </p:nvGraphicFramePr>
        <p:xfrm>
          <a:off x="5815855" y="546369"/>
          <a:ext cx="5508711" cy="550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6785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4" name="Group 33">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2" name="Freeform: Shape 4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5" name="Group 34">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6" name="Group 3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0" name="Freeform: Shape 39">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Group 36">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8" name="Freeform: Shape 37">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98C57E21-B1D7-4909-AD8C-7527F1BF470A}"/>
              </a:ext>
            </a:extLst>
          </p:cNvPr>
          <p:cNvSpPr>
            <a:spLocks noGrp="1"/>
          </p:cNvSpPr>
          <p:nvPr>
            <p:ph type="title"/>
          </p:nvPr>
        </p:nvSpPr>
        <p:spPr>
          <a:xfrm>
            <a:off x="827088" y="1641752"/>
            <a:ext cx="2655887" cy="3213277"/>
          </a:xfrm>
        </p:spPr>
        <p:txBody>
          <a:bodyPr anchor="t">
            <a:normAutofit/>
          </a:bodyPr>
          <a:lstStyle/>
          <a:p>
            <a:r>
              <a:rPr lang="en-GB" sz="4000"/>
              <a:t>Problem Statement</a:t>
            </a:r>
          </a:p>
        </p:txBody>
      </p:sp>
      <p:sp>
        <p:nvSpPr>
          <p:cNvPr id="3" name="Content Placeholder 2">
            <a:extLst>
              <a:ext uri="{FF2B5EF4-FFF2-40B4-BE49-F238E27FC236}">
                <a16:creationId xmlns:a16="http://schemas.microsoft.com/office/drawing/2014/main" id="{6882B43F-F382-478E-A90D-C76EB5F733B0}"/>
              </a:ext>
            </a:extLst>
          </p:cNvPr>
          <p:cNvSpPr>
            <a:spLocks noGrp="1"/>
          </p:cNvSpPr>
          <p:nvPr>
            <p:ph idx="1"/>
          </p:nvPr>
        </p:nvSpPr>
        <p:spPr>
          <a:xfrm>
            <a:off x="5232401" y="1721579"/>
            <a:ext cx="6140449" cy="3952648"/>
          </a:xfrm>
        </p:spPr>
        <p:txBody>
          <a:bodyPr>
            <a:normAutofit/>
          </a:bodyPr>
          <a:lstStyle/>
          <a:p>
            <a:r>
              <a:rPr lang="en-US" sz="2400" b="1" i="0">
                <a:solidFill>
                  <a:schemeClr val="tx1">
                    <a:alpha val="80000"/>
                  </a:schemeClr>
                </a:solidFill>
                <a:effectLst/>
                <a:latin typeface="Times New Roman" panose="02020603050405020304" pitchFamily="18" charset="0"/>
                <a:cs typeface="Times New Roman" panose="02020603050405020304" pitchFamily="18" charset="0"/>
              </a:rPr>
              <a:t>Problem Statement: </a:t>
            </a:r>
            <a:r>
              <a:rPr lang="en-US" sz="2400" b="0" i="0">
                <a:solidFill>
                  <a:schemeClr val="tx1">
                    <a:alpha val="80000"/>
                  </a:schemeClr>
                </a:solidFill>
                <a:effectLst/>
                <a:latin typeface="Times New Roman" panose="02020603050405020304" pitchFamily="18" charset="0"/>
                <a:cs typeface="Times New Roman" panose="02020603050405020304" pitchFamily="18" charset="0"/>
              </a:rPr>
              <a:t>In this project, our client is a Latin American credit union company XYZ. They are having issues in cross-selling banking products such as credit cards, savings accounts, retirement accounts, and safe deposit boxes. It can take a significant amount of research and business knowledge to increase cross-selling. In order to succeed in the cross-selling area of the business, Data Analyst at ABC analytics is searching for the best technique to be recommended.</a:t>
            </a:r>
          </a:p>
        </p:txBody>
      </p:sp>
    </p:spTree>
    <p:extLst>
      <p:ext uri="{BB962C8B-B14F-4D97-AF65-F5344CB8AC3E}">
        <p14:creationId xmlns:p14="http://schemas.microsoft.com/office/powerpoint/2010/main" val="5687550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7E51754-A40C-4B96-8B58-5B050F53A879}"/>
              </a:ext>
            </a:extLst>
          </p:cNvPr>
          <p:cNvSpPr>
            <a:spLocks noGrp="1"/>
          </p:cNvSpPr>
          <p:nvPr>
            <p:ph type="title"/>
          </p:nvPr>
        </p:nvSpPr>
        <p:spPr>
          <a:xfrm>
            <a:off x="2436875" y="630935"/>
            <a:ext cx="7315200" cy="2912366"/>
          </a:xfrm>
          <a:noFill/>
        </p:spPr>
        <p:txBody>
          <a:bodyPr anchor="b">
            <a:normAutofit/>
          </a:bodyPr>
          <a:lstStyle/>
          <a:p>
            <a:pPr algn="ctr"/>
            <a:r>
              <a:rPr lang="en-GB" sz="4800">
                <a:solidFill>
                  <a:schemeClr val="bg1"/>
                </a:solidFill>
              </a:rPr>
              <a:t>Business Understandings</a:t>
            </a:r>
          </a:p>
        </p:txBody>
      </p:sp>
      <p:sp>
        <p:nvSpPr>
          <p:cNvPr id="37" name="Rectangle 36">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8219CFF2-9576-4C25-A819-BA2ECC33DE54}"/>
              </a:ext>
            </a:extLst>
          </p:cNvPr>
          <p:cNvSpPr>
            <a:spLocks noGrp="1"/>
          </p:cNvSpPr>
          <p:nvPr>
            <p:ph idx="1"/>
          </p:nvPr>
        </p:nvSpPr>
        <p:spPr>
          <a:xfrm>
            <a:off x="2436875" y="3726352"/>
            <a:ext cx="7315200" cy="2531540"/>
          </a:xfrm>
          <a:noFill/>
        </p:spPr>
        <p:txBody>
          <a:bodyPr anchor="t">
            <a:normAutofit/>
          </a:bodyPr>
          <a:lstStyle/>
          <a:p>
            <a:pPr algn="ctr"/>
            <a:r>
              <a:rPr lang="en-US" sz="1700" b="0" i="0" dirty="0">
                <a:solidFill>
                  <a:schemeClr val="bg1"/>
                </a:solidFill>
                <a:effectLst/>
                <a:latin typeface="Helvetica Neue"/>
              </a:rPr>
              <a:t>Business statement: The goal of ABC analytics company is to perform Exploratory data analysis on the data provided by the client and gain some meaningful insights. As a Data analyst intern, my job was to perform EDA on the credit union’s dataset and create visualizations to analyze the data and to provide recommendations to the company to increase effective cross-selling of banking products.</a:t>
            </a:r>
          </a:p>
          <a:p>
            <a:pPr algn="ctr"/>
            <a:r>
              <a:rPr lang="en-US" sz="1700" b="1" dirty="0">
                <a:solidFill>
                  <a:schemeClr val="bg1"/>
                </a:solidFill>
              </a:rPr>
              <a:t>EDA on XYZ Credit Union Data: </a:t>
            </a:r>
            <a:r>
              <a:rPr lang="en-GB" sz="1700" dirty="0">
                <a:solidFill>
                  <a:schemeClr val="bg1"/>
                </a:solidFill>
              </a:rPr>
              <a:t>XYZ Credit Union has 949614 customers registered in the data collection from Jan 28, 2015, to May 28, 2016, across 118 countries.</a:t>
            </a:r>
          </a:p>
          <a:p>
            <a:pPr algn="ctr"/>
            <a:endParaRPr lang="en-US" sz="1700" b="0" i="0" dirty="0">
              <a:solidFill>
                <a:schemeClr val="bg1"/>
              </a:solidFill>
              <a:effectLst/>
              <a:latin typeface="Helvetica Neue"/>
            </a:endParaRPr>
          </a:p>
          <a:p>
            <a:pPr algn="ctr"/>
            <a:endParaRPr lang="en-GB" sz="1700" dirty="0">
              <a:solidFill>
                <a:schemeClr val="bg1"/>
              </a:solidFill>
            </a:endParaRPr>
          </a:p>
        </p:txBody>
      </p:sp>
    </p:spTree>
    <p:extLst>
      <p:ext uri="{BB962C8B-B14F-4D97-AF65-F5344CB8AC3E}">
        <p14:creationId xmlns:p14="http://schemas.microsoft.com/office/powerpoint/2010/main" val="930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A765C-540E-4BE1-9BBD-809AEE4C70ED}"/>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Basic Insights from EDA</a:t>
            </a:r>
          </a:p>
        </p:txBody>
      </p:sp>
      <p:sp>
        <p:nvSpPr>
          <p:cNvPr id="3" name="Content Placeholder 2">
            <a:extLst>
              <a:ext uri="{FF2B5EF4-FFF2-40B4-BE49-F238E27FC236}">
                <a16:creationId xmlns:a16="http://schemas.microsoft.com/office/drawing/2014/main" id="{F9080D5C-3EDA-497A-9558-7B89550BBC30}"/>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0" i="0">
                <a:effectLst/>
              </a:rPr>
              <a:t>There </a:t>
            </a:r>
            <a:r>
              <a:rPr lang="en-US" sz="2400"/>
              <a:t>are</a:t>
            </a:r>
            <a:r>
              <a:rPr lang="en-US" sz="2400" b="0" i="0">
                <a:effectLst/>
              </a:rPr>
              <a:t> greater number of Inactive Customers than Active Customer.</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r chart&#10;&#10;Description automatically generated">
            <a:extLst>
              <a:ext uri="{FF2B5EF4-FFF2-40B4-BE49-F238E27FC236}">
                <a16:creationId xmlns:a16="http://schemas.microsoft.com/office/drawing/2014/main" id="{4E86C6F4-162A-4D7E-82AA-C8A985E89DA0}"/>
              </a:ext>
            </a:extLst>
          </p:cNvPr>
          <p:cNvPicPr>
            <a:picLocks noChangeAspect="1"/>
          </p:cNvPicPr>
          <p:nvPr/>
        </p:nvPicPr>
        <p:blipFill rotWithShape="1">
          <a:blip r:embed="rId2">
            <a:extLst>
              <a:ext uri="{28A0092B-C50C-407E-A947-70E740481C1C}">
                <a14:useLocalDpi xmlns:a14="http://schemas.microsoft.com/office/drawing/2010/main" val="0"/>
              </a:ext>
            </a:extLst>
          </a:blip>
          <a:srcRect r="856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3233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28F744-131E-E463-65E2-1BB824C7814F}"/>
              </a:ext>
            </a:extLst>
          </p:cNvPr>
          <p:cNvSpPr>
            <a:spLocks noGrp="1"/>
          </p:cNvSpPr>
          <p:nvPr>
            <p:ph type="title"/>
          </p:nvPr>
        </p:nvSpPr>
        <p:spPr>
          <a:xfrm>
            <a:off x="5354955" y="552182"/>
            <a:ext cx="5998840" cy="3343135"/>
          </a:xfrm>
          <a:noFill/>
        </p:spPr>
        <p:txBody>
          <a:bodyPr vert="horz" lIns="91440" tIns="45720" rIns="91440" bIns="45720" rtlCol="0" anchor="b">
            <a:normAutofit/>
          </a:bodyPr>
          <a:lstStyle/>
          <a:p>
            <a:r>
              <a:rPr lang="en-US" sz="5200"/>
              <a:t>Correlation points?</a:t>
            </a:r>
          </a:p>
        </p:txBody>
      </p:sp>
      <p:sp>
        <p:nvSpPr>
          <p:cNvPr id="3" name="Content Placeholder 2">
            <a:extLst>
              <a:ext uri="{FF2B5EF4-FFF2-40B4-BE49-F238E27FC236}">
                <a16:creationId xmlns:a16="http://schemas.microsoft.com/office/drawing/2014/main" id="{8CF0CFEE-437E-1EF4-542F-A2960C090F52}"/>
              </a:ext>
            </a:extLst>
          </p:cNvPr>
          <p:cNvSpPr>
            <a:spLocks noGrp="1"/>
          </p:cNvSpPr>
          <p:nvPr>
            <p:ph idx="1"/>
          </p:nvPr>
        </p:nvSpPr>
        <p:spPr>
          <a:xfrm>
            <a:off x="5354955" y="4067032"/>
            <a:ext cx="5998840" cy="2067068"/>
          </a:xfrm>
          <a:noFill/>
        </p:spPr>
        <p:txBody>
          <a:bodyPr vert="horz" lIns="91440" tIns="45720" rIns="91440" bIns="45720" rtlCol="0">
            <a:normAutofit/>
          </a:bodyPr>
          <a:lstStyle/>
          <a:p>
            <a:pPr marL="0" indent="0">
              <a:buNone/>
            </a:pPr>
            <a:r>
              <a:rPr lang="en-US" sz="2400"/>
              <a:t>strong correlation between Payroll and Payroll account also pansion2 and payroll account</a:t>
            </a:r>
          </a:p>
        </p:txBody>
      </p:sp>
      <p:pic>
        <p:nvPicPr>
          <p:cNvPr id="5" name="Picture 4" descr="Stock numbers on a digital display">
            <a:extLst>
              <a:ext uri="{FF2B5EF4-FFF2-40B4-BE49-F238E27FC236}">
                <a16:creationId xmlns:a16="http://schemas.microsoft.com/office/drawing/2014/main" id="{72E8DAC5-D5B0-B9D5-D410-FCB3EEF7F0C3}"/>
              </a:ext>
            </a:extLst>
          </p:cNvPr>
          <p:cNvPicPr>
            <a:picLocks noChangeAspect="1"/>
          </p:cNvPicPr>
          <p:nvPr/>
        </p:nvPicPr>
        <p:blipFill rotWithShape="1">
          <a:blip r:embed="rId2"/>
          <a:srcRect l="40571" r="17019" b="-1"/>
          <a:stretch/>
        </p:blipFill>
        <p:spPr>
          <a:xfrm>
            <a:off x="20" y="10"/>
            <a:ext cx="4992985" cy="6857990"/>
          </a:xfrm>
          <a:prstGeom prst="rect">
            <a:avLst/>
          </a:prstGeom>
        </p:spPr>
      </p:pic>
    </p:spTree>
    <p:extLst>
      <p:ext uri="{BB962C8B-B14F-4D97-AF65-F5344CB8AC3E}">
        <p14:creationId xmlns:p14="http://schemas.microsoft.com/office/powerpoint/2010/main" val="232121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2FC41F-E1FE-484D-9655-A34C7BD8DC6D}"/>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a:latin typeface="Helvetica Neue"/>
              </a:rPr>
              <a:t>III. </a:t>
            </a:r>
            <a:r>
              <a:rPr lang="en-US" sz="2000" b="0" i="0">
                <a:effectLst/>
                <a:latin typeface="Helvetica Neue"/>
              </a:rPr>
              <a:t>XYZ Credit Unions' the greatest number of customers are in the Adult Age Group.</a:t>
            </a:r>
          </a:p>
          <a:p>
            <a:pPr algn="ctr"/>
            <a:endParaRPr lang="en-GB" sz="2000"/>
          </a:p>
        </p:txBody>
      </p:sp>
      <p:pic>
        <p:nvPicPr>
          <p:cNvPr id="7" name="Picture 6" descr="A picture containing shape&#10;&#10;Description automatically generated">
            <a:extLst>
              <a:ext uri="{FF2B5EF4-FFF2-40B4-BE49-F238E27FC236}">
                <a16:creationId xmlns:a16="http://schemas.microsoft.com/office/drawing/2014/main" id="{3C171540-E0C8-47CA-8445-3415CD30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319" y="2405149"/>
            <a:ext cx="8523265" cy="3899393"/>
          </a:xfrm>
          <a:prstGeom prst="rect">
            <a:avLst/>
          </a:prstGeom>
        </p:spPr>
      </p:pic>
    </p:spTree>
    <p:extLst>
      <p:ext uri="{BB962C8B-B14F-4D97-AF65-F5344CB8AC3E}">
        <p14:creationId xmlns:p14="http://schemas.microsoft.com/office/powerpoint/2010/main" val="320921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7" name="Rectangle 26">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9">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8111848-9BE8-47DA-87AA-7CB679F46CEE}"/>
              </a:ext>
            </a:extLst>
          </p:cNvPr>
          <p:cNvSpPr>
            <a:spLocks noGrp="1"/>
          </p:cNvSpPr>
          <p:nvPr>
            <p:ph idx="1"/>
          </p:nvPr>
        </p:nvSpPr>
        <p:spPr>
          <a:xfrm>
            <a:off x="755484" y="2459116"/>
            <a:ext cx="3702579" cy="3524823"/>
          </a:xfrm>
        </p:spPr>
        <p:txBody>
          <a:bodyPr>
            <a:normAutofit/>
          </a:bodyPr>
          <a:lstStyle/>
          <a:p>
            <a:pPr marL="0" indent="0">
              <a:buNone/>
            </a:pPr>
            <a:r>
              <a:rPr lang="en-US" sz="2000" b="0" i="0">
                <a:solidFill>
                  <a:srgbClr val="FFFFFF"/>
                </a:solidFill>
                <a:effectLst/>
                <a:latin typeface="Helvetica Neue"/>
              </a:rPr>
              <a:t>IV. Customers in the age of 40-50 are more likely to possess more than 10 different banking product at XYZ Credit Union.</a:t>
            </a:r>
          </a:p>
          <a:p>
            <a:endParaRPr lang="en-GB" sz="2000" dirty="0">
              <a:solidFill>
                <a:srgbClr val="FFFFFF"/>
              </a:solidFill>
            </a:endParaRPr>
          </a:p>
        </p:txBody>
      </p:sp>
      <p:pic>
        <p:nvPicPr>
          <p:cNvPr id="7" name="Picture 6" descr="Background pattern&#10;&#10;Description automatically generated">
            <a:extLst>
              <a:ext uri="{FF2B5EF4-FFF2-40B4-BE49-F238E27FC236}">
                <a16:creationId xmlns:a16="http://schemas.microsoft.com/office/drawing/2014/main" id="{99581D00-AC21-4A76-BEA4-5BB6CA9D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04" y="2219183"/>
            <a:ext cx="5407002" cy="2419633"/>
          </a:xfrm>
          <a:prstGeom prst="rect">
            <a:avLst/>
          </a:prstGeom>
        </p:spPr>
      </p:pic>
    </p:spTree>
    <p:extLst>
      <p:ext uri="{BB962C8B-B14F-4D97-AF65-F5344CB8AC3E}">
        <p14:creationId xmlns:p14="http://schemas.microsoft.com/office/powerpoint/2010/main" val="370773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444</Words>
  <Application>Microsoft Macintosh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Times New Roman</vt:lpstr>
      <vt:lpstr>Office Theme</vt:lpstr>
      <vt:lpstr>Cross Selling Recommendation</vt:lpstr>
      <vt:lpstr>Importance of Cross-Selling in banking sector!</vt:lpstr>
      <vt:lpstr>Importance of Cross-selling in Banking Industry</vt:lpstr>
      <vt:lpstr>Problem Statement</vt:lpstr>
      <vt:lpstr>Business Understandings</vt:lpstr>
      <vt:lpstr>Basic Insights from EDA</vt:lpstr>
      <vt:lpstr>Correlation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Isha Panjwani</dc:creator>
  <cp:lastModifiedBy>Safawat Al Naser</cp:lastModifiedBy>
  <cp:revision>17</cp:revision>
  <dcterms:created xsi:type="dcterms:W3CDTF">2022-09-29T22:59:03Z</dcterms:created>
  <dcterms:modified xsi:type="dcterms:W3CDTF">2023-08-18T03:39:50Z</dcterms:modified>
</cp:coreProperties>
</file>