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9" r:id="rId2"/>
    <p:sldId id="270" r:id="rId3"/>
    <p:sldId id="271" r:id="rId4"/>
    <p:sldId id="272" r:id="rId5"/>
  </p:sldIdLst>
  <p:sldSz cx="9144000" cy="5143500" type="screen16x9"/>
  <p:notesSz cx="6858000" cy="9144000"/>
  <p:embeddedFontLst>
    <p:embeddedFont>
      <p:font typeface="Source Sans Pro" panose="020B0604020202020204" charset="0"/>
      <p:regular r:id="rId7"/>
      <p:bold r:id="rId8"/>
      <p:italic r:id="rId9"/>
      <p:boldItalic r:id="rId10"/>
    </p:embeddedFont>
    <p:embeddedFont>
      <p:font typeface="Raleway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FE4"/>
    <a:srgbClr val="FFFFC9"/>
    <a:srgbClr val="FFAFA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1106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cbea0de7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cbea0de7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99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cbea0de7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cbea0de7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826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cbea0de7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cbea0de7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93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eitbart.com/2020-election/2020/10/03/as-trump-battles-covid-blm-antifa-disrupt-trump-rally-in-beverly-hill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.uk/news/uk-5423408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435276" y="4061369"/>
            <a:ext cx="3104533" cy="2231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55156" y="1864245"/>
            <a:ext cx="4885" cy="2192479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34824" y="4279042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ABS(Pol * Subj) </a:t>
            </a:r>
          </a:p>
          <a:p>
            <a:r>
              <a:rPr lang="en-GB" dirty="0" smtClean="0"/>
              <a:t>of the Article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40700" y="1200887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BREITBART</a:t>
            </a:r>
          </a:p>
          <a:p>
            <a:r>
              <a:rPr lang="en-GB" dirty="0" smtClean="0"/>
              <a:t>Credibility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41406" y="1857370"/>
            <a:ext cx="3075562" cy="6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7246" y="171035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100%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68496" y="27296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r>
              <a:rPr lang="en-GB" dirty="0" smtClean="0"/>
              <a:t>0%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270415" y="41251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977031" y="3817377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757080" y="412515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0.5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434530" y="2883539"/>
            <a:ext cx="30959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999947" y="1869761"/>
            <a:ext cx="5730" cy="22062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74942" y="40946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898555" y="21914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75%</a:t>
            </a:r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12235" y="2394341"/>
            <a:ext cx="3075562" cy="6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469670" y="1864245"/>
            <a:ext cx="3055262" cy="530096"/>
          </a:xfrm>
          <a:prstGeom prst="rect">
            <a:avLst/>
          </a:prstGeom>
          <a:solidFill>
            <a:srgbClr val="CDFFE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469670" y="2425172"/>
            <a:ext cx="3055262" cy="530096"/>
          </a:xfrm>
          <a:prstGeom prst="rect">
            <a:avLst/>
          </a:prstGeom>
          <a:solidFill>
            <a:srgbClr val="FFFFC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1476927" y="2985624"/>
            <a:ext cx="3055262" cy="1054864"/>
          </a:xfrm>
          <a:prstGeom prst="rect">
            <a:avLst/>
          </a:prstGeom>
          <a:solidFill>
            <a:srgbClr val="FFAFA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4530978" y="1870341"/>
            <a:ext cx="0" cy="218696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994016" y="1847430"/>
            <a:ext cx="0" cy="218696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3"/>
          </p:cNvCxnSpPr>
          <p:nvPr/>
        </p:nvCxnSpPr>
        <p:spPr>
          <a:xfrm flipV="1">
            <a:off x="1470371" y="1864245"/>
            <a:ext cx="3061818" cy="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470371" y="2961044"/>
            <a:ext cx="3061818" cy="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"/>
          <p:cNvSpPr>
            <a:spLocks noGrp="1"/>
          </p:cNvSpPr>
          <p:nvPr>
            <p:ph type="body" idx="1"/>
          </p:nvPr>
        </p:nvSpPr>
        <p:spPr>
          <a:xfrm>
            <a:off x="4973531" y="1864245"/>
            <a:ext cx="4060465" cy="14755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dirty="0" smtClean="0"/>
              <a:t>Breitbart </a:t>
            </a:r>
            <a:r>
              <a:rPr lang="en-GB" sz="1400" dirty="0"/>
              <a:t>Credibility = </a:t>
            </a:r>
            <a:r>
              <a:rPr lang="en-GB" sz="1400" b="1" dirty="0"/>
              <a:t>49.5</a:t>
            </a:r>
            <a:r>
              <a:rPr lang="en-GB" sz="1400" b="1" dirty="0" smtClean="0"/>
              <a:t>%</a:t>
            </a:r>
            <a:endParaRPr lang="en-GB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 smtClean="0"/>
              <a:t>ABS(Polarity * Subjectivity) = ABS(-0.014 * 0.431) = </a:t>
            </a:r>
            <a:r>
              <a:rPr lang="en-GB" sz="1400" b="1" dirty="0" smtClean="0"/>
              <a:t>0.006</a:t>
            </a:r>
            <a:r>
              <a:rPr lang="en-GB" sz="1400" dirty="0" smtClean="0"/>
              <a:t> (*)</a:t>
            </a:r>
          </a:p>
          <a:p>
            <a:pPr marL="114300" indent="0">
              <a:buNone/>
            </a:pPr>
            <a:endParaRPr lang="en-GB" sz="1400" dirty="0"/>
          </a:p>
          <a:p>
            <a:pPr marL="114300" indent="0">
              <a:buNone/>
            </a:pPr>
            <a:r>
              <a:rPr lang="en-GB" sz="1400" dirty="0" smtClean="0"/>
              <a:t>            </a:t>
            </a:r>
            <a:r>
              <a:rPr lang="en-GB" sz="1100" dirty="0" smtClean="0"/>
              <a:t>(*) Subjectivity varies from 0 (objective) to 1 (subjective)</a:t>
            </a:r>
          </a:p>
          <a:p>
            <a:endParaRPr lang="en-GB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200656" y="40782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521673" y="1688884"/>
            <a:ext cx="26711" cy="2462112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12235" y="4070475"/>
            <a:ext cx="56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0.006</a:t>
            </a:r>
            <a:endParaRPr lang="en-GB" sz="1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1412235" y="3017651"/>
            <a:ext cx="3246759" cy="1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66340" y="2955053"/>
            <a:ext cx="56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49.5</a:t>
            </a:r>
            <a:r>
              <a:rPr lang="en-GB" sz="1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%</a:t>
            </a:r>
            <a:endParaRPr lang="en-GB" sz="1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50122" y="281655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X</a:t>
            </a:r>
            <a:endParaRPr lang="en-GB" sz="2800" b="1" dirty="0"/>
          </a:p>
        </p:txBody>
      </p:sp>
      <p:sp>
        <p:nvSpPr>
          <p:cNvPr id="66" name="Google Shape;123;p20"/>
          <p:cNvSpPr txBox="1">
            <a:spLocks noGrp="1"/>
          </p:cNvSpPr>
          <p:nvPr>
            <p:ph type="title"/>
          </p:nvPr>
        </p:nvSpPr>
        <p:spPr>
          <a:xfrm>
            <a:off x="1773636" y="218009"/>
            <a:ext cx="1667463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000" dirty="0" smtClean="0"/>
              <a:t>Bias Score</a:t>
            </a:r>
            <a:br>
              <a:rPr lang="en" sz="2000" dirty="0" smtClean="0"/>
            </a:br>
            <a:endParaRPr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73636" y="678987"/>
            <a:ext cx="7058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Article = </a:t>
            </a:r>
            <a:r>
              <a:rPr lang="en-GB" dirty="0">
                <a:hlinkClick r:id="rId3"/>
              </a:rPr>
              <a:t>https://www.breitbart.com/2020-election/2020/10/03/as-trump-battles-covid-blm-antifa-disrupt-trump-rally-in-beverly-hills/</a:t>
            </a:r>
            <a:endParaRPr lang="en-GB" dirty="0"/>
          </a:p>
          <a:p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3820142" y="4392559"/>
            <a:ext cx="1109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rgbClr val="0070C0"/>
                </a:solidFill>
              </a:rPr>
              <a:t>(more “Biased”)</a:t>
            </a:r>
            <a:endParaRPr lang="en-GB" sz="1000" i="1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56649" y="4399274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rgbClr val="0070C0"/>
                </a:solidFill>
              </a:rPr>
              <a:t>(more Neutral)</a:t>
            </a:r>
            <a:endParaRPr lang="en-GB" sz="10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1773636" y="218009"/>
            <a:ext cx="1667463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000" dirty="0" smtClean="0"/>
              <a:t>Bias Score</a:t>
            </a:r>
            <a:br>
              <a:rPr lang="en" sz="2000" dirty="0" smtClean="0"/>
            </a:br>
            <a:endParaRPr sz="20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435276" y="4061369"/>
            <a:ext cx="3104533" cy="2231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55156" y="1864245"/>
            <a:ext cx="4885" cy="2192479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34824" y="4279042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ABS(Pol * Subj) </a:t>
            </a:r>
          </a:p>
          <a:p>
            <a:r>
              <a:rPr lang="en-GB" dirty="0" smtClean="0"/>
              <a:t>of the Article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40700" y="1200887"/>
            <a:ext cx="9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BBC</a:t>
            </a:r>
          </a:p>
          <a:p>
            <a:r>
              <a:rPr lang="en-GB" dirty="0" smtClean="0"/>
              <a:t>Credibility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41406" y="1857370"/>
            <a:ext cx="3075562" cy="6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7246" y="171035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100%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68496" y="27296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r>
              <a:rPr lang="en-GB" dirty="0" smtClean="0"/>
              <a:t>0%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270415" y="41251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977031" y="3817377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757080" y="412515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0.5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434530" y="2883539"/>
            <a:ext cx="30959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999947" y="1869761"/>
            <a:ext cx="5730" cy="22062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74942" y="40946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898555" y="21914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75%</a:t>
            </a:r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12235" y="2394341"/>
            <a:ext cx="3075562" cy="6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469670" y="1864245"/>
            <a:ext cx="3055262" cy="530096"/>
          </a:xfrm>
          <a:prstGeom prst="rect">
            <a:avLst/>
          </a:prstGeom>
          <a:solidFill>
            <a:srgbClr val="CDFFE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469670" y="2425172"/>
            <a:ext cx="3055262" cy="530096"/>
          </a:xfrm>
          <a:prstGeom prst="rect">
            <a:avLst/>
          </a:prstGeom>
          <a:solidFill>
            <a:srgbClr val="FFFFC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1476927" y="2985624"/>
            <a:ext cx="3055262" cy="1054864"/>
          </a:xfrm>
          <a:prstGeom prst="rect">
            <a:avLst/>
          </a:prstGeom>
          <a:solidFill>
            <a:srgbClr val="FFAFA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4530978" y="1870341"/>
            <a:ext cx="0" cy="218696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994016" y="1847430"/>
            <a:ext cx="0" cy="218696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3"/>
          </p:cNvCxnSpPr>
          <p:nvPr/>
        </p:nvCxnSpPr>
        <p:spPr>
          <a:xfrm flipV="1">
            <a:off x="1470371" y="1864245"/>
            <a:ext cx="3061818" cy="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470371" y="2961044"/>
            <a:ext cx="3061818" cy="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"/>
          <p:cNvSpPr>
            <a:spLocks noGrp="1"/>
          </p:cNvSpPr>
          <p:nvPr>
            <p:ph type="body" idx="1"/>
          </p:nvPr>
        </p:nvSpPr>
        <p:spPr>
          <a:xfrm>
            <a:off x="4973531" y="1847429"/>
            <a:ext cx="3991713" cy="14923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dirty="0" smtClean="0"/>
              <a:t>BBC Credibility = </a:t>
            </a:r>
            <a:r>
              <a:rPr lang="en-GB" sz="1400" b="1" dirty="0" smtClean="0"/>
              <a:t>95%</a:t>
            </a:r>
            <a:endParaRPr lang="en-GB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 smtClean="0"/>
              <a:t>ABS(Polarity * Subjectivity) = ABS(-0.014 * 0.431) = </a:t>
            </a:r>
            <a:r>
              <a:rPr lang="en-GB" sz="1400" b="1" dirty="0" smtClean="0"/>
              <a:t>0.024</a:t>
            </a:r>
            <a:r>
              <a:rPr lang="en-GB" sz="1400" dirty="0" smtClean="0"/>
              <a:t> (*)</a:t>
            </a:r>
          </a:p>
          <a:p>
            <a:pPr marL="114300" indent="0">
              <a:buNone/>
            </a:pPr>
            <a:endParaRPr lang="en-GB" sz="1400" dirty="0"/>
          </a:p>
          <a:p>
            <a:pPr marL="114300" indent="0">
              <a:buNone/>
            </a:pPr>
            <a:r>
              <a:rPr lang="en-GB" sz="1400" dirty="0" smtClean="0"/>
              <a:t>            </a:t>
            </a:r>
            <a:r>
              <a:rPr lang="en-GB" sz="1100" dirty="0"/>
              <a:t>(*) Subjectivity varies from 0 (objective) to 1 (subjective)</a:t>
            </a:r>
          </a:p>
          <a:p>
            <a:endParaRPr lang="en-GB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200656" y="40782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531833" y="1688884"/>
            <a:ext cx="26711" cy="2462112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32555" y="4070475"/>
            <a:ext cx="56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0.024</a:t>
            </a:r>
            <a:endParaRPr lang="en-GB" sz="1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1412235" y="2011327"/>
            <a:ext cx="3246759" cy="1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66658" y="1939461"/>
            <a:ext cx="56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9</a:t>
            </a:r>
            <a:r>
              <a:rPr lang="en-GB" sz="1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5%</a:t>
            </a:r>
            <a:endParaRPr lang="en-GB" sz="1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50122" y="1759962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X</a:t>
            </a:r>
            <a:endParaRPr lang="en-GB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73636" y="678987"/>
            <a:ext cx="4253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Article = </a:t>
            </a:r>
            <a:r>
              <a:rPr lang="en-GB" dirty="0">
                <a:hlinkClick r:id="rId3"/>
              </a:rPr>
              <a:t>https://www.bbc.co.uk/news/uk-54234084</a:t>
            </a:r>
            <a:endParaRPr lang="en-GB" dirty="0"/>
          </a:p>
          <a:p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3820142" y="4392559"/>
            <a:ext cx="1109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rgbClr val="0070C0"/>
                </a:solidFill>
              </a:rPr>
              <a:t>(more “Biased”)</a:t>
            </a:r>
            <a:endParaRPr lang="en-GB" sz="1000" i="1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56649" y="4399274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rgbClr val="0070C0"/>
                </a:solidFill>
              </a:rPr>
              <a:t>(more Neutral)</a:t>
            </a:r>
            <a:endParaRPr lang="en-GB" sz="10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09044"/>
            <a:ext cx="8900160" cy="22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6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1773636" y="218009"/>
            <a:ext cx="1667463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000" dirty="0" smtClean="0"/>
              <a:t>Bias Score</a:t>
            </a:r>
            <a:br>
              <a:rPr lang="en" sz="2000" dirty="0" smtClean="0"/>
            </a:br>
            <a:endParaRPr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4445" y="994632"/>
            <a:ext cx="5896458" cy="3601375"/>
            <a:chOff x="440700" y="1200887"/>
            <a:chExt cx="5896458" cy="360137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1435276" y="4061369"/>
              <a:ext cx="3104533" cy="2231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455156" y="1864245"/>
              <a:ext cx="4885" cy="2192479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834824" y="4279042"/>
              <a:ext cx="15023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ABS(Pol * Subj) </a:t>
              </a:r>
            </a:p>
            <a:p>
              <a:r>
                <a:rPr lang="en-GB" dirty="0" smtClean="0"/>
                <a:t>of the Article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0700" y="1200887"/>
              <a:ext cx="9717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Website </a:t>
              </a:r>
            </a:p>
            <a:p>
              <a:r>
                <a:rPr lang="en-GB" dirty="0" smtClean="0"/>
                <a:t>Credibility</a:t>
              </a:r>
              <a:endParaRPr lang="en-GB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441406" y="1857370"/>
              <a:ext cx="3075562" cy="68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27246" y="1710357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100%</a:t>
              </a:r>
              <a:endParaRPr lang="en-GB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8496" y="272965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</a:t>
              </a:r>
              <a:r>
                <a:rPr lang="en-GB" dirty="0" smtClean="0"/>
                <a:t>0%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70415" y="412515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</a:t>
              </a:r>
              <a:endParaRPr lang="en-GB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7031" y="3817377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0%</a:t>
              </a:r>
              <a:endParaRPr lang="en-GB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57080" y="4125154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0.5</a:t>
              </a:r>
              <a:endParaRPr lang="en-GB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434530" y="2883539"/>
              <a:ext cx="309591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999947" y="1869761"/>
              <a:ext cx="5730" cy="220623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374942" y="40946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98555" y="219145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75%</a:t>
              </a:r>
              <a:endParaRPr lang="en-GB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1412235" y="2394341"/>
              <a:ext cx="3075562" cy="68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469670" y="1864245"/>
              <a:ext cx="3055262" cy="530096"/>
            </a:xfrm>
            <a:prstGeom prst="rect">
              <a:avLst/>
            </a:prstGeom>
            <a:solidFill>
              <a:srgbClr val="CDFFE4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69670" y="2425172"/>
              <a:ext cx="3055262" cy="530096"/>
            </a:xfrm>
            <a:prstGeom prst="rect">
              <a:avLst/>
            </a:prstGeom>
            <a:solidFill>
              <a:srgbClr val="FFFFC9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76927" y="2985624"/>
              <a:ext cx="3055262" cy="1054864"/>
            </a:xfrm>
            <a:prstGeom prst="rect">
              <a:avLst/>
            </a:prstGeom>
            <a:solidFill>
              <a:srgbClr val="FFAFA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4530978" y="1870341"/>
              <a:ext cx="0" cy="218696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994016" y="1847430"/>
              <a:ext cx="0" cy="218696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1" idx="3"/>
            </p:cNvCxnSpPr>
            <p:nvPr/>
          </p:nvCxnSpPr>
          <p:spPr>
            <a:xfrm flipV="1">
              <a:off x="1470371" y="1864245"/>
              <a:ext cx="3061818" cy="1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1470371" y="2961044"/>
              <a:ext cx="3061818" cy="1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200656" y="407822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531833" y="1688884"/>
              <a:ext cx="26711" cy="2462112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412235" y="2011327"/>
              <a:ext cx="3246759" cy="1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066658" y="1939461"/>
              <a:ext cx="5669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9</a:t>
              </a:r>
              <a:r>
                <a:rPr lang="en-GB" sz="10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5%</a:t>
              </a:r>
              <a:endParaRPr lang="en-GB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83661" y="185561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X</a:t>
              </a:r>
              <a:endParaRPr lang="en-GB" sz="20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20142" y="4392559"/>
              <a:ext cx="11095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i="1" dirty="0" smtClean="0">
                  <a:solidFill>
                    <a:srgbClr val="0070C0"/>
                  </a:solidFill>
                </a:rPr>
                <a:t>(more “Biased”)</a:t>
              </a:r>
              <a:endParaRPr lang="en-GB" sz="1000" i="1" dirty="0">
                <a:solidFill>
                  <a:srgbClr val="0070C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56649" y="4399274"/>
              <a:ext cx="1010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i="1" dirty="0" smtClean="0">
                  <a:solidFill>
                    <a:srgbClr val="0070C0"/>
                  </a:solidFill>
                </a:rPr>
                <a:t>(more Neutral)</a:t>
              </a:r>
              <a:endParaRPr lang="en-GB" sz="1000" i="1" dirty="0">
                <a:solidFill>
                  <a:srgbClr val="0070C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559319" y="1950998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BBC</a:t>
              </a:r>
              <a:endParaRPr lang="en-GB" sz="1200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521673" y="1688884"/>
              <a:ext cx="26711" cy="2462112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412235" y="3017651"/>
              <a:ext cx="3246759" cy="1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966340" y="2955053"/>
              <a:ext cx="5669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49.5</a:t>
              </a:r>
              <a:r>
                <a:rPr lang="en-GB" sz="10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%</a:t>
              </a:r>
              <a:endParaRPr lang="en-GB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350122" y="2816553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X</a:t>
              </a:r>
              <a:endParaRPr lang="en-GB" sz="20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81184" y="3016608"/>
              <a:ext cx="764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Breitbart</a:t>
              </a:r>
              <a:endParaRPr lang="en-GB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28235" y="200650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X</a:t>
              </a:r>
              <a:endParaRPr lang="en-GB" sz="20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759297" y="2206563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Metro</a:t>
              </a:r>
              <a:endParaRPr lang="en-GB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70209" y="219886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X</a:t>
              </a:r>
              <a:endParaRPr lang="en-GB" sz="20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01271" y="2398923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Fox News</a:t>
              </a:r>
              <a:endParaRPr lang="en-GB" sz="1200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405" y="250148"/>
            <a:ext cx="6936833" cy="9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191</Words>
  <Application>Microsoft Office PowerPoint</Application>
  <PresentationFormat>On-screen Show (16:9)</PresentationFormat>
  <Paragraphs>68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Source Sans Pro</vt:lpstr>
      <vt:lpstr>Arial</vt:lpstr>
      <vt:lpstr>Raleway</vt:lpstr>
      <vt:lpstr>Plum</vt:lpstr>
      <vt:lpstr>Bias Score </vt:lpstr>
      <vt:lpstr>Bias Score </vt:lpstr>
      <vt:lpstr>PowerPoint Presentation</vt:lpstr>
      <vt:lpstr>Bias Score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- Large Screens</dc:title>
  <cp:lastModifiedBy>Ana Potje</cp:lastModifiedBy>
  <cp:revision>84</cp:revision>
  <dcterms:modified xsi:type="dcterms:W3CDTF">2020-10-13T13:50:51Z</dcterms:modified>
</cp:coreProperties>
</file>