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528353"/>
            <a:ext cx="8825658" cy="1590044"/>
          </a:xfrm>
        </p:spPr>
        <p:txBody>
          <a:bodyPr/>
          <a:lstStyle/>
          <a:p>
            <a:r>
              <a:rPr lang="es-MX" dirty="0" smtClean="0"/>
              <a:t>BUSQUEDA BINARIA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523346"/>
            <a:ext cx="8825658" cy="861420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Bryan Alejandro Martinez Lopez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Estructura de datos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9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586753" y="712695"/>
            <a:ext cx="8296835" cy="5916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</a:rPr>
              <a:t>BUSQUEDA BINARIA</a:t>
            </a:r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65728" y="1734671"/>
            <a:ext cx="9601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La Búsqueda Binaria es </a:t>
            </a:r>
            <a:r>
              <a:rPr lang="es-MX" dirty="0">
                <a:solidFill>
                  <a:schemeClr val="bg1"/>
                </a:solidFill>
              </a:rPr>
              <a:t>un algoritmo de búsqueda que encuentra la posición de </a:t>
            </a:r>
            <a:r>
              <a:rPr lang="es-MX" dirty="0" smtClean="0">
                <a:solidFill>
                  <a:schemeClr val="bg1"/>
                </a:solidFill>
              </a:rPr>
              <a:t>un elemento </a:t>
            </a:r>
            <a:r>
              <a:rPr lang="es-MX" dirty="0">
                <a:solidFill>
                  <a:schemeClr val="bg1"/>
                </a:solidFill>
              </a:rPr>
              <a:t>en un </a:t>
            </a:r>
            <a:r>
              <a:rPr lang="es-MX" dirty="0" err="1" smtClean="0">
                <a:solidFill>
                  <a:schemeClr val="bg1"/>
                </a:solidFill>
              </a:rPr>
              <a:t>array</a:t>
            </a:r>
            <a:r>
              <a:rPr lang="es-MX" dirty="0" smtClean="0">
                <a:solidFill>
                  <a:schemeClr val="bg1"/>
                </a:solidFill>
              </a:rPr>
              <a:t> ordenado.</a:t>
            </a:r>
            <a:r>
              <a:rPr lang="es-MX" baseline="30000" dirty="0">
                <a:solidFill>
                  <a:schemeClr val="bg1"/>
                </a:solidFill>
              </a:rPr>
              <a:t> </a:t>
            </a:r>
            <a:endParaRPr lang="es-MX" baseline="30000" dirty="0" smtClean="0">
              <a:solidFill>
                <a:schemeClr val="bg1"/>
              </a:solidFill>
            </a:endParaRPr>
          </a:p>
          <a:p>
            <a:endParaRPr lang="es-MX" baseline="30000" dirty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Compara </a:t>
            </a:r>
            <a:r>
              <a:rPr lang="es-MX" dirty="0">
                <a:solidFill>
                  <a:schemeClr val="bg1"/>
                </a:solidFill>
              </a:rPr>
              <a:t>el </a:t>
            </a:r>
            <a:r>
              <a:rPr lang="es-MX" dirty="0" smtClean="0">
                <a:solidFill>
                  <a:schemeClr val="bg1"/>
                </a:solidFill>
              </a:rPr>
              <a:t>elemento buscado </a:t>
            </a:r>
            <a:r>
              <a:rPr lang="es-MX" dirty="0">
                <a:solidFill>
                  <a:schemeClr val="bg1"/>
                </a:solidFill>
              </a:rPr>
              <a:t>con el </a:t>
            </a:r>
            <a:r>
              <a:rPr lang="es-MX" dirty="0" smtClean="0">
                <a:solidFill>
                  <a:schemeClr val="bg1"/>
                </a:solidFill>
              </a:rPr>
              <a:t>elemento que se encuentra en </a:t>
            </a:r>
            <a:r>
              <a:rPr lang="es-MX" dirty="0">
                <a:solidFill>
                  <a:schemeClr val="bg1"/>
                </a:solidFill>
              </a:rPr>
              <a:t>el medio del </a:t>
            </a:r>
            <a:r>
              <a:rPr lang="es-MX" dirty="0" err="1">
                <a:solidFill>
                  <a:schemeClr val="bg1"/>
                </a:solidFill>
              </a:rPr>
              <a:t>array</a:t>
            </a:r>
            <a:r>
              <a:rPr lang="es-MX" dirty="0">
                <a:solidFill>
                  <a:schemeClr val="bg1"/>
                </a:solidFill>
              </a:rPr>
              <a:t>, si no son iguales, la mitad en la cual </a:t>
            </a:r>
            <a:r>
              <a:rPr lang="es-MX" dirty="0" smtClean="0">
                <a:solidFill>
                  <a:schemeClr val="bg1"/>
                </a:solidFill>
              </a:rPr>
              <a:t>el elemento buscado </a:t>
            </a:r>
            <a:r>
              <a:rPr lang="es-MX" dirty="0">
                <a:solidFill>
                  <a:schemeClr val="bg1"/>
                </a:solidFill>
              </a:rPr>
              <a:t>no puede </a:t>
            </a:r>
            <a:r>
              <a:rPr lang="es-MX" dirty="0" smtClean="0">
                <a:solidFill>
                  <a:schemeClr val="bg1"/>
                </a:solidFill>
              </a:rPr>
              <a:t>estar, </a:t>
            </a:r>
            <a:r>
              <a:rPr lang="es-MX" dirty="0">
                <a:solidFill>
                  <a:schemeClr val="bg1"/>
                </a:solidFill>
              </a:rPr>
              <a:t>es </a:t>
            </a:r>
            <a:r>
              <a:rPr lang="es-MX" dirty="0" smtClean="0">
                <a:solidFill>
                  <a:schemeClr val="bg1"/>
                </a:solidFill>
              </a:rPr>
              <a:t>eliminada, </a:t>
            </a:r>
            <a:r>
              <a:rPr lang="es-MX" dirty="0">
                <a:solidFill>
                  <a:schemeClr val="bg1"/>
                </a:solidFill>
              </a:rPr>
              <a:t>y la búsqueda continúa en la mitad restante hasta que el valor se encuentre.</a:t>
            </a:r>
          </a:p>
        </p:txBody>
      </p:sp>
      <p:pic>
        <p:nvPicPr>
          <p:cNvPr id="2050" name="Picture 2" descr="https://tse3.mm.bing.net/th?id=OIP._o0GaflgA3QVb5G2tEpvBQHaDe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469" y="3673663"/>
            <a:ext cx="4831038" cy="226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14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586753" y="712695"/>
            <a:ext cx="8296835" cy="5916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</a:rPr>
              <a:t>CARACTERISTICAS</a:t>
            </a:r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65728" y="1734671"/>
            <a:ext cx="9601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La búsqueda binaria se caracteriza por: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</a:rPr>
              <a:t>Tiene un punto inicial ( L ) y un punto final ( 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</a:rPr>
              <a:t>Tiene un punto medio ( M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</a:rPr>
              <a:t>Si el elemento buscado es menor al punto medio, la búsqueda seguirá en la parte izquierda y se elimina la parte </a:t>
            </a:r>
            <a:r>
              <a:rPr lang="es-MX" dirty="0" smtClean="0">
                <a:solidFill>
                  <a:schemeClr val="bg1"/>
                </a:solidFill>
              </a:rPr>
              <a:t>derecha (m-1)</a:t>
            </a:r>
            <a:endParaRPr lang="es-MX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</a:rPr>
              <a:t>Si el elemento buscado es mayor al punto medio, la búsqueda seguirá en la parte derecha y se elimina la parte </a:t>
            </a:r>
            <a:r>
              <a:rPr lang="es-MX" dirty="0" smtClean="0">
                <a:solidFill>
                  <a:schemeClr val="bg1"/>
                </a:solidFill>
              </a:rPr>
              <a:t>izquierda (m+1)</a:t>
            </a:r>
            <a:endParaRPr lang="es-MX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</a:rPr>
              <a:t>Debe contener elementos únicos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</a:rPr>
              <a:t>Debe estar </a:t>
            </a:r>
            <a:r>
              <a:rPr lang="es-MX" dirty="0" smtClean="0">
                <a:solidFill>
                  <a:schemeClr val="bg1"/>
                </a:solidFill>
              </a:rPr>
              <a:t>ordenado.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tse2.mm.bing.net/th?id=OIP.EyvlxqCZ4xowb2qidFnJcgHaEK&amp;pid=Api&amp;P=0&amp;h=18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9" t="27571" r="13191" b="19096"/>
          <a:stretch/>
        </p:blipFill>
        <p:spPr bwMode="auto">
          <a:xfrm>
            <a:off x="3699093" y="4319994"/>
            <a:ext cx="4422545" cy="18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68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86753" y="712695"/>
            <a:ext cx="8296835" cy="5916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</a:rPr>
              <a:t>CALCULO</a:t>
            </a:r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65728" y="1734671"/>
            <a:ext cx="9601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Para calcular la búsqueda binaria se utiliza la siguiente formula: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pPr algn="ctr"/>
            <a:r>
              <a:rPr lang="es-MX" dirty="0" smtClean="0">
                <a:solidFill>
                  <a:schemeClr val="bg1"/>
                </a:solidFill>
              </a:rPr>
              <a:t>PUNTO MEDIO:</a:t>
            </a:r>
          </a:p>
          <a:p>
            <a:pPr algn="ctr"/>
            <a:r>
              <a:rPr lang="es-MX" dirty="0" smtClean="0">
                <a:solidFill>
                  <a:schemeClr val="bg1"/>
                </a:solidFill>
              </a:rPr>
              <a:t>M = ( L  + R ) / 2</a:t>
            </a:r>
          </a:p>
          <a:p>
            <a:pPr algn="ctr"/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</a:rPr>
              <a:t>Si sale como resultado valores decimales, solo se tomara en cuenta los valores enteros. Por ejemplo: 4.5  </a:t>
            </a:r>
            <a:r>
              <a:rPr lang="es-MX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4.</a:t>
            </a:r>
            <a:endParaRPr lang="es-MX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 descr="https://tse1.mm.bing.net/th?id=OIP.9apLEGmEqTT1aT48Ew-4zgHaE9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562" y="3981807"/>
            <a:ext cx="3214643" cy="215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37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86753" y="712695"/>
            <a:ext cx="8296835" cy="5916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</a:rPr>
              <a:t>COMO FUNCIONA</a:t>
            </a:r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65728" y="1734671"/>
            <a:ext cx="960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EJEMPLO: Buscar entre todos los elementos del </a:t>
            </a:r>
            <a:r>
              <a:rPr lang="es-MX" dirty="0" err="1" smtClean="0">
                <a:solidFill>
                  <a:schemeClr val="bg1"/>
                </a:solidFill>
              </a:rPr>
              <a:t>array</a:t>
            </a:r>
            <a:r>
              <a:rPr lang="es-MX" dirty="0" smtClean="0">
                <a:solidFill>
                  <a:schemeClr val="bg1"/>
                </a:solidFill>
              </a:rPr>
              <a:t> el numero 33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-1" r="1115" b="4564"/>
          <a:stretch/>
        </p:blipFill>
        <p:spPr>
          <a:xfrm>
            <a:off x="1586753" y="2364491"/>
            <a:ext cx="8988372" cy="61384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586753" y="3054154"/>
            <a:ext cx="960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    0        1       2       3      4       5       6        7      8        9     10     11     12     13      14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896802" y="3559151"/>
            <a:ext cx="33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978356" y="3503463"/>
            <a:ext cx="33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669714" y="3488123"/>
            <a:ext cx="2130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M = ( 0 + 14 ) = 14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M = 14 / 2 = 7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M = 7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-1" r="1115" b="4564"/>
          <a:stretch/>
        </p:blipFill>
        <p:spPr>
          <a:xfrm>
            <a:off x="1586753" y="4555807"/>
            <a:ext cx="8988372" cy="613841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586753" y="5291902"/>
            <a:ext cx="960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    0        1       2       3      4       5       6        7      8        9     10     11     12     13      14</a:t>
            </a:r>
          </a:p>
        </p:txBody>
      </p:sp>
      <p:pic>
        <p:nvPicPr>
          <p:cNvPr id="4102" name="Picture 6" descr="https://tse2.mm.bing.net/th?id=OIP.czBeAZYkIf9wPVWpxemdagHaHa&amp;pid=Api&amp;P=0&amp;h=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176" y="5700127"/>
            <a:ext cx="505374" cy="50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80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86753" y="712695"/>
            <a:ext cx="8296835" cy="5916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</a:rPr>
              <a:t>COMO FUNCIONA</a:t>
            </a:r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689875" y="2309350"/>
            <a:ext cx="427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    </a:t>
            </a:r>
            <a:r>
              <a:rPr lang="es-MX" dirty="0" smtClean="0">
                <a:solidFill>
                  <a:schemeClr val="bg1"/>
                </a:solidFill>
              </a:rPr>
              <a:t>8        </a:t>
            </a:r>
            <a:r>
              <a:rPr lang="es-MX" dirty="0">
                <a:solidFill>
                  <a:schemeClr val="bg1"/>
                </a:solidFill>
              </a:rPr>
              <a:t>9</a:t>
            </a:r>
            <a:r>
              <a:rPr lang="es-MX" dirty="0" smtClean="0">
                <a:solidFill>
                  <a:schemeClr val="bg1"/>
                </a:solidFill>
              </a:rPr>
              <a:t>       10    11     12     13      14       </a:t>
            </a:r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052173" y="2714070"/>
            <a:ext cx="33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457225" y="2714070"/>
            <a:ext cx="33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857716" y="2898736"/>
            <a:ext cx="2130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M = ( </a:t>
            </a:r>
            <a:r>
              <a:rPr lang="es-MX" dirty="0" smtClean="0">
                <a:solidFill>
                  <a:schemeClr val="bg1"/>
                </a:solidFill>
              </a:rPr>
              <a:t>8 </a:t>
            </a:r>
            <a:r>
              <a:rPr lang="es-MX" dirty="0" smtClean="0">
                <a:solidFill>
                  <a:schemeClr val="bg1"/>
                </a:solidFill>
              </a:rPr>
              <a:t>+ </a:t>
            </a:r>
            <a:r>
              <a:rPr lang="es-MX" dirty="0" smtClean="0">
                <a:solidFill>
                  <a:schemeClr val="bg1"/>
                </a:solidFill>
              </a:rPr>
              <a:t>14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) = </a:t>
            </a:r>
            <a:r>
              <a:rPr lang="es-MX" dirty="0" smtClean="0">
                <a:solidFill>
                  <a:schemeClr val="bg1"/>
                </a:solidFill>
              </a:rPr>
              <a:t>22</a:t>
            </a:r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M = </a:t>
            </a:r>
            <a:r>
              <a:rPr lang="es-MX" dirty="0" smtClean="0">
                <a:solidFill>
                  <a:schemeClr val="bg1"/>
                </a:solidFill>
              </a:rPr>
              <a:t>22 </a:t>
            </a:r>
            <a:r>
              <a:rPr lang="es-MX" dirty="0" smtClean="0">
                <a:solidFill>
                  <a:schemeClr val="bg1"/>
                </a:solidFill>
              </a:rPr>
              <a:t>/ 2 = </a:t>
            </a:r>
            <a:r>
              <a:rPr lang="es-MX" dirty="0" smtClean="0">
                <a:solidFill>
                  <a:schemeClr val="bg1"/>
                </a:solidFill>
              </a:rPr>
              <a:t>11</a:t>
            </a:r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M = </a:t>
            </a:r>
            <a:r>
              <a:rPr lang="es-MX" dirty="0" smtClean="0">
                <a:solidFill>
                  <a:schemeClr val="bg1"/>
                </a:solidFill>
              </a:rPr>
              <a:t>11</a:t>
            </a:r>
            <a:endParaRPr lang="es-MX" dirty="0" smtClean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52386" t="1" r="3207" b="6090"/>
          <a:stretch/>
        </p:blipFill>
        <p:spPr>
          <a:xfrm>
            <a:off x="3931920" y="1634552"/>
            <a:ext cx="4036422" cy="604022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613480" y="1869242"/>
            <a:ext cx="254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Valor buscado: 33 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52386" t="1" r="3207" b="6090"/>
          <a:stretch/>
        </p:blipFill>
        <p:spPr>
          <a:xfrm>
            <a:off x="3931920" y="3916198"/>
            <a:ext cx="4036422" cy="604022"/>
          </a:xfrm>
          <a:prstGeom prst="rect">
            <a:avLst/>
          </a:prstGeom>
        </p:spPr>
      </p:pic>
      <p:pic>
        <p:nvPicPr>
          <p:cNvPr id="16" name="Picture 6" descr="https://tse2.mm.bing.net/th?id=OIP.czBeAZYkIf9wPVWpxemdagHaHa&amp;pid=Api&amp;P=0&amp;h=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44" y="5100329"/>
            <a:ext cx="505374" cy="50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3689875" y="4614352"/>
            <a:ext cx="427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    </a:t>
            </a:r>
            <a:r>
              <a:rPr lang="es-MX" dirty="0" smtClean="0">
                <a:solidFill>
                  <a:schemeClr val="bg1"/>
                </a:solidFill>
              </a:rPr>
              <a:t>8        </a:t>
            </a:r>
            <a:r>
              <a:rPr lang="es-MX" dirty="0">
                <a:solidFill>
                  <a:schemeClr val="bg1"/>
                </a:solidFill>
              </a:rPr>
              <a:t>9</a:t>
            </a:r>
            <a:r>
              <a:rPr lang="es-MX" dirty="0" smtClean="0">
                <a:solidFill>
                  <a:schemeClr val="bg1"/>
                </a:solidFill>
              </a:rPr>
              <a:t>       10    11     12     13      14       </a:t>
            </a:r>
            <a:endParaRPr lang="es-MX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2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86753" y="712695"/>
            <a:ext cx="8296835" cy="5916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</a:rPr>
              <a:t>COMO FUNCIONA</a:t>
            </a:r>
            <a:endParaRPr lang="es-MX" sz="2400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2386" r="28788" b="6164"/>
          <a:stretch/>
        </p:blipFill>
        <p:spPr>
          <a:xfrm>
            <a:off x="2162479" y="1752132"/>
            <a:ext cx="1711234" cy="60355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40507" y="2511768"/>
            <a:ext cx="215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    </a:t>
            </a:r>
            <a:r>
              <a:rPr lang="es-MX" dirty="0" smtClean="0">
                <a:solidFill>
                  <a:schemeClr val="bg1"/>
                </a:solidFill>
              </a:rPr>
              <a:t>8        </a:t>
            </a:r>
            <a:r>
              <a:rPr lang="es-MX" dirty="0">
                <a:solidFill>
                  <a:schemeClr val="bg1"/>
                </a:solidFill>
              </a:rPr>
              <a:t>9</a:t>
            </a:r>
            <a:r>
              <a:rPr lang="es-MX" dirty="0" smtClean="0">
                <a:solidFill>
                  <a:schemeClr val="bg1"/>
                </a:solidFill>
              </a:rPr>
              <a:t>      10  </a:t>
            </a:r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077847" y="2627979"/>
            <a:ext cx="33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85515" y="2627979"/>
            <a:ext cx="33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204354" y="3478090"/>
            <a:ext cx="2130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M = ( </a:t>
            </a:r>
            <a:r>
              <a:rPr lang="es-MX" dirty="0" smtClean="0">
                <a:solidFill>
                  <a:schemeClr val="bg1"/>
                </a:solidFill>
              </a:rPr>
              <a:t>8 </a:t>
            </a:r>
            <a:r>
              <a:rPr lang="es-MX" dirty="0" smtClean="0">
                <a:solidFill>
                  <a:schemeClr val="bg1"/>
                </a:solidFill>
              </a:rPr>
              <a:t>+ </a:t>
            </a:r>
            <a:r>
              <a:rPr lang="es-MX" dirty="0" smtClean="0">
                <a:solidFill>
                  <a:schemeClr val="bg1"/>
                </a:solidFill>
              </a:rPr>
              <a:t>10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) = </a:t>
            </a:r>
            <a:r>
              <a:rPr lang="es-MX" dirty="0" smtClean="0">
                <a:solidFill>
                  <a:schemeClr val="bg1"/>
                </a:solidFill>
              </a:rPr>
              <a:t>18</a:t>
            </a:r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M = </a:t>
            </a:r>
            <a:r>
              <a:rPr lang="es-MX" dirty="0" smtClean="0">
                <a:solidFill>
                  <a:schemeClr val="bg1"/>
                </a:solidFill>
              </a:rPr>
              <a:t>18 </a:t>
            </a:r>
            <a:r>
              <a:rPr lang="es-MX" dirty="0" smtClean="0">
                <a:solidFill>
                  <a:schemeClr val="bg1"/>
                </a:solidFill>
              </a:rPr>
              <a:t>/ 2 = </a:t>
            </a:r>
            <a:r>
              <a:rPr lang="es-MX" dirty="0" smtClean="0">
                <a:solidFill>
                  <a:schemeClr val="bg1"/>
                </a:solidFill>
              </a:rPr>
              <a:t>9</a:t>
            </a:r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M = </a:t>
            </a:r>
            <a:r>
              <a:rPr lang="es-MX" dirty="0" smtClean="0">
                <a:solidFill>
                  <a:schemeClr val="bg1"/>
                </a:solidFill>
              </a:rPr>
              <a:t>9</a:t>
            </a:r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613480" y="1869242"/>
            <a:ext cx="254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Valor buscado: 33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52386" r="28788" b="6164"/>
          <a:stretch/>
        </p:blipFill>
        <p:spPr>
          <a:xfrm>
            <a:off x="2204354" y="4529407"/>
            <a:ext cx="1711234" cy="603551"/>
          </a:xfrm>
          <a:prstGeom prst="rect">
            <a:avLst/>
          </a:prstGeom>
        </p:spPr>
      </p:pic>
      <p:pic>
        <p:nvPicPr>
          <p:cNvPr id="13" name="Picture 6" descr="https://tse2.mm.bing.net/th?id=OIP.czBeAZYkIf9wPVWpxemdagHaHa&amp;pid=Api&amp;P=0&amp;h=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284" y="5739796"/>
            <a:ext cx="505374" cy="50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65260" t="1" r="28788" b="9403"/>
          <a:stretch/>
        </p:blipFill>
        <p:spPr>
          <a:xfrm>
            <a:off x="7158442" y="1690517"/>
            <a:ext cx="541017" cy="58271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6884123" y="2317338"/>
            <a:ext cx="81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    </a:t>
            </a:r>
            <a:r>
              <a:rPr lang="es-MX" dirty="0" smtClean="0">
                <a:solidFill>
                  <a:schemeClr val="bg1"/>
                </a:solidFill>
              </a:rPr>
              <a:t>10       </a:t>
            </a:r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158442" y="3312545"/>
            <a:ext cx="2560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M = ( </a:t>
            </a:r>
            <a:r>
              <a:rPr lang="es-MX" dirty="0" smtClean="0">
                <a:solidFill>
                  <a:schemeClr val="bg1"/>
                </a:solidFill>
              </a:rPr>
              <a:t>10 </a:t>
            </a:r>
            <a:r>
              <a:rPr lang="es-MX" dirty="0" smtClean="0">
                <a:solidFill>
                  <a:schemeClr val="bg1"/>
                </a:solidFill>
              </a:rPr>
              <a:t>+ </a:t>
            </a:r>
            <a:r>
              <a:rPr lang="es-MX" dirty="0" smtClean="0">
                <a:solidFill>
                  <a:schemeClr val="bg1"/>
                </a:solidFill>
              </a:rPr>
              <a:t>10 </a:t>
            </a:r>
            <a:r>
              <a:rPr lang="es-MX" dirty="0" smtClean="0">
                <a:solidFill>
                  <a:schemeClr val="bg1"/>
                </a:solidFill>
              </a:rPr>
              <a:t>) = </a:t>
            </a:r>
            <a:r>
              <a:rPr lang="es-MX" dirty="0" smtClean="0">
                <a:solidFill>
                  <a:schemeClr val="bg1"/>
                </a:solidFill>
              </a:rPr>
              <a:t>20</a:t>
            </a:r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M = </a:t>
            </a:r>
            <a:r>
              <a:rPr lang="es-MX" dirty="0" smtClean="0">
                <a:solidFill>
                  <a:schemeClr val="bg1"/>
                </a:solidFill>
              </a:rPr>
              <a:t>20 </a:t>
            </a:r>
            <a:r>
              <a:rPr lang="es-MX" dirty="0" smtClean="0">
                <a:solidFill>
                  <a:schemeClr val="bg1"/>
                </a:solidFill>
              </a:rPr>
              <a:t>/ 2 = </a:t>
            </a:r>
            <a:r>
              <a:rPr lang="es-MX" dirty="0" smtClean="0">
                <a:solidFill>
                  <a:schemeClr val="bg1"/>
                </a:solidFill>
              </a:rPr>
              <a:t>10</a:t>
            </a:r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M = </a:t>
            </a:r>
            <a:r>
              <a:rPr lang="es-MX" dirty="0" smtClean="0">
                <a:solidFill>
                  <a:schemeClr val="bg1"/>
                </a:solidFill>
              </a:rPr>
              <a:t>10</a:t>
            </a:r>
            <a:endParaRPr lang="es-MX" dirty="0" smtClean="0">
              <a:solidFill>
                <a:schemeClr val="bg1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/>
          <a:srcRect l="65260" t="1" r="28788" b="9403"/>
          <a:stretch/>
        </p:blipFill>
        <p:spPr>
          <a:xfrm>
            <a:off x="7158442" y="4405121"/>
            <a:ext cx="541017" cy="582714"/>
          </a:xfrm>
          <a:prstGeom prst="rect">
            <a:avLst/>
          </a:prstGeom>
        </p:spPr>
      </p:pic>
      <p:pic>
        <p:nvPicPr>
          <p:cNvPr id="18" name="Picture 6" descr="https://tse2.mm.bing.net/th?id=OIP.czBeAZYkIf9wPVWpxemdagHaHa&amp;pid=Api&amp;P=0&amp;h=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86" y="5739796"/>
            <a:ext cx="505374" cy="50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/>
          <p:cNvSpPr txBox="1"/>
          <p:nvPr/>
        </p:nvSpPr>
        <p:spPr>
          <a:xfrm>
            <a:off x="6902622" y="5125180"/>
            <a:ext cx="81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    </a:t>
            </a:r>
            <a:r>
              <a:rPr lang="es-MX" dirty="0" smtClean="0">
                <a:solidFill>
                  <a:schemeClr val="bg1"/>
                </a:solidFill>
              </a:rPr>
              <a:t>10       </a:t>
            </a:r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210836" y="4658230"/>
            <a:ext cx="309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33 = 33 por lo que hemos encontrado el valor que buscábamos.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884986" y="5225291"/>
            <a:ext cx="215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    </a:t>
            </a:r>
            <a:r>
              <a:rPr lang="es-MX" dirty="0" smtClean="0">
                <a:solidFill>
                  <a:schemeClr val="bg1"/>
                </a:solidFill>
              </a:rPr>
              <a:t>8         </a:t>
            </a:r>
            <a:r>
              <a:rPr lang="es-MX" dirty="0">
                <a:solidFill>
                  <a:schemeClr val="bg1"/>
                </a:solidFill>
              </a:rPr>
              <a:t>9</a:t>
            </a:r>
            <a:r>
              <a:rPr lang="es-MX" dirty="0" smtClean="0">
                <a:solidFill>
                  <a:schemeClr val="bg1"/>
                </a:solidFill>
              </a:rPr>
              <a:t>      10  </a:t>
            </a:r>
            <a:endParaRPr lang="es-MX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372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354</TotalTime>
  <Words>333</Words>
  <Application>Microsoft Office PowerPoint</Application>
  <PresentationFormat>Panorámica</PresentationFormat>
  <Paragraphs>55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Sala de reuniones Ion</vt:lpstr>
      <vt:lpstr>BUSQUEDA BINARIA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18</cp:revision>
  <dcterms:created xsi:type="dcterms:W3CDTF">2023-08-13T19:32:25Z</dcterms:created>
  <dcterms:modified xsi:type="dcterms:W3CDTF">2023-08-16T00:04:59Z</dcterms:modified>
</cp:coreProperties>
</file>