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cheherazade" charset="1" panose="01000600020000020003"/>
      <p:regular r:id="rId10"/>
    </p:embeddedFont>
    <p:embeddedFont>
      <p:font typeface="Scheherazade Bold" charset="1" panose="01000600020000020003"/>
      <p:regular r:id="rId11"/>
    </p:embeddedFont>
    <p:embeddedFont>
      <p:font typeface="Ardeco" charset="1" panose="02000506080000020004"/>
      <p:regular r:id="rId12"/>
    </p:embeddedFont>
    <p:embeddedFont>
      <p:font typeface="The Seasons" charset="1" panose="00000000000000000000"/>
      <p:regular r:id="rId13"/>
    </p:embeddedFont>
    <p:embeddedFont>
      <p:font typeface="The Seasons Bold" charset="1" panose="00000000000000000000"/>
      <p:regular r:id="rId14"/>
    </p:embeddedFont>
    <p:embeddedFont>
      <p:font typeface="The Seasons Italics" charset="1" panose="00000000000000000000"/>
      <p:regular r:id="rId15"/>
    </p:embeddedFont>
    <p:embeddedFont>
      <p:font typeface="The Seasons Bold Italics" charset="1" panose="00000000000000000000"/>
      <p:regular r:id="rId16"/>
    </p:embeddedFont>
    <p:embeddedFont>
      <p:font typeface="The Seasons Light" charset="1" panose="00000000000000000000"/>
      <p:regular r:id="rId17"/>
    </p:embeddedFont>
    <p:embeddedFont>
      <p:font typeface="The Seasons Light Italics" charset="1" panose="00000000000000000000"/>
      <p:regular r:id="rId18"/>
    </p:embeddedFont>
    <p:embeddedFont>
      <p:font typeface="Ruda" charset="1" panose="02000000000000000000"/>
      <p:regular r:id="rId19"/>
    </p:embeddedFont>
    <p:embeddedFont>
      <p:font typeface="Ruda Bold" charset="1" panose="02000000000000000000"/>
      <p:regular r:id="rId20"/>
    </p:embeddedFont>
    <p:embeddedFont>
      <p:font typeface="Ruda Heavy" charset="1" panose="02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72707" y="6984351"/>
            <a:ext cx="9942585" cy="557243"/>
          </a:xfrm>
          <a:prstGeom prst="rect">
            <a:avLst/>
          </a:prstGeom>
        </p:spPr>
        <p:txBody>
          <a:bodyPr anchor="t" rtlCol="false" tIns="0" lIns="0" bIns="0" rIns="0">
            <a:spAutoFit/>
          </a:bodyPr>
          <a:lstStyle/>
          <a:p>
            <a:pPr algn="ctr">
              <a:lnSpc>
                <a:spcPts val="4490"/>
              </a:lnSpc>
            </a:pPr>
            <a:r>
              <a:rPr lang="en-US" sz="3773" spc="1317">
                <a:solidFill>
                  <a:srgbClr val="221D17"/>
                </a:solidFill>
                <a:latin typeface="Scheherazade Bold"/>
              </a:rPr>
              <a:t>MÉTODO DE ORDENAMIENTO</a:t>
            </a:r>
          </a:p>
        </p:txBody>
      </p:sp>
      <p:sp>
        <p:nvSpPr>
          <p:cNvPr name="TextBox 3" id="3"/>
          <p:cNvSpPr txBox="true"/>
          <p:nvPr/>
        </p:nvSpPr>
        <p:spPr>
          <a:xfrm rot="0">
            <a:off x="5097201" y="3850164"/>
            <a:ext cx="8093597" cy="2853820"/>
          </a:xfrm>
          <a:prstGeom prst="rect">
            <a:avLst/>
          </a:prstGeom>
        </p:spPr>
        <p:txBody>
          <a:bodyPr anchor="t" rtlCol="false" tIns="0" lIns="0" bIns="0" rIns="0">
            <a:spAutoFit/>
          </a:bodyPr>
          <a:lstStyle/>
          <a:p>
            <a:pPr algn="ctr">
              <a:lnSpc>
                <a:spcPts val="21252"/>
              </a:lnSpc>
            </a:pPr>
            <a:r>
              <a:rPr lang="en-US" sz="21686">
                <a:solidFill>
                  <a:srgbClr val="221D17"/>
                </a:solidFill>
                <a:latin typeface="Ardeco"/>
              </a:rPr>
              <a:t>RADIX</a:t>
            </a:r>
          </a:p>
        </p:txBody>
      </p:sp>
      <p:sp>
        <p:nvSpPr>
          <p:cNvPr name="AutoShape 4" id="4"/>
          <p:cNvSpPr/>
          <p:nvPr/>
        </p:nvSpPr>
        <p:spPr>
          <a:xfrm>
            <a:off x="5574835" y="6723034"/>
            <a:ext cx="7138330" cy="0"/>
          </a:xfrm>
          <a:prstGeom prst="line">
            <a:avLst/>
          </a:prstGeom>
          <a:ln cap="flat" w="38100">
            <a:solidFill>
              <a:srgbClr val="201F1B"/>
            </a:solidFill>
            <a:prstDash val="solid"/>
            <a:headEnd type="none" len="sm" w="sm"/>
            <a:tailEnd type="none" len="sm" w="sm"/>
          </a:ln>
        </p:spPr>
      </p:sp>
      <p:grpSp>
        <p:nvGrpSpPr>
          <p:cNvPr name="Group 5" id="5"/>
          <p:cNvGrpSpPr/>
          <p:nvPr/>
        </p:nvGrpSpPr>
        <p:grpSpPr>
          <a:xfrm rot="0">
            <a:off x="12145121" y="-1109697"/>
            <a:ext cx="7527209" cy="5971190"/>
            <a:chOff x="0" y="0"/>
            <a:chExt cx="10036279" cy="7961586"/>
          </a:xfrm>
        </p:grpSpPr>
        <p:sp>
          <p:nvSpPr>
            <p:cNvPr name="Freeform 6" id="6"/>
            <p:cNvSpPr/>
            <p:nvPr/>
          </p:nvSpPr>
          <p:spPr>
            <a:xfrm flipH="true" flipV="false" rot="-8327355">
              <a:off x="6837866" y="2996244"/>
              <a:ext cx="1494690" cy="4049652"/>
            </a:xfrm>
            <a:custGeom>
              <a:avLst/>
              <a:gdLst/>
              <a:ahLst/>
              <a:cxnLst/>
              <a:rect r="r" b="b" t="t" l="l"/>
              <a:pathLst>
                <a:path h="4049652" w="1494690">
                  <a:moveTo>
                    <a:pt x="1494690" y="0"/>
                  </a:moveTo>
                  <a:lnTo>
                    <a:pt x="0" y="0"/>
                  </a:lnTo>
                  <a:lnTo>
                    <a:pt x="0" y="4049651"/>
                  </a:lnTo>
                  <a:lnTo>
                    <a:pt x="1494690" y="4049651"/>
                  </a:lnTo>
                  <a:lnTo>
                    <a:pt x="149469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542500">
              <a:off x="5059416" y="67889"/>
              <a:ext cx="2888435" cy="7825808"/>
            </a:xfrm>
            <a:custGeom>
              <a:avLst/>
              <a:gdLst/>
              <a:ahLst/>
              <a:cxnLst/>
              <a:rect r="r" b="b" t="t" l="l"/>
              <a:pathLst>
                <a:path h="7825808" w="2888435">
                  <a:moveTo>
                    <a:pt x="0" y="0"/>
                  </a:moveTo>
                  <a:lnTo>
                    <a:pt x="2888435" y="0"/>
                  </a:lnTo>
                  <a:lnTo>
                    <a:pt x="2888435" y="7825808"/>
                  </a:lnTo>
                  <a:lnTo>
                    <a:pt x="0" y="7825808"/>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5705934">
              <a:off x="2581558" y="-1352445"/>
              <a:ext cx="2888435" cy="7825808"/>
            </a:xfrm>
            <a:custGeom>
              <a:avLst/>
              <a:gdLst/>
              <a:ahLst/>
              <a:cxnLst/>
              <a:rect r="r" b="b" t="t" l="l"/>
              <a:pathLst>
                <a:path h="7825808" w="2888435">
                  <a:moveTo>
                    <a:pt x="2888434" y="0"/>
                  </a:moveTo>
                  <a:lnTo>
                    <a:pt x="0" y="0"/>
                  </a:lnTo>
                  <a:lnTo>
                    <a:pt x="0" y="7825808"/>
                  </a:lnTo>
                  <a:lnTo>
                    <a:pt x="2888434" y="7825808"/>
                  </a:lnTo>
                  <a:lnTo>
                    <a:pt x="288843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6701902">
              <a:off x="3720020" y="529541"/>
              <a:ext cx="2064824" cy="5594351"/>
            </a:xfrm>
            <a:custGeom>
              <a:avLst/>
              <a:gdLst/>
              <a:ahLst/>
              <a:cxnLst/>
              <a:rect r="r" b="b" t="t" l="l"/>
              <a:pathLst>
                <a:path h="5594351" w="2064824">
                  <a:moveTo>
                    <a:pt x="0" y="0"/>
                  </a:moveTo>
                  <a:lnTo>
                    <a:pt x="2064824" y="0"/>
                  </a:lnTo>
                  <a:lnTo>
                    <a:pt x="2064824" y="5594350"/>
                  </a:lnTo>
                  <a:lnTo>
                    <a:pt x="0" y="559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10524390">
            <a:off x="-1466244" y="5165441"/>
            <a:ext cx="7840007" cy="6219326"/>
            <a:chOff x="0" y="0"/>
            <a:chExt cx="10453343" cy="8292435"/>
          </a:xfrm>
        </p:grpSpPr>
        <p:sp>
          <p:nvSpPr>
            <p:cNvPr name="Freeform 11" id="11"/>
            <p:cNvSpPr/>
            <p:nvPr/>
          </p:nvSpPr>
          <p:spPr>
            <a:xfrm flipH="true" flipV="false" rot="-8327355">
              <a:off x="7122018" y="3120755"/>
              <a:ext cx="1556802" cy="4217937"/>
            </a:xfrm>
            <a:custGeom>
              <a:avLst/>
              <a:gdLst/>
              <a:ahLst/>
              <a:cxnLst/>
              <a:rect r="r" b="b" t="t" l="l"/>
              <a:pathLst>
                <a:path h="4217937" w="1556802">
                  <a:moveTo>
                    <a:pt x="1556803" y="0"/>
                  </a:moveTo>
                  <a:lnTo>
                    <a:pt x="0" y="0"/>
                  </a:lnTo>
                  <a:lnTo>
                    <a:pt x="0" y="4217937"/>
                  </a:lnTo>
                  <a:lnTo>
                    <a:pt x="1556803" y="4217937"/>
                  </a:lnTo>
                  <a:lnTo>
                    <a:pt x="155680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8542500">
              <a:off x="5269663" y="70710"/>
              <a:ext cx="3008465" cy="8151015"/>
            </a:xfrm>
            <a:custGeom>
              <a:avLst/>
              <a:gdLst/>
              <a:ahLst/>
              <a:cxnLst/>
              <a:rect r="r" b="b" t="t" l="l"/>
              <a:pathLst>
                <a:path h="8151015" w="3008465">
                  <a:moveTo>
                    <a:pt x="0" y="0"/>
                  </a:moveTo>
                  <a:lnTo>
                    <a:pt x="3008466" y="0"/>
                  </a:lnTo>
                  <a:lnTo>
                    <a:pt x="3008466" y="8151015"/>
                  </a:lnTo>
                  <a:lnTo>
                    <a:pt x="0" y="8151015"/>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true" flipV="false" rot="-5705934">
              <a:off x="2688836" y="-1408647"/>
              <a:ext cx="3008465" cy="8151015"/>
            </a:xfrm>
            <a:custGeom>
              <a:avLst/>
              <a:gdLst/>
              <a:ahLst/>
              <a:cxnLst/>
              <a:rect r="r" b="b" t="t" l="l"/>
              <a:pathLst>
                <a:path h="8151015" w="3008465">
                  <a:moveTo>
                    <a:pt x="3008465" y="0"/>
                  </a:moveTo>
                  <a:lnTo>
                    <a:pt x="0" y="0"/>
                  </a:lnTo>
                  <a:lnTo>
                    <a:pt x="0" y="8151015"/>
                  </a:lnTo>
                  <a:lnTo>
                    <a:pt x="3008465" y="8151015"/>
                  </a:lnTo>
                  <a:lnTo>
                    <a:pt x="3008465"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6701902">
              <a:off x="3874608" y="551546"/>
              <a:ext cx="2150629" cy="5826828"/>
            </a:xfrm>
            <a:custGeom>
              <a:avLst/>
              <a:gdLst/>
              <a:ahLst/>
              <a:cxnLst/>
              <a:rect r="r" b="b" t="t" l="l"/>
              <a:pathLst>
                <a:path h="5826828" w="2150629">
                  <a:moveTo>
                    <a:pt x="0" y="0"/>
                  </a:moveTo>
                  <a:lnTo>
                    <a:pt x="2150629" y="0"/>
                  </a:lnTo>
                  <a:lnTo>
                    <a:pt x="2150629" y="5826828"/>
                  </a:lnTo>
                  <a:lnTo>
                    <a:pt x="0" y="5826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785535">
            <a:off x="-1802588" y="-82671"/>
            <a:ext cx="5283506" cy="4191303"/>
            <a:chOff x="0" y="0"/>
            <a:chExt cx="7044674" cy="5588404"/>
          </a:xfrm>
        </p:grpSpPr>
        <p:sp>
          <p:nvSpPr>
            <p:cNvPr name="Freeform 3" id="3"/>
            <p:cNvSpPr/>
            <p:nvPr/>
          </p:nvSpPr>
          <p:spPr>
            <a:xfrm flipH="true" flipV="false" rot="-8327355">
              <a:off x="4799642" y="2103126"/>
              <a:ext cx="1049154" cy="2842535"/>
            </a:xfrm>
            <a:custGeom>
              <a:avLst/>
              <a:gdLst/>
              <a:ahLst/>
              <a:cxnLst/>
              <a:rect r="r" b="b" t="t" l="l"/>
              <a:pathLst>
                <a:path h="2842535" w="1049154">
                  <a:moveTo>
                    <a:pt x="1049154" y="0"/>
                  </a:moveTo>
                  <a:lnTo>
                    <a:pt x="0" y="0"/>
                  </a:lnTo>
                  <a:lnTo>
                    <a:pt x="0" y="2842536"/>
                  </a:lnTo>
                  <a:lnTo>
                    <a:pt x="1049154" y="2842536"/>
                  </a:lnTo>
                  <a:lnTo>
                    <a:pt x="104915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542500">
              <a:off x="3551310" y="47653"/>
              <a:ext cx="2027453" cy="5493099"/>
            </a:xfrm>
            <a:custGeom>
              <a:avLst/>
              <a:gdLst/>
              <a:ahLst/>
              <a:cxnLst/>
              <a:rect r="r" b="b" t="t" l="l"/>
              <a:pathLst>
                <a:path h="5493099" w="2027453">
                  <a:moveTo>
                    <a:pt x="0" y="0"/>
                  </a:moveTo>
                  <a:lnTo>
                    <a:pt x="2027453" y="0"/>
                  </a:lnTo>
                  <a:lnTo>
                    <a:pt x="2027453" y="5493099"/>
                  </a:lnTo>
                  <a:lnTo>
                    <a:pt x="0" y="5493099"/>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5705934">
              <a:off x="1812049" y="-949310"/>
              <a:ext cx="2027453" cy="5493099"/>
            </a:xfrm>
            <a:custGeom>
              <a:avLst/>
              <a:gdLst/>
              <a:ahLst/>
              <a:cxnLst/>
              <a:rect r="r" b="b" t="t" l="l"/>
              <a:pathLst>
                <a:path h="5493099" w="2027453">
                  <a:moveTo>
                    <a:pt x="2027453" y="0"/>
                  </a:moveTo>
                  <a:lnTo>
                    <a:pt x="0" y="0"/>
                  </a:lnTo>
                  <a:lnTo>
                    <a:pt x="0" y="5493099"/>
                  </a:lnTo>
                  <a:lnTo>
                    <a:pt x="2027453" y="5493099"/>
                  </a:lnTo>
                  <a:lnTo>
                    <a:pt x="202745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701902">
              <a:off x="2611160" y="371696"/>
              <a:ext cx="1449343" cy="3926792"/>
            </a:xfrm>
            <a:custGeom>
              <a:avLst/>
              <a:gdLst/>
              <a:ahLst/>
              <a:cxnLst/>
              <a:rect r="r" b="b" t="t" l="l"/>
              <a:pathLst>
                <a:path h="3926792" w="1449343">
                  <a:moveTo>
                    <a:pt x="0" y="0"/>
                  </a:moveTo>
                  <a:lnTo>
                    <a:pt x="1449344" y="0"/>
                  </a:lnTo>
                  <a:lnTo>
                    <a:pt x="1449344" y="3926792"/>
                  </a:lnTo>
                  <a:lnTo>
                    <a:pt x="0" y="39267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7504353">
            <a:off x="14350886" y="6414114"/>
            <a:ext cx="5283506" cy="4191303"/>
            <a:chOff x="0" y="0"/>
            <a:chExt cx="7044674" cy="5588404"/>
          </a:xfrm>
        </p:grpSpPr>
        <p:sp>
          <p:nvSpPr>
            <p:cNvPr name="Freeform 8" id="8"/>
            <p:cNvSpPr/>
            <p:nvPr/>
          </p:nvSpPr>
          <p:spPr>
            <a:xfrm flipH="true" flipV="false" rot="-8327355">
              <a:off x="4799642" y="2103126"/>
              <a:ext cx="1049154" cy="2842535"/>
            </a:xfrm>
            <a:custGeom>
              <a:avLst/>
              <a:gdLst/>
              <a:ahLst/>
              <a:cxnLst/>
              <a:rect r="r" b="b" t="t" l="l"/>
              <a:pathLst>
                <a:path h="2842535" w="1049154">
                  <a:moveTo>
                    <a:pt x="1049154" y="0"/>
                  </a:moveTo>
                  <a:lnTo>
                    <a:pt x="0" y="0"/>
                  </a:lnTo>
                  <a:lnTo>
                    <a:pt x="0" y="2842536"/>
                  </a:lnTo>
                  <a:lnTo>
                    <a:pt x="1049154" y="2842536"/>
                  </a:lnTo>
                  <a:lnTo>
                    <a:pt x="104915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8542500">
              <a:off x="3551310" y="47653"/>
              <a:ext cx="2027453" cy="5493099"/>
            </a:xfrm>
            <a:custGeom>
              <a:avLst/>
              <a:gdLst/>
              <a:ahLst/>
              <a:cxnLst/>
              <a:rect r="r" b="b" t="t" l="l"/>
              <a:pathLst>
                <a:path h="5493099" w="2027453">
                  <a:moveTo>
                    <a:pt x="0" y="0"/>
                  </a:moveTo>
                  <a:lnTo>
                    <a:pt x="2027453" y="0"/>
                  </a:lnTo>
                  <a:lnTo>
                    <a:pt x="2027453" y="5493099"/>
                  </a:lnTo>
                  <a:lnTo>
                    <a:pt x="0" y="5493099"/>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5705934">
              <a:off x="1812049" y="-949310"/>
              <a:ext cx="2027453" cy="5493099"/>
            </a:xfrm>
            <a:custGeom>
              <a:avLst/>
              <a:gdLst/>
              <a:ahLst/>
              <a:cxnLst/>
              <a:rect r="r" b="b" t="t" l="l"/>
              <a:pathLst>
                <a:path h="5493099" w="2027453">
                  <a:moveTo>
                    <a:pt x="2027453" y="0"/>
                  </a:moveTo>
                  <a:lnTo>
                    <a:pt x="0" y="0"/>
                  </a:lnTo>
                  <a:lnTo>
                    <a:pt x="0" y="5493099"/>
                  </a:lnTo>
                  <a:lnTo>
                    <a:pt x="2027453" y="5493099"/>
                  </a:lnTo>
                  <a:lnTo>
                    <a:pt x="202745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701902">
              <a:off x="2611160" y="371696"/>
              <a:ext cx="1449343" cy="3926792"/>
            </a:xfrm>
            <a:custGeom>
              <a:avLst/>
              <a:gdLst/>
              <a:ahLst/>
              <a:cxnLst/>
              <a:rect r="r" b="b" t="t" l="l"/>
              <a:pathLst>
                <a:path h="3926792" w="1449343">
                  <a:moveTo>
                    <a:pt x="0" y="0"/>
                  </a:moveTo>
                  <a:lnTo>
                    <a:pt x="1449344" y="0"/>
                  </a:lnTo>
                  <a:lnTo>
                    <a:pt x="1449344" y="3926792"/>
                  </a:lnTo>
                  <a:lnTo>
                    <a:pt x="0" y="39267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2" id="12"/>
          <p:cNvGrpSpPr/>
          <p:nvPr/>
        </p:nvGrpSpPr>
        <p:grpSpPr>
          <a:xfrm rot="0">
            <a:off x="1057654" y="1028700"/>
            <a:ext cx="16172693" cy="8229600"/>
            <a:chOff x="0" y="0"/>
            <a:chExt cx="1397640" cy="711200"/>
          </a:xfrm>
        </p:grpSpPr>
        <p:sp>
          <p:nvSpPr>
            <p:cNvPr name="Freeform 13" id="13"/>
            <p:cNvSpPr/>
            <p:nvPr/>
          </p:nvSpPr>
          <p:spPr>
            <a:xfrm flipH="false" flipV="false" rot="0">
              <a:off x="0" y="0"/>
              <a:ext cx="1397640" cy="711200"/>
            </a:xfrm>
            <a:custGeom>
              <a:avLst/>
              <a:gdLst/>
              <a:ahLst/>
              <a:cxnLst/>
              <a:rect r="r" b="b" t="t" l="l"/>
              <a:pathLst>
                <a:path h="711200" w="1397640">
                  <a:moveTo>
                    <a:pt x="0" y="50800"/>
                  </a:moveTo>
                  <a:lnTo>
                    <a:pt x="698820" y="0"/>
                  </a:lnTo>
                  <a:lnTo>
                    <a:pt x="1397640" y="50800"/>
                  </a:lnTo>
                  <a:lnTo>
                    <a:pt x="1397640" y="660400"/>
                  </a:lnTo>
                  <a:lnTo>
                    <a:pt x="698820" y="711200"/>
                  </a:lnTo>
                  <a:lnTo>
                    <a:pt x="0" y="660400"/>
                  </a:lnTo>
                  <a:lnTo>
                    <a:pt x="0" y="50800"/>
                  </a:lnTo>
                  <a:close/>
                </a:path>
              </a:pathLst>
            </a:custGeom>
            <a:solidFill>
              <a:srgbClr val="FFFFFF"/>
            </a:solidFill>
          </p:spPr>
        </p:sp>
        <p:sp>
          <p:nvSpPr>
            <p:cNvPr name="TextBox 14" id="14"/>
            <p:cNvSpPr txBox="true"/>
            <p:nvPr/>
          </p:nvSpPr>
          <p:spPr>
            <a:xfrm>
              <a:off x="0" y="-12700"/>
              <a:ext cx="8128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2111978" y="-1320362"/>
            <a:ext cx="7527209" cy="5971190"/>
            <a:chOff x="0" y="0"/>
            <a:chExt cx="10036279" cy="7961586"/>
          </a:xfrm>
        </p:grpSpPr>
        <p:sp>
          <p:nvSpPr>
            <p:cNvPr name="Freeform 16" id="16"/>
            <p:cNvSpPr/>
            <p:nvPr/>
          </p:nvSpPr>
          <p:spPr>
            <a:xfrm flipH="true" flipV="false" rot="-8327355">
              <a:off x="6837866" y="2996244"/>
              <a:ext cx="1494690" cy="4049652"/>
            </a:xfrm>
            <a:custGeom>
              <a:avLst/>
              <a:gdLst/>
              <a:ahLst/>
              <a:cxnLst/>
              <a:rect r="r" b="b" t="t" l="l"/>
              <a:pathLst>
                <a:path h="4049652" w="1494690">
                  <a:moveTo>
                    <a:pt x="1494690" y="0"/>
                  </a:moveTo>
                  <a:lnTo>
                    <a:pt x="0" y="0"/>
                  </a:lnTo>
                  <a:lnTo>
                    <a:pt x="0" y="4049651"/>
                  </a:lnTo>
                  <a:lnTo>
                    <a:pt x="1494690" y="4049651"/>
                  </a:lnTo>
                  <a:lnTo>
                    <a:pt x="149469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8542500">
              <a:off x="5059416" y="67889"/>
              <a:ext cx="2888435" cy="7825808"/>
            </a:xfrm>
            <a:custGeom>
              <a:avLst/>
              <a:gdLst/>
              <a:ahLst/>
              <a:cxnLst/>
              <a:rect r="r" b="b" t="t" l="l"/>
              <a:pathLst>
                <a:path h="7825808" w="2888435">
                  <a:moveTo>
                    <a:pt x="0" y="0"/>
                  </a:moveTo>
                  <a:lnTo>
                    <a:pt x="2888435" y="0"/>
                  </a:lnTo>
                  <a:lnTo>
                    <a:pt x="2888435" y="7825808"/>
                  </a:lnTo>
                  <a:lnTo>
                    <a:pt x="0" y="7825808"/>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5705934">
              <a:off x="2581558" y="-1352445"/>
              <a:ext cx="2888435" cy="7825808"/>
            </a:xfrm>
            <a:custGeom>
              <a:avLst/>
              <a:gdLst/>
              <a:ahLst/>
              <a:cxnLst/>
              <a:rect r="r" b="b" t="t" l="l"/>
              <a:pathLst>
                <a:path h="7825808" w="2888435">
                  <a:moveTo>
                    <a:pt x="2888434" y="0"/>
                  </a:moveTo>
                  <a:lnTo>
                    <a:pt x="0" y="0"/>
                  </a:lnTo>
                  <a:lnTo>
                    <a:pt x="0" y="7825808"/>
                  </a:lnTo>
                  <a:lnTo>
                    <a:pt x="2888434" y="7825808"/>
                  </a:lnTo>
                  <a:lnTo>
                    <a:pt x="288843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6701902">
              <a:off x="3720020" y="529541"/>
              <a:ext cx="2064824" cy="5594351"/>
            </a:xfrm>
            <a:custGeom>
              <a:avLst/>
              <a:gdLst/>
              <a:ahLst/>
              <a:cxnLst/>
              <a:rect r="r" b="b" t="t" l="l"/>
              <a:pathLst>
                <a:path h="5594351" w="2064824">
                  <a:moveTo>
                    <a:pt x="0" y="0"/>
                  </a:moveTo>
                  <a:lnTo>
                    <a:pt x="2064824" y="0"/>
                  </a:lnTo>
                  <a:lnTo>
                    <a:pt x="2064824" y="5594350"/>
                  </a:lnTo>
                  <a:lnTo>
                    <a:pt x="0" y="559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0" id="20"/>
          <p:cNvGrpSpPr/>
          <p:nvPr/>
        </p:nvGrpSpPr>
        <p:grpSpPr>
          <a:xfrm rot="10524390">
            <a:off x="-1165808" y="6045356"/>
            <a:ext cx="6782480" cy="5380410"/>
            <a:chOff x="0" y="0"/>
            <a:chExt cx="9043307" cy="7173880"/>
          </a:xfrm>
        </p:grpSpPr>
        <p:sp>
          <p:nvSpPr>
            <p:cNvPr name="Freeform 21" id="21"/>
            <p:cNvSpPr/>
            <p:nvPr/>
          </p:nvSpPr>
          <p:spPr>
            <a:xfrm flipH="true" flipV="false" rot="-8327355">
              <a:off x="6161339" y="2699801"/>
              <a:ext cx="1346808" cy="3648986"/>
            </a:xfrm>
            <a:custGeom>
              <a:avLst/>
              <a:gdLst/>
              <a:ahLst/>
              <a:cxnLst/>
              <a:rect r="r" b="b" t="t" l="l"/>
              <a:pathLst>
                <a:path h="3648986" w="1346808">
                  <a:moveTo>
                    <a:pt x="1346808" y="0"/>
                  </a:moveTo>
                  <a:lnTo>
                    <a:pt x="0" y="0"/>
                  </a:lnTo>
                  <a:lnTo>
                    <a:pt x="0" y="3648986"/>
                  </a:lnTo>
                  <a:lnTo>
                    <a:pt x="1346808" y="3648986"/>
                  </a:lnTo>
                  <a:lnTo>
                    <a:pt x="1346808"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8542500">
              <a:off x="4558846" y="61172"/>
              <a:ext cx="2602658" cy="7051536"/>
            </a:xfrm>
            <a:custGeom>
              <a:avLst/>
              <a:gdLst/>
              <a:ahLst/>
              <a:cxnLst/>
              <a:rect r="r" b="b" t="t" l="l"/>
              <a:pathLst>
                <a:path h="7051536" w="2602658">
                  <a:moveTo>
                    <a:pt x="0" y="0"/>
                  </a:moveTo>
                  <a:lnTo>
                    <a:pt x="2602658" y="0"/>
                  </a:lnTo>
                  <a:lnTo>
                    <a:pt x="2602658" y="7051536"/>
                  </a:lnTo>
                  <a:lnTo>
                    <a:pt x="0" y="7051536"/>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true" flipV="false" rot="-5705934">
              <a:off x="2326143" y="-1218637"/>
              <a:ext cx="2602658" cy="7051536"/>
            </a:xfrm>
            <a:custGeom>
              <a:avLst/>
              <a:gdLst/>
              <a:ahLst/>
              <a:cxnLst/>
              <a:rect r="r" b="b" t="t" l="l"/>
              <a:pathLst>
                <a:path h="7051536" w="2602658">
                  <a:moveTo>
                    <a:pt x="2602658" y="0"/>
                  </a:moveTo>
                  <a:lnTo>
                    <a:pt x="0" y="0"/>
                  </a:lnTo>
                  <a:lnTo>
                    <a:pt x="0" y="7051537"/>
                  </a:lnTo>
                  <a:lnTo>
                    <a:pt x="2602658" y="7051537"/>
                  </a:lnTo>
                  <a:lnTo>
                    <a:pt x="2602658"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6701902">
              <a:off x="3351968" y="477149"/>
              <a:ext cx="1860534" cy="5040855"/>
            </a:xfrm>
            <a:custGeom>
              <a:avLst/>
              <a:gdLst/>
              <a:ahLst/>
              <a:cxnLst/>
              <a:rect r="r" b="b" t="t" l="l"/>
              <a:pathLst>
                <a:path h="5040855" w="1860534">
                  <a:moveTo>
                    <a:pt x="0" y="0"/>
                  </a:moveTo>
                  <a:lnTo>
                    <a:pt x="1860534" y="0"/>
                  </a:lnTo>
                  <a:lnTo>
                    <a:pt x="1860534" y="5040855"/>
                  </a:lnTo>
                  <a:lnTo>
                    <a:pt x="0" y="5040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5" id="25"/>
          <p:cNvGrpSpPr>
            <a:grpSpLocks noChangeAspect="true"/>
          </p:cNvGrpSpPr>
          <p:nvPr/>
        </p:nvGrpSpPr>
        <p:grpSpPr>
          <a:xfrm rot="160282">
            <a:off x="9620042" y="1909860"/>
            <a:ext cx="6467279" cy="6467279"/>
            <a:chOff x="0" y="0"/>
            <a:chExt cx="6350000" cy="6350000"/>
          </a:xfrm>
        </p:grpSpPr>
        <p:sp>
          <p:nvSpPr>
            <p:cNvPr name="Freeform 26" id="26"/>
            <p:cNvSpPr/>
            <p:nvPr/>
          </p:nvSpPr>
          <p:spPr>
            <a:xfrm flipH="false" flipV="false" rot="0">
              <a:off x="124460" y="124460"/>
              <a:ext cx="6101080" cy="6101080"/>
            </a:xfrm>
            <a:custGeom>
              <a:avLst/>
              <a:gdLst/>
              <a:ahLst/>
              <a:cxnLst/>
              <a:rect r="r" b="b" t="t" l="l"/>
              <a:pathLst>
                <a:path h="6101080" w="6101080">
                  <a:moveTo>
                    <a:pt x="0" y="0"/>
                  </a:moveTo>
                  <a:lnTo>
                    <a:pt x="6101080" y="0"/>
                  </a:lnTo>
                  <a:lnTo>
                    <a:pt x="6101080" y="6101080"/>
                  </a:lnTo>
                  <a:lnTo>
                    <a:pt x="0" y="6101080"/>
                  </a:lnTo>
                  <a:close/>
                </a:path>
              </a:pathLst>
            </a:custGeom>
            <a:blipFill>
              <a:blip r:embed="rId4"/>
              <a:stretch>
                <a:fillRect l="-38888" t="0" r="-38888" b="0"/>
              </a:stretch>
            </a:blipFill>
          </p:spPr>
        </p:sp>
        <p:sp>
          <p:nvSpPr>
            <p:cNvPr name="Freeform 27" id="27"/>
            <p:cNvSpPr/>
            <p:nvPr/>
          </p:nvSpPr>
          <p:spPr>
            <a:xfrm flipH="false" flipV="false" rot="0">
              <a:off x="0" y="0"/>
              <a:ext cx="6350000" cy="6350000"/>
            </a:xfrm>
            <a:custGeom>
              <a:avLst/>
              <a:gdLst/>
              <a:ahLst/>
              <a:cxnLst/>
              <a:rect r="r" b="b" t="t" l="l"/>
              <a:pathLst>
                <a:path h="6350000" w="6350000">
                  <a:moveTo>
                    <a:pt x="6350000" y="6350000"/>
                  </a:moveTo>
                  <a:lnTo>
                    <a:pt x="0" y="6350000"/>
                  </a:lnTo>
                  <a:lnTo>
                    <a:pt x="0" y="0"/>
                  </a:lnTo>
                  <a:lnTo>
                    <a:pt x="6350000" y="0"/>
                  </a:lnTo>
                  <a:lnTo>
                    <a:pt x="6350000" y="6350000"/>
                  </a:lnTo>
                  <a:close/>
                  <a:moveTo>
                    <a:pt x="248920" y="6101080"/>
                  </a:moveTo>
                  <a:lnTo>
                    <a:pt x="6099810" y="6101080"/>
                  </a:lnTo>
                  <a:lnTo>
                    <a:pt x="6099810" y="248920"/>
                  </a:lnTo>
                  <a:lnTo>
                    <a:pt x="248920" y="248920"/>
                  </a:lnTo>
                  <a:lnTo>
                    <a:pt x="248920" y="6101080"/>
                  </a:lnTo>
                  <a:close/>
                </a:path>
              </a:pathLst>
            </a:custGeom>
            <a:solidFill>
              <a:srgbClr val="F3F7F6"/>
            </a:solidFill>
          </p:spPr>
        </p:sp>
      </p:grpSp>
      <p:sp>
        <p:nvSpPr>
          <p:cNvPr name="TextBox 28" id="28"/>
          <p:cNvSpPr txBox="true"/>
          <p:nvPr/>
        </p:nvSpPr>
        <p:spPr>
          <a:xfrm rot="0">
            <a:off x="3959226" y="1880173"/>
            <a:ext cx="4717108" cy="993661"/>
          </a:xfrm>
          <a:prstGeom prst="rect">
            <a:avLst/>
          </a:prstGeom>
        </p:spPr>
        <p:txBody>
          <a:bodyPr anchor="t" rtlCol="false" tIns="0" lIns="0" bIns="0" rIns="0">
            <a:spAutoFit/>
          </a:bodyPr>
          <a:lstStyle/>
          <a:p>
            <a:pPr algn="ctr">
              <a:lnSpc>
                <a:spcPts val="8688"/>
              </a:lnSpc>
            </a:pPr>
            <a:r>
              <a:rPr lang="en-US" sz="4572" spc="-160">
                <a:solidFill>
                  <a:srgbClr val="221D17"/>
                </a:solidFill>
                <a:latin typeface="Ardeco"/>
              </a:rPr>
              <a:t>¿Qué es?</a:t>
            </a:r>
          </a:p>
        </p:txBody>
      </p:sp>
      <p:sp>
        <p:nvSpPr>
          <p:cNvPr name="TextBox 29" id="29"/>
          <p:cNvSpPr txBox="true"/>
          <p:nvPr/>
        </p:nvSpPr>
        <p:spPr>
          <a:xfrm rot="0">
            <a:off x="3347037" y="3295223"/>
            <a:ext cx="5796963" cy="4845462"/>
          </a:xfrm>
          <a:prstGeom prst="rect">
            <a:avLst/>
          </a:prstGeom>
        </p:spPr>
        <p:txBody>
          <a:bodyPr anchor="t" rtlCol="false" tIns="0" lIns="0" bIns="0" rIns="0">
            <a:spAutoFit/>
          </a:bodyPr>
          <a:lstStyle/>
          <a:p>
            <a:pPr algn="ctr">
              <a:lnSpc>
                <a:spcPts val="3827"/>
              </a:lnSpc>
            </a:pPr>
            <a:r>
              <a:rPr lang="en-US" sz="2733" spc="54">
                <a:solidFill>
                  <a:srgbClr val="201F1B"/>
                </a:solidFill>
                <a:latin typeface="Scheherazade"/>
              </a:rPr>
              <a:t>El método de ordenamiento radix, también conocido como ordenamiento por base, es un algoritmo utilizado para ordenar elementos, como números, en una lista. En lugar de comparar los elementos como en otros métodos de ordenamiento, el método de ordenamiento radix se basa en la posición de los dígitos en los números. Funciona explorando los dígitos desde el dígito menos significativo (LSB) hasta el dígito más significativo (MSB).</a:t>
            </a:r>
          </a:p>
        </p:txBody>
      </p:sp>
      <p:sp>
        <p:nvSpPr>
          <p:cNvPr name="AutoShape 30" id="30"/>
          <p:cNvSpPr/>
          <p:nvPr/>
        </p:nvSpPr>
        <p:spPr>
          <a:xfrm rot="0">
            <a:off x="4268715" y="2925529"/>
            <a:ext cx="4098129" cy="0"/>
          </a:xfrm>
          <a:prstGeom prst="line">
            <a:avLst/>
          </a:prstGeom>
          <a:ln cap="flat" w="38100">
            <a:solidFill>
              <a:srgbClr val="221D17"/>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785535">
            <a:off x="-1802588" y="-82671"/>
            <a:ext cx="5283506" cy="4191303"/>
            <a:chOff x="0" y="0"/>
            <a:chExt cx="7044674" cy="5588404"/>
          </a:xfrm>
        </p:grpSpPr>
        <p:sp>
          <p:nvSpPr>
            <p:cNvPr name="Freeform 3" id="3"/>
            <p:cNvSpPr/>
            <p:nvPr/>
          </p:nvSpPr>
          <p:spPr>
            <a:xfrm flipH="true" flipV="false" rot="-8327355">
              <a:off x="4799642" y="2103126"/>
              <a:ext cx="1049154" cy="2842535"/>
            </a:xfrm>
            <a:custGeom>
              <a:avLst/>
              <a:gdLst/>
              <a:ahLst/>
              <a:cxnLst/>
              <a:rect r="r" b="b" t="t" l="l"/>
              <a:pathLst>
                <a:path h="2842535" w="1049154">
                  <a:moveTo>
                    <a:pt x="1049154" y="0"/>
                  </a:moveTo>
                  <a:lnTo>
                    <a:pt x="0" y="0"/>
                  </a:lnTo>
                  <a:lnTo>
                    <a:pt x="0" y="2842536"/>
                  </a:lnTo>
                  <a:lnTo>
                    <a:pt x="1049154" y="2842536"/>
                  </a:lnTo>
                  <a:lnTo>
                    <a:pt x="104915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542500">
              <a:off x="3551310" y="47653"/>
              <a:ext cx="2027453" cy="5493099"/>
            </a:xfrm>
            <a:custGeom>
              <a:avLst/>
              <a:gdLst/>
              <a:ahLst/>
              <a:cxnLst/>
              <a:rect r="r" b="b" t="t" l="l"/>
              <a:pathLst>
                <a:path h="5493099" w="2027453">
                  <a:moveTo>
                    <a:pt x="0" y="0"/>
                  </a:moveTo>
                  <a:lnTo>
                    <a:pt x="2027453" y="0"/>
                  </a:lnTo>
                  <a:lnTo>
                    <a:pt x="2027453" y="5493099"/>
                  </a:lnTo>
                  <a:lnTo>
                    <a:pt x="0" y="5493099"/>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5705934">
              <a:off x="1812049" y="-949310"/>
              <a:ext cx="2027453" cy="5493099"/>
            </a:xfrm>
            <a:custGeom>
              <a:avLst/>
              <a:gdLst/>
              <a:ahLst/>
              <a:cxnLst/>
              <a:rect r="r" b="b" t="t" l="l"/>
              <a:pathLst>
                <a:path h="5493099" w="2027453">
                  <a:moveTo>
                    <a:pt x="2027453" y="0"/>
                  </a:moveTo>
                  <a:lnTo>
                    <a:pt x="0" y="0"/>
                  </a:lnTo>
                  <a:lnTo>
                    <a:pt x="0" y="5493099"/>
                  </a:lnTo>
                  <a:lnTo>
                    <a:pt x="2027453" y="5493099"/>
                  </a:lnTo>
                  <a:lnTo>
                    <a:pt x="202745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701902">
              <a:off x="2611160" y="371696"/>
              <a:ext cx="1449343" cy="3926792"/>
            </a:xfrm>
            <a:custGeom>
              <a:avLst/>
              <a:gdLst/>
              <a:ahLst/>
              <a:cxnLst/>
              <a:rect r="r" b="b" t="t" l="l"/>
              <a:pathLst>
                <a:path h="3926792" w="1449343">
                  <a:moveTo>
                    <a:pt x="0" y="0"/>
                  </a:moveTo>
                  <a:lnTo>
                    <a:pt x="1449344" y="0"/>
                  </a:lnTo>
                  <a:lnTo>
                    <a:pt x="1449344" y="3926792"/>
                  </a:lnTo>
                  <a:lnTo>
                    <a:pt x="0" y="39267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7504353">
            <a:off x="14350886" y="6414114"/>
            <a:ext cx="5283506" cy="4191303"/>
            <a:chOff x="0" y="0"/>
            <a:chExt cx="7044674" cy="5588404"/>
          </a:xfrm>
        </p:grpSpPr>
        <p:sp>
          <p:nvSpPr>
            <p:cNvPr name="Freeform 8" id="8"/>
            <p:cNvSpPr/>
            <p:nvPr/>
          </p:nvSpPr>
          <p:spPr>
            <a:xfrm flipH="true" flipV="false" rot="-8327355">
              <a:off x="4799642" y="2103126"/>
              <a:ext cx="1049154" cy="2842535"/>
            </a:xfrm>
            <a:custGeom>
              <a:avLst/>
              <a:gdLst/>
              <a:ahLst/>
              <a:cxnLst/>
              <a:rect r="r" b="b" t="t" l="l"/>
              <a:pathLst>
                <a:path h="2842535" w="1049154">
                  <a:moveTo>
                    <a:pt x="1049154" y="0"/>
                  </a:moveTo>
                  <a:lnTo>
                    <a:pt x="0" y="0"/>
                  </a:lnTo>
                  <a:lnTo>
                    <a:pt x="0" y="2842536"/>
                  </a:lnTo>
                  <a:lnTo>
                    <a:pt x="1049154" y="2842536"/>
                  </a:lnTo>
                  <a:lnTo>
                    <a:pt x="104915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8542500">
              <a:off x="3551310" y="47653"/>
              <a:ext cx="2027453" cy="5493099"/>
            </a:xfrm>
            <a:custGeom>
              <a:avLst/>
              <a:gdLst/>
              <a:ahLst/>
              <a:cxnLst/>
              <a:rect r="r" b="b" t="t" l="l"/>
              <a:pathLst>
                <a:path h="5493099" w="2027453">
                  <a:moveTo>
                    <a:pt x="0" y="0"/>
                  </a:moveTo>
                  <a:lnTo>
                    <a:pt x="2027453" y="0"/>
                  </a:lnTo>
                  <a:lnTo>
                    <a:pt x="2027453" y="5493099"/>
                  </a:lnTo>
                  <a:lnTo>
                    <a:pt x="0" y="5493099"/>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5705934">
              <a:off x="1812049" y="-949310"/>
              <a:ext cx="2027453" cy="5493099"/>
            </a:xfrm>
            <a:custGeom>
              <a:avLst/>
              <a:gdLst/>
              <a:ahLst/>
              <a:cxnLst/>
              <a:rect r="r" b="b" t="t" l="l"/>
              <a:pathLst>
                <a:path h="5493099" w="2027453">
                  <a:moveTo>
                    <a:pt x="2027453" y="0"/>
                  </a:moveTo>
                  <a:lnTo>
                    <a:pt x="0" y="0"/>
                  </a:lnTo>
                  <a:lnTo>
                    <a:pt x="0" y="5493099"/>
                  </a:lnTo>
                  <a:lnTo>
                    <a:pt x="2027453" y="5493099"/>
                  </a:lnTo>
                  <a:lnTo>
                    <a:pt x="202745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701902">
              <a:off x="2611160" y="371696"/>
              <a:ext cx="1449343" cy="3926792"/>
            </a:xfrm>
            <a:custGeom>
              <a:avLst/>
              <a:gdLst/>
              <a:ahLst/>
              <a:cxnLst/>
              <a:rect r="r" b="b" t="t" l="l"/>
              <a:pathLst>
                <a:path h="3926792" w="1449343">
                  <a:moveTo>
                    <a:pt x="0" y="0"/>
                  </a:moveTo>
                  <a:lnTo>
                    <a:pt x="1449344" y="0"/>
                  </a:lnTo>
                  <a:lnTo>
                    <a:pt x="1449344" y="3926792"/>
                  </a:lnTo>
                  <a:lnTo>
                    <a:pt x="0" y="39267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2" id="12"/>
          <p:cNvGrpSpPr/>
          <p:nvPr/>
        </p:nvGrpSpPr>
        <p:grpSpPr>
          <a:xfrm rot="0">
            <a:off x="1057654" y="1028700"/>
            <a:ext cx="16172693" cy="8229600"/>
            <a:chOff x="0" y="0"/>
            <a:chExt cx="1397640" cy="711200"/>
          </a:xfrm>
        </p:grpSpPr>
        <p:sp>
          <p:nvSpPr>
            <p:cNvPr name="Freeform 13" id="13"/>
            <p:cNvSpPr/>
            <p:nvPr/>
          </p:nvSpPr>
          <p:spPr>
            <a:xfrm flipH="false" flipV="false" rot="0">
              <a:off x="0" y="0"/>
              <a:ext cx="1397640" cy="711200"/>
            </a:xfrm>
            <a:custGeom>
              <a:avLst/>
              <a:gdLst/>
              <a:ahLst/>
              <a:cxnLst/>
              <a:rect r="r" b="b" t="t" l="l"/>
              <a:pathLst>
                <a:path h="711200" w="1397640">
                  <a:moveTo>
                    <a:pt x="0" y="50800"/>
                  </a:moveTo>
                  <a:lnTo>
                    <a:pt x="698820" y="0"/>
                  </a:lnTo>
                  <a:lnTo>
                    <a:pt x="1397640" y="50800"/>
                  </a:lnTo>
                  <a:lnTo>
                    <a:pt x="1397640" y="660400"/>
                  </a:lnTo>
                  <a:lnTo>
                    <a:pt x="698820" y="711200"/>
                  </a:lnTo>
                  <a:lnTo>
                    <a:pt x="0" y="660400"/>
                  </a:lnTo>
                  <a:lnTo>
                    <a:pt x="0" y="50800"/>
                  </a:lnTo>
                  <a:close/>
                </a:path>
              </a:pathLst>
            </a:custGeom>
            <a:solidFill>
              <a:srgbClr val="FFFFFF"/>
            </a:solidFill>
          </p:spPr>
        </p:sp>
        <p:sp>
          <p:nvSpPr>
            <p:cNvPr name="TextBox 14" id="14"/>
            <p:cNvSpPr txBox="true"/>
            <p:nvPr/>
          </p:nvSpPr>
          <p:spPr>
            <a:xfrm>
              <a:off x="0" y="-12700"/>
              <a:ext cx="8128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2111978" y="-1320362"/>
            <a:ext cx="7527209" cy="5971190"/>
            <a:chOff x="0" y="0"/>
            <a:chExt cx="10036279" cy="7961586"/>
          </a:xfrm>
        </p:grpSpPr>
        <p:sp>
          <p:nvSpPr>
            <p:cNvPr name="Freeform 16" id="16"/>
            <p:cNvSpPr/>
            <p:nvPr/>
          </p:nvSpPr>
          <p:spPr>
            <a:xfrm flipH="true" flipV="false" rot="-8327355">
              <a:off x="6837866" y="2996244"/>
              <a:ext cx="1494690" cy="4049652"/>
            </a:xfrm>
            <a:custGeom>
              <a:avLst/>
              <a:gdLst/>
              <a:ahLst/>
              <a:cxnLst/>
              <a:rect r="r" b="b" t="t" l="l"/>
              <a:pathLst>
                <a:path h="4049652" w="1494690">
                  <a:moveTo>
                    <a:pt x="1494690" y="0"/>
                  </a:moveTo>
                  <a:lnTo>
                    <a:pt x="0" y="0"/>
                  </a:lnTo>
                  <a:lnTo>
                    <a:pt x="0" y="4049651"/>
                  </a:lnTo>
                  <a:lnTo>
                    <a:pt x="1494690" y="4049651"/>
                  </a:lnTo>
                  <a:lnTo>
                    <a:pt x="149469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8542500">
              <a:off x="5059416" y="67889"/>
              <a:ext cx="2888435" cy="7825808"/>
            </a:xfrm>
            <a:custGeom>
              <a:avLst/>
              <a:gdLst/>
              <a:ahLst/>
              <a:cxnLst/>
              <a:rect r="r" b="b" t="t" l="l"/>
              <a:pathLst>
                <a:path h="7825808" w="2888435">
                  <a:moveTo>
                    <a:pt x="0" y="0"/>
                  </a:moveTo>
                  <a:lnTo>
                    <a:pt x="2888435" y="0"/>
                  </a:lnTo>
                  <a:lnTo>
                    <a:pt x="2888435" y="7825808"/>
                  </a:lnTo>
                  <a:lnTo>
                    <a:pt x="0" y="7825808"/>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5705934">
              <a:off x="2581558" y="-1352445"/>
              <a:ext cx="2888435" cy="7825808"/>
            </a:xfrm>
            <a:custGeom>
              <a:avLst/>
              <a:gdLst/>
              <a:ahLst/>
              <a:cxnLst/>
              <a:rect r="r" b="b" t="t" l="l"/>
              <a:pathLst>
                <a:path h="7825808" w="2888435">
                  <a:moveTo>
                    <a:pt x="2888434" y="0"/>
                  </a:moveTo>
                  <a:lnTo>
                    <a:pt x="0" y="0"/>
                  </a:lnTo>
                  <a:lnTo>
                    <a:pt x="0" y="7825808"/>
                  </a:lnTo>
                  <a:lnTo>
                    <a:pt x="2888434" y="7825808"/>
                  </a:lnTo>
                  <a:lnTo>
                    <a:pt x="288843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6701902">
              <a:off x="3720020" y="529541"/>
              <a:ext cx="2064824" cy="5594351"/>
            </a:xfrm>
            <a:custGeom>
              <a:avLst/>
              <a:gdLst/>
              <a:ahLst/>
              <a:cxnLst/>
              <a:rect r="r" b="b" t="t" l="l"/>
              <a:pathLst>
                <a:path h="5594351" w="2064824">
                  <a:moveTo>
                    <a:pt x="0" y="0"/>
                  </a:moveTo>
                  <a:lnTo>
                    <a:pt x="2064824" y="0"/>
                  </a:lnTo>
                  <a:lnTo>
                    <a:pt x="2064824" y="5594350"/>
                  </a:lnTo>
                  <a:lnTo>
                    <a:pt x="0" y="559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20" id="20"/>
          <p:cNvSpPr/>
          <p:nvPr/>
        </p:nvSpPr>
        <p:spPr>
          <a:xfrm flipH="false" flipV="false" rot="-1227630">
            <a:off x="10089298" y="9023074"/>
            <a:ext cx="1259794" cy="1297541"/>
          </a:xfrm>
          <a:custGeom>
            <a:avLst/>
            <a:gdLst/>
            <a:ahLst/>
            <a:cxnLst/>
            <a:rect r="r" b="b" t="t" l="l"/>
            <a:pathLst>
              <a:path h="1297541" w="1259794">
                <a:moveTo>
                  <a:pt x="0" y="0"/>
                </a:moveTo>
                <a:lnTo>
                  <a:pt x="1259794" y="0"/>
                </a:lnTo>
                <a:lnTo>
                  <a:pt x="1259794" y="1297541"/>
                </a:lnTo>
                <a:lnTo>
                  <a:pt x="0" y="12975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1" id="21"/>
          <p:cNvSpPr/>
          <p:nvPr/>
        </p:nvSpPr>
        <p:spPr>
          <a:xfrm rot="0">
            <a:off x="6150418" y="2665319"/>
            <a:ext cx="5987164" cy="0"/>
          </a:xfrm>
          <a:prstGeom prst="line">
            <a:avLst/>
          </a:prstGeom>
          <a:ln cap="flat" w="38100">
            <a:solidFill>
              <a:srgbClr val="221D17"/>
            </a:solidFill>
            <a:prstDash val="solid"/>
            <a:headEnd type="none" len="sm" w="sm"/>
            <a:tailEnd type="none" len="sm" w="sm"/>
          </a:ln>
        </p:spPr>
      </p:sp>
      <p:sp>
        <p:nvSpPr>
          <p:cNvPr name="Freeform 22" id="22"/>
          <p:cNvSpPr/>
          <p:nvPr/>
        </p:nvSpPr>
        <p:spPr>
          <a:xfrm flipH="false" flipV="false" rot="368678">
            <a:off x="2888373" y="4082275"/>
            <a:ext cx="2017122" cy="392422"/>
          </a:xfrm>
          <a:custGeom>
            <a:avLst/>
            <a:gdLst/>
            <a:ahLst/>
            <a:cxnLst/>
            <a:rect r="r" b="b" t="t" l="l"/>
            <a:pathLst>
              <a:path h="392422" w="2017122">
                <a:moveTo>
                  <a:pt x="0" y="0"/>
                </a:moveTo>
                <a:lnTo>
                  <a:pt x="2017121" y="0"/>
                </a:lnTo>
                <a:lnTo>
                  <a:pt x="2017121" y="392422"/>
                </a:lnTo>
                <a:lnTo>
                  <a:pt x="0" y="3924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1207022" y="4524375"/>
            <a:ext cx="6033139" cy="1445037"/>
          </a:xfrm>
          <a:prstGeom prst="rect">
            <a:avLst/>
          </a:prstGeom>
        </p:spPr>
        <p:txBody>
          <a:bodyPr anchor="t" rtlCol="false" tIns="0" lIns="0" bIns="0" rIns="0">
            <a:spAutoFit/>
          </a:bodyPr>
          <a:lstStyle/>
          <a:p>
            <a:pPr algn="ctr">
              <a:lnSpc>
                <a:spcPts val="3827"/>
              </a:lnSpc>
            </a:pPr>
            <a:r>
              <a:rPr lang="en-US" sz="2733" spc="54">
                <a:solidFill>
                  <a:srgbClr val="221D17"/>
                </a:solidFill>
                <a:latin typeface="Scheherazade"/>
              </a:rPr>
              <a:t>Radix sort LSD procesa las representaciones de enteros empezando por el dígito menos significativo y moviéndose hacia el dígito más significativo</a:t>
            </a:r>
          </a:p>
        </p:txBody>
      </p:sp>
      <p:sp>
        <p:nvSpPr>
          <p:cNvPr name="Freeform 24" id="24"/>
          <p:cNvSpPr/>
          <p:nvPr/>
        </p:nvSpPr>
        <p:spPr>
          <a:xfrm flipH="false" flipV="false" rot="368678">
            <a:off x="12750958" y="4082275"/>
            <a:ext cx="2017122" cy="392422"/>
          </a:xfrm>
          <a:custGeom>
            <a:avLst/>
            <a:gdLst/>
            <a:ahLst/>
            <a:cxnLst/>
            <a:rect r="r" b="b" t="t" l="l"/>
            <a:pathLst>
              <a:path h="392422" w="2017122">
                <a:moveTo>
                  <a:pt x="0" y="0"/>
                </a:moveTo>
                <a:lnTo>
                  <a:pt x="2017122" y="0"/>
                </a:lnTo>
                <a:lnTo>
                  <a:pt x="2017122" y="392422"/>
                </a:lnTo>
                <a:lnTo>
                  <a:pt x="0" y="3924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5" id="25"/>
          <p:cNvGrpSpPr/>
          <p:nvPr/>
        </p:nvGrpSpPr>
        <p:grpSpPr>
          <a:xfrm rot="10524390">
            <a:off x="-1165808" y="6045356"/>
            <a:ext cx="6782480" cy="5380410"/>
            <a:chOff x="0" y="0"/>
            <a:chExt cx="9043307" cy="7173880"/>
          </a:xfrm>
        </p:grpSpPr>
        <p:sp>
          <p:nvSpPr>
            <p:cNvPr name="Freeform 26" id="26"/>
            <p:cNvSpPr/>
            <p:nvPr/>
          </p:nvSpPr>
          <p:spPr>
            <a:xfrm flipH="true" flipV="false" rot="-8327355">
              <a:off x="6161339" y="2699801"/>
              <a:ext cx="1346808" cy="3648986"/>
            </a:xfrm>
            <a:custGeom>
              <a:avLst/>
              <a:gdLst/>
              <a:ahLst/>
              <a:cxnLst/>
              <a:rect r="r" b="b" t="t" l="l"/>
              <a:pathLst>
                <a:path h="3648986" w="1346808">
                  <a:moveTo>
                    <a:pt x="1346808" y="0"/>
                  </a:moveTo>
                  <a:lnTo>
                    <a:pt x="0" y="0"/>
                  </a:lnTo>
                  <a:lnTo>
                    <a:pt x="0" y="3648986"/>
                  </a:lnTo>
                  <a:lnTo>
                    <a:pt x="1346808" y="3648986"/>
                  </a:lnTo>
                  <a:lnTo>
                    <a:pt x="1346808"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8542500">
              <a:off x="4558846" y="61172"/>
              <a:ext cx="2602658" cy="7051536"/>
            </a:xfrm>
            <a:custGeom>
              <a:avLst/>
              <a:gdLst/>
              <a:ahLst/>
              <a:cxnLst/>
              <a:rect r="r" b="b" t="t" l="l"/>
              <a:pathLst>
                <a:path h="7051536" w="2602658">
                  <a:moveTo>
                    <a:pt x="0" y="0"/>
                  </a:moveTo>
                  <a:lnTo>
                    <a:pt x="2602658" y="0"/>
                  </a:lnTo>
                  <a:lnTo>
                    <a:pt x="2602658" y="7051536"/>
                  </a:lnTo>
                  <a:lnTo>
                    <a:pt x="0" y="7051536"/>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true" flipV="false" rot="-5705934">
              <a:off x="2326143" y="-1218637"/>
              <a:ext cx="2602658" cy="7051536"/>
            </a:xfrm>
            <a:custGeom>
              <a:avLst/>
              <a:gdLst/>
              <a:ahLst/>
              <a:cxnLst/>
              <a:rect r="r" b="b" t="t" l="l"/>
              <a:pathLst>
                <a:path h="7051536" w="2602658">
                  <a:moveTo>
                    <a:pt x="2602658" y="0"/>
                  </a:moveTo>
                  <a:lnTo>
                    <a:pt x="0" y="0"/>
                  </a:lnTo>
                  <a:lnTo>
                    <a:pt x="0" y="7051537"/>
                  </a:lnTo>
                  <a:lnTo>
                    <a:pt x="2602658" y="7051537"/>
                  </a:lnTo>
                  <a:lnTo>
                    <a:pt x="2602658"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6701902">
              <a:off x="3351968" y="477149"/>
              <a:ext cx="1860534" cy="5040855"/>
            </a:xfrm>
            <a:custGeom>
              <a:avLst/>
              <a:gdLst/>
              <a:ahLst/>
              <a:cxnLst/>
              <a:rect r="r" b="b" t="t" l="l"/>
              <a:pathLst>
                <a:path h="5040855" w="1860534">
                  <a:moveTo>
                    <a:pt x="0" y="0"/>
                  </a:moveTo>
                  <a:lnTo>
                    <a:pt x="1860534" y="0"/>
                  </a:lnTo>
                  <a:lnTo>
                    <a:pt x="1860534" y="5040855"/>
                  </a:lnTo>
                  <a:lnTo>
                    <a:pt x="0" y="5040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30" id="30"/>
          <p:cNvSpPr/>
          <p:nvPr/>
        </p:nvSpPr>
        <p:spPr>
          <a:xfrm flipH="false" flipV="false" rot="0">
            <a:off x="5977047" y="6072609"/>
            <a:ext cx="8183398" cy="3599236"/>
          </a:xfrm>
          <a:custGeom>
            <a:avLst/>
            <a:gdLst/>
            <a:ahLst/>
            <a:cxnLst/>
            <a:rect r="r" b="b" t="t" l="l"/>
            <a:pathLst>
              <a:path h="3599236" w="8183398">
                <a:moveTo>
                  <a:pt x="0" y="0"/>
                </a:moveTo>
                <a:lnTo>
                  <a:pt x="8183398" y="0"/>
                </a:lnTo>
                <a:lnTo>
                  <a:pt x="8183398" y="3599236"/>
                </a:lnTo>
                <a:lnTo>
                  <a:pt x="0" y="3599236"/>
                </a:lnTo>
                <a:lnTo>
                  <a:pt x="0" y="0"/>
                </a:lnTo>
                <a:close/>
              </a:path>
            </a:pathLst>
          </a:custGeom>
          <a:blipFill>
            <a:blip r:embed="rId8"/>
            <a:stretch>
              <a:fillRect l="0" t="0" r="0" b="0"/>
            </a:stretch>
          </a:blipFill>
        </p:spPr>
      </p:sp>
      <p:sp>
        <p:nvSpPr>
          <p:cNvPr name="TextBox 31" id="31"/>
          <p:cNvSpPr txBox="true"/>
          <p:nvPr/>
        </p:nvSpPr>
        <p:spPr>
          <a:xfrm rot="0">
            <a:off x="4127555" y="1807704"/>
            <a:ext cx="10032890" cy="762365"/>
          </a:xfrm>
          <a:prstGeom prst="rect">
            <a:avLst/>
          </a:prstGeom>
        </p:spPr>
        <p:txBody>
          <a:bodyPr anchor="t" rtlCol="false" tIns="0" lIns="0" bIns="0" rIns="0">
            <a:spAutoFit/>
          </a:bodyPr>
          <a:lstStyle/>
          <a:p>
            <a:pPr algn="ctr">
              <a:lnSpc>
                <a:spcPts val="5692"/>
              </a:lnSpc>
            </a:pPr>
            <a:r>
              <a:rPr lang="en-US" sz="5808">
                <a:solidFill>
                  <a:srgbClr val="221D17"/>
                </a:solidFill>
                <a:latin typeface="Ardeco"/>
              </a:rPr>
              <a:t>CLASIFICACIÓN</a:t>
            </a:r>
          </a:p>
        </p:txBody>
      </p:sp>
      <p:sp>
        <p:nvSpPr>
          <p:cNvPr name="TextBox 32" id="32"/>
          <p:cNvSpPr txBox="true"/>
          <p:nvPr/>
        </p:nvSpPr>
        <p:spPr>
          <a:xfrm rot="0">
            <a:off x="2074412" y="2952894"/>
            <a:ext cx="3746813" cy="1138268"/>
          </a:xfrm>
          <a:prstGeom prst="rect">
            <a:avLst/>
          </a:prstGeom>
        </p:spPr>
        <p:txBody>
          <a:bodyPr anchor="t" rtlCol="false" tIns="0" lIns="0" bIns="0" rIns="0">
            <a:spAutoFit/>
          </a:bodyPr>
          <a:lstStyle/>
          <a:p>
            <a:pPr>
              <a:lnSpc>
                <a:spcPts val="4490"/>
              </a:lnSpc>
            </a:pPr>
            <a:r>
              <a:rPr lang="en-US" sz="3773" spc="150">
                <a:solidFill>
                  <a:srgbClr val="221D17"/>
                </a:solidFill>
                <a:latin typeface="Ardeco"/>
              </a:rPr>
              <a:t>MENOS SIGNIFICATIVO (LSD)</a:t>
            </a:r>
          </a:p>
        </p:txBody>
      </p:sp>
      <p:sp>
        <p:nvSpPr>
          <p:cNvPr name="TextBox 33" id="33"/>
          <p:cNvSpPr txBox="true"/>
          <p:nvPr/>
        </p:nvSpPr>
        <p:spPr>
          <a:xfrm rot="0">
            <a:off x="11385450" y="2881282"/>
            <a:ext cx="4276465" cy="1138268"/>
          </a:xfrm>
          <a:prstGeom prst="rect">
            <a:avLst/>
          </a:prstGeom>
        </p:spPr>
        <p:txBody>
          <a:bodyPr anchor="t" rtlCol="false" tIns="0" lIns="0" bIns="0" rIns="0">
            <a:spAutoFit/>
          </a:bodyPr>
          <a:lstStyle/>
          <a:p>
            <a:pPr>
              <a:lnSpc>
                <a:spcPts val="4490"/>
              </a:lnSpc>
            </a:pPr>
            <a:r>
              <a:rPr lang="en-US" sz="3773" spc="150">
                <a:solidFill>
                  <a:srgbClr val="221D17"/>
                </a:solidFill>
                <a:latin typeface="Ardeco"/>
              </a:rPr>
              <a:t>MAS </a:t>
            </a:r>
          </a:p>
          <a:p>
            <a:pPr algn="l" marL="0" indent="0" lvl="1">
              <a:lnSpc>
                <a:spcPts val="4490"/>
              </a:lnSpc>
              <a:spcBef>
                <a:spcPct val="0"/>
              </a:spcBef>
            </a:pPr>
            <a:r>
              <a:rPr lang="en-US" sz="3773" spc="150">
                <a:solidFill>
                  <a:srgbClr val="221D17"/>
                </a:solidFill>
                <a:latin typeface="Ardeco"/>
              </a:rPr>
              <a:t>SIGNIFICATIVO (MDS)</a:t>
            </a:r>
          </a:p>
        </p:txBody>
      </p:sp>
      <p:sp>
        <p:nvSpPr>
          <p:cNvPr name="TextBox 34" id="34"/>
          <p:cNvSpPr txBox="true"/>
          <p:nvPr/>
        </p:nvSpPr>
        <p:spPr>
          <a:xfrm rot="0">
            <a:off x="10551886" y="4524375"/>
            <a:ext cx="6415265" cy="1445037"/>
          </a:xfrm>
          <a:prstGeom prst="rect">
            <a:avLst/>
          </a:prstGeom>
        </p:spPr>
        <p:txBody>
          <a:bodyPr anchor="t" rtlCol="false" tIns="0" lIns="0" bIns="0" rIns="0">
            <a:spAutoFit/>
          </a:bodyPr>
          <a:lstStyle/>
          <a:p>
            <a:pPr algn="ctr">
              <a:lnSpc>
                <a:spcPts val="3827"/>
              </a:lnSpc>
            </a:pPr>
            <a:r>
              <a:rPr lang="en-US" sz="2733" spc="54">
                <a:solidFill>
                  <a:srgbClr val="221D17"/>
                </a:solidFill>
                <a:latin typeface="Scheherazade"/>
              </a:rPr>
              <a:t>Radix sort MSD procesa las representaciones de enteros empezando por el dígito más significativo y moviéndose hacia el dígito menos significativo.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435677" y="-1320362"/>
            <a:ext cx="6203510" cy="4921125"/>
            <a:chOff x="0" y="0"/>
            <a:chExt cx="8271347" cy="6561500"/>
          </a:xfrm>
        </p:grpSpPr>
        <p:sp>
          <p:nvSpPr>
            <p:cNvPr name="Freeform 3" id="3"/>
            <p:cNvSpPr/>
            <p:nvPr/>
          </p:nvSpPr>
          <p:spPr>
            <a:xfrm flipH="true" flipV="false" rot="-8327355">
              <a:off x="5635392" y="2469339"/>
              <a:ext cx="1231841" cy="3337499"/>
            </a:xfrm>
            <a:custGeom>
              <a:avLst/>
              <a:gdLst/>
              <a:ahLst/>
              <a:cxnLst/>
              <a:rect r="r" b="b" t="t" l="l"/>
              <a:pathLst>
                <a:path h="3337499" w="1231841">
                  <a:moveTo>
                    <a:pt x="1231840" y="0"/>
                  </a:moveTo>
                  <a:lnTo>
                    <a:pt x="0" y="0"/>
                  </a:lnTo>
                  <a:lnTo>
                    <a:pt x="0" y="3337499"/>
                  </a:lnTo>
                  <a:lnTo>
                    <a:pt x="1231840" y="3337499"/>
                  </a:lnTo>
                  <a:lnTo>
                    <a:pt x="123184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542500">
              <a:off x="4169691" y="55950"/>
              <a:ext cx="2380488" cy="6449599"/>
            </a:xfrm>
            <a:custGeom>
              <a:avLst/>
              <a:gdLst/>
              <a:ahLst/>
              <a:cxnLst/>
              <a:rect r="r" b="b" t="t" l="l"/>
              <a:pathLst>
                <a:path h="6449599" w="2380488">
                  <a:moveTo>
                    <a:pt x="0" y="0"/>
                  </a:moveTo>
                  <a:lnTo>
                    <a:pt x="2380489" y="0"/>
                  </a:lnTo>
                  <a:lnTo>
                    <a:pt x="2380489" y="6449599"/>
                  </a:lnTo>
                  <a:lnTo>
                    <a:pt x="0" y="6449599"/>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5705934">
              <a:off x="2127577" y="-1114611"/>
              <a:ext cx="2380488" cy="6449599"/>
            </a:xfrm>
            <a:custGeom>
              <a:avLst/>
              <a:gdLst/>
              <a:ahLst/>
              <a:cxnLst/>
              <a:rect r="r" b="b" t="t" l="l"/>
              <a:pathLst>
                <a:path h="6449599" w="2380488">
                  <a:moveTo>
                    <a:pt x="2380489" y="0"/>
                  </a:moveTo>
                  <a:lnTo>
                    <a:pt x="0" y="0"/>
                  </a:lnTo>
                  <a:lnTo>
                    <a:pt x="0" y="6449599"/>
                  </a:lnTo>
                  <a:lnTo>
                    <a:pt x="2380489" y="6449599"/>
                  </a:lnTo>
                  <a:lnTo>
                    <a:pt x="2380489"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701902">
              <a:off x="3065835" y="436418"/>
              <a:ext cx="1701714" cy="4610555"/>
            </a:xfrm>
            <a:custGeom>
              <a:avLst/>
              <a:gdLst/>
              <a:ahLst/>
              <a:cxnLst/>
              <a:rect r="r" b="b" t="t" l="l"/>
              <a:pathLst>
                <a:path h="4610555" w="1701714">
                  <a:moveTo>
                    <a:pt x="0" y="0"/>
                  </a:moveTo>
                  <a:lnTo>
                    <a:pt x="1701714" y="0"/>
                  </a:lnTo>
                  <a:lnTo>
                    <a:pt x="1701714" y="4610555"/>
                  </a:lnTo>
                  <a:lnTo>
                    <a:pt x="0" y="4610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10524390">
            <a:off x="-1426383" y="6786796"/>
            <a:ext cx="5652381" cy="4483925"/>
            <a:chOff x="0" y="0"/>
            <a:chExt cx="7536508" cy="5978566"/>
          </a:xfrm>
        </p:grpSpPr>
        <p:sp>
          <p:nvSpPr>
            <p:cNvPr name="Freeform 8" id="8"/>
            <p:cNvSpPr/>
            <p:nvPr/>
          </p:nvSpPr>
          <p:spPr>
            <a:xfrm flipH="true" flipV="false" rot="-8327355">
              <a:off x="5134735" y="2249959"/>
              <a:ext cx="1122402" cy="3040991"/>
            </a:xfrm>
            <a:custGeom>
              <a:avLst/>
              <a:gdLst/>
              <a:ahLst/>
              <a:cxnLst/>
              <a:rect r="r" b="b" t="t" l="l"/>
              <a:pathLst>
                <a:path h="3040991" w="1122402">
                  <a:moveTo>
                    <a:pt x="1122402" y="0"/>
                  </a:moveTo>
                  <a:lnTo>
                    <a:pt x="0" y="0"/>
                  </a:lnTo>
                  <a:lnTo>
                    <a:pt x="0" y="3040991"/>
                  </a:lnTo>
                  <a:lnTo>
                    <a:pt x="1122402" y="3040991"/>
                  </a:lnTo>
                  <a:lnTo>
                    <a:pt x="1122402"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8542500">
              <a:off x="3799250" y="50980"/>
              <a:ext cx="2169002" cy="5876607"/>
            </a:xfrm>
            <a:custGeom>
              <a:avLst/>
              <a:gdLst/>
              <a:ahLst/>
              <a:cxnLst/>
              <a:rect r="r" b="b" t="t" l="l"/>
              <a:pathLst>
                <a:path h="5876607" w="2169002">
                  <a:moveTo>
                    <a:pt x="0" y="0"/>
                  </a:moveTo>
                  <a:lnTo>
                    <a:pt x="2169002" y="0"/>
                  </a:lnTo>
                  <a:lnTo>
                    <a:pt x="2169002" y="5876607"/>
                  </a:lnTo>
                  <a:lnTo>
                    <a:pt x="0" y="5876607"/>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5705934">
              <a:off x="1938560" y="-1015587"/>
              <a:ext cx="2169002" cy="5876607"/>
            </a:xfrm>
            <a:custGeom>
              <a:avLst/>
              <a:gdLst/>
              <a:ahLst/>
              <a:cxnLst/>
              <a:rect r="r" b="b" t="t" l="l"/>
              <a:pathLst>
                <a:path h="5876607" w="2169002">
                  <a:moveTo>
                    <a:pt x="2169002" y="0"/>
                  </a:moveTo>
                  <a:lnTo>
                    <a:pt x="0" y="0"/>
                  </a:lnTo>
                  <a:lnTo>
                    <a:pt x="0" y="5876607"/>
                  </a:lnTo>
                  <a:lnTo>
                    <a:pt x="2169002" y="5876607"/>
                  </a:lnTo>
                  <a:lnTo>
                    <a:pt x="2169002"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701902">
              <a:off x="2793462" y="397646"/>
              <a:ext cx="1550531" cy="4200947"/>
            </a:xfrm>
            <a:custGeom>
              <a:avLst/>
              <a:gdLst/>
              <a:ahLst/>
              <a:cxnLst/>
              <a:rect r="r" b="b" t="t" l="l"/>
              <a:pathLst>
                <a:path h="4200947" w="1550531">
                  <a:moveTo>
                    <a:pt x="0" y="0"/>
                  </a:moveTo>
                  <a:lnTo>
                    <a:pt x="1550531" y="0"/>
                  </a:lnTo>
                  <a:lnTo>
                    <a:pt x="1550531" y="4200947"/>
                  </a:lnTo>
                  <a:lnTo>
                    <a:pt x="0" y="42009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2" id="12"/>
          <p:cNvGrpSpPr/>
          <p:nvPr/>
        </p:nvGrpSpPr>
        <p:grpSpPr>
          <a:xfrm rot="3178817">
            <a:off x="1150866" y="3089546"/>
            <a:ext cx="3936264" cy="3122562"/>
            <a:chOff x="0" y="0"/>
            <a:chExt cx="5248352" cy="4163416"/>
          </a:xfrm>
        </p:grpSpPr>
        <p:sp>
          <p:nvSpPr>
            <p:cNvPr name="Freeform 13" id="13"/>
            <p:cNvSpPr/>
            <p:nvPr/>
          </p:nvSpPr>
          <p:spPr>
            <a:xfrm flipH="true" flipV="false" rot="-8327355">
              <a:off x="3575780" y="1566850"/>
              <a:ext cx="781630" cy="2117717"/>
            </a:xfrm>
            <a:custGeom>
              <a:avLst/>
              <a:gdLst/>
              <a:ahLst/>
              <a:cxnLst/>
              <a:rect r="r" b="b" t="t" l="l"/>
              <a:pathLst>
                <a:path h="2117717" w="781630">
                  <a:moveTo>
                    <a:pt x="781630" y="0"/>
                  </a:moveTo>
                  <a:lnTo>
                    <a:pt x="0" y="0"/>
                  </a:lnTo>
                  <a:lnTo>
                    <a:pt x="0" y="2117717"/>
                  </a:lnTo>
                  <a:lnTo>
                    <a:pt x="781630" y="2117717"/>
                  </a:lnTo>
                  <a:lnTo>
                    <a:pt x="78163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8542500">
              <a:off x="2645761" y="35502"/>
              <a:ext cx="1510472" cy="4092413"/>
            </a:xfrm>
            <a:custGeom>
              <a:avLst/>
              <a:gdLst/>
              <a:ahLst/>
              <a:cxnLst/>
              <a:rect r="r" b="b" t="t" l="l"/>
              <a:pathLst>
                <a:path h="4092413" w="1510472">
                  <a:moveTo>
                    <a:pt x="0" y="0"/>
                  </a:moveTo>
                  <a:lnTo>
                    <a:pt x="1510472" y="0"/>
                  </a:lnTo>
                  <a:lnTo>
                    <a:pt x="1510472" y="4092413"/>
                  </a:lnTo>
                  <a:lnTo>
                    <a:pt x="0" y="4092413"/>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true" flipV="false" rot="-5705934">
              <a:off x="1349995" y="-707245"/>
              <a:ext cx="1510472" cy="4092413"/>
            </a:xfrm>
            <a:custGeom>
              <a:avLst/>
              <a:gdLst/>
              <a:ahLst/>
              <a:cxnLst/>
              <a:rect r="r" b="b" t="t" l="l"/>
              <a:pathLst>
                <a:path h="4092413" w="1510472">
                  <a:moveTo>
                    <a:pt x="1510472" y="0"/>
                  </a:moveTo>
                  <a:lnTo>
                    <a:pt x="0" y="0"/>
                  </a:lnTo>
                  <a:lnTo>
                    <a:pt x="0" y="4092413"/>
                  </a:lnTo>
                  <a:lnTo>
                    <a:pt x="1510472" y="4092413"/>
                  </a:lnTo>
                  <a:lnTo>
                    <a:pt x="1510472"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6701902">
              <a:off x="1945340" y="276917"/>
              <a:ext cx="1079775" cy="2925499"/>
            </a:xfrm>
            <a:custGeom>
              <a:avLst/>
              <a:gdLst/>
              <a:ahLst/>
              <a:cxnLst/>
              <a:rect r="r" b="b" t="t" l="l"/>
              <a:pathLst>
                <a:path h="2925499" w="1079775">
                  <a:moveTo>
                    <a:pt x="0" y="0"/>
                  </a:moveTo>
                  <a:lnTo>
                    <a:pt x="1079775" y="0"/>
                  </a:lnTo>
                  <a:lnTo>
                    <a:pt x="1079775" y="2925499"/>
                  </a:lnTo>
                  <a:lnTo>
                    <a:pt x="0" y="29254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7" id="17"/>
          <p:cNvSpPr txBox="true"/>
          <p:nvPr/>
        </p:nvSpPr>
        <p:spPr>
          <a:xfrm rot="0">
            <a:off x="3333775" y="1265211"/>
            <a:ext cx="11620451" cy="1283716"/>
          </a:xfrm>
          <a:prstGeom prst="rect">
            <a:avLst/>
          </a:prstGeom>
        </p:spPr>
        <p:txBody>
          <a:bodyPr anchor="t" rtlCol="false" tIns="0" lIns="0" bIns="0" rIns="0">
            <a:spAutoFit/>
          </a:bodyPr>
          <a:lstStyle/>
          <a:p>
            <a:pPr algn="ctr">
              <a:lnSpc>
                <a:spcPts val="11039"/>
              </a:lnSpc>
            </a:pPr>
            <a:r>
              <a:rPr lang="en-US" sz="5810" spc="-203">
                <a:solidFill>
                  <a:srgbClr val="221D17"/>
                </a:solidFill>
                <a:latin typeface="The Seasons"/>
              </a:rPr>
              <a:t>Algoritmo </a:t>
            </a:r>
          </a:p>
        </p:txBody>
      </p:sp>
      <p:sp>
        <p:nvSpPr>
          <p:cNvPr name="TextBox 18" id="18"/>
          <p:cNvSpPr txBox="true"/>
          <p:nvPr/>
        </p:nvSpPr>
        <p:spPr>
          <a:xfrm rot="0">
            <a:off x="5039332" y="3267344"/>
            <a:ext cx="9914893" cy="4359687"/>
          </a:xfrm>
          <a:prstGeom prst="rect">
            <a:avLst/>
          </a:prstGeom>
        </p:spPr>
        <p:txBody>
          <a:bodyPr anchor="t" rtlCol="false" tIns="0" lIns="0" bIns="0" rIns="0">
            <a:spAutoFit/>
          </a:bodyPr>
          <a:lstStyle/>
          <a:p>
            <a:pPr algn="ctr" marL="590221" indent="-295111" lvl="1">
              <a:lnSpc>
                <a:spcPts val="3827"/>
              </a:lnSpc>
              <a:buFont typeface="Arial"/>
              <a:buChar char="•"/>
            </a:pPr>
            <a:r>
              <a:rPr lang="en-US" sz="2733" spc="54">
                <a:solidFill>
                  <a:srgbClr val="221D17"/>
                </a:solidFill>
                <a:latin typeface="Scheherazade"/>
              </a:rPr>
              <a:t>En primer lugar los va ordenando tomando en consideración el número menos significativo (la unidad) del más pequeño al más grande. Como se muestra en el punto 1.</a:t>
            </a:r>
          </a:p>
          <a:p>
            <a:pPr algn="ctr" marL="590221" indent="-295111" lvl="1">
              <a:lnSpc>
                <a:spcPts val="3827"/>
              </a:lnSpc>
              <a:buFont typeface="Arial"/>
              <a:buChar char="•"/>
            </a:pPr>
            <a:r>
              <a:rPr lang="en-US" sz="2733" spc="54">
                <a:solidFill>
                  <a:srgbClr val="221D17"/>
                </a:solidFill>
                <a:latin typeface="Scheherazade"/>
              </a:rPr>
              <a:t>Luego, a partir de la lista que obtuvimos en el paso anterior, ordenamos los números de menor a mayor considerando esta vez la decena de cada uno de ellos. Como se observa en el punto 2.</a:t>
            </a:r>
          </a:p>
          <a:p>
            <a:pPr algn="ctr" marL="590221" indent="-295111" lvl="1">
              <a:lnSpc>
                <a:spcPts val="3827"/>
              </a:lnSpc>
              <a:buFont typeface="Arial"/>
              <a:buChar char="•"/>
            </a:pPr>
            <a:r>
              <a:rPr lang="en-US" sz="2733" spc="54">
                <a:solidFill>
                  <a:srgbClr val="221D17"/>
                </a:solidFill>
                <a:latin typeface="Scheherazade"/>
              </a:rPr>
              <a:t>Finalmente comprobamos que la lista fue ordenada satisfactoriamente mediante este procedimiento.</a:t>
            </a:r>
          </a:p>
          <a:p>
            <a:pPr algn="ctr">
              <a:lnSpc>
                <a:spcPts val="3827"/>
              </a:lnSpc>
            </a:pPr>
          </a:p>
        </p:txBody>
      </p:sp>
      <p:sp>
        <p:nvSpPr>
          <p:cNvPr name="AutoShape 19" id="19"/>
          <p:cNvSpPr/>
          <p:nvPr/>
        </p:nvSpPr>
        <p:spPr>
          <a:xfrm rot="-7977">
            <a:off x="5039365" y="2527724"/>
            <a:ext cx="8209269" cy="0"/>
          </a:xfrm>
          <a:prstGeom prst="line">
            <a:avLst/>
          </a:prstGeom>
          <a:ln cap="flat" w="38100">
            <a:solidFill>
              <a:srgbClr val="221D17"/>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834329" y="266294"/>
            <a:ext cx="12529819" cy="762406"/>
          </a:xfrm>
          <a:prstGeom prst="rect">
            <a:avLst/>
          </a:prstGeom>
        </p:spPr>
        <p:txBody>
          <a:bodyPr anchor="t" rtlCol="false" tIns="0" lIns="0" bIns="0" rIns="0">
            <a:spAutoFit/>
          </a:bodyPr>
          <a:lstStyle/>
          <a:p>
            <a:pPr algn="ctr">
              <a:lnSpc>
                <a:spcPts val="5693"/>
              </a:lnSpc>
            </a:pPr>
            <a:r>
              <a:rPr lang="en-US" sz="5810">
                <a:solidFill>
                  <a:srgbClr val="221D17"/>
                </a:solidFill>
                <a:latin typeface="Ardeco"/>
              </a:rPr>
              <a:t>EJEMPLO</a:t>
            </a:r>
          </a:p>
        </p:txBody>
      </p:sp>
      <p:sp>
        <p:nvSpPr>
          <p:cNvPr name="AutoShape 3" id="3"/>
          <p:cNvSpPr/>
          <p:nvPr/>
        </p:nvSpPr>
        <p:spPr>
          <a:xfrm>
            <a:off x="5045648" y="1047750"/>
            <a:ext cx="10107182" cy="19050"/>
          </a:xfrm>
          <a:prstGeom prst="line">
            <a:avLst/>
          </a:prstGeom>
          <a:ln cap="flat" w="38100">
            <a:solidFill>
              <a:srgbClr val="221D17"/>
            </a:solidFill>
            <a:prstDash val="solid"/>
            <a:headEnd type="none" len="sm" w="sm"/>
            <a:tailEnd type="none" len="sm" w="sm"/>
          </a:ln>
        </p:spPr>
      </p:sp>
      <p:grpSp>
        <p:nvGrpSpPr>
          <p:cNvPr name="Group 4" id="4"/>
          <p:cNvGrpSpPr/>
          <p:nvPr/>
        </p:nvGrpSpPr>
        <p:grpSpPr>
          <a:xfrm rot="4657173">
            <a:off x="12600544" y="5355385"/>
            <a:ext cx="7527209" cy="5971190"/>
            <a:chOff x="0" y="0"/>
            <a:chExt cx="10036279" cy="7961586"/>
          </a:xfrm>
        </p:grpSpPr>
        <p:sp>
          <p:nvSpPr>
            <p:cNvPr name="Freeform 5" id="5"/>
            <p:cNvSpPr/>
            <p:nvPr/>
          </p:nvSpPr>
          <p:spPr>
            <a:xfrm flipH="true" flipV="false" rot="-8327355">
              <a:off x="6837866" y="2996244"/>
              <a:ext cx="1494690" cy="4049652"/>
            </a:xfrm>
            <a:custGeom>
              <a:avLst/>
              <a:gdLst/>
              <a:ahLst/>
              <a:cxnLst/>
              <a:rect r="r" b="b" t="t" l="l"/>
              <a:pathLst>
                <a:path h="4049652" w="1494690">
                  <a:moveTo>
                    <a:pt x="1494690" y="0"/>
                  </a:moveTo>
                  <a:lnTo>
                    <a:pt x="0" y="0"/>
                  </a:lnTo>
                  <a:lnTo>
                    <a:pt x="0" y="4049651"/>
                  </a:lnTo>
                  <a:lnTo>
                    <a:pt x="1494690" y="4049651"/>
                  </a:lnTo>
                  <a:lnTo>
                    <a:pt x="149469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8542500">
              <a:off x="5059416" y="67889"/>
              <a:ext cx="2888435" cy="7825808"/>
            </a:xfrm>
            <a:custGeom>
              <a:avLst/>
              <a:gdLst/>
              <a:ahLst/>
              <a:cxnLst/>
              <a:rect r="r" b="b" t="t" l="l"/>
              <a:pathLst>
                <a:path h="7825808" w="2888435">
                  <a:moveTo>
                    <a:pt x="0" y="0"/>
                  </a:moveTo>
                  <a:lnTo>
                    <a:pt x="2888435" y="0"/>
                  </a:lnTo>
                  <a:lnTo>
                    <a:pt x="2888435" y="7825808"/>
                  </a:lnTo>
                  <a:lnTo>
                    <a:pt x="0" y="7825808"/>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705934">
              <a:off x="2581558" y="-1352445"/>
              <a:ext cx="2888435" cy="7825808"/>
            </a:xfrm>
            <a:custGeom>
              <a:avLst/>
              <a:gdLst/>
              <a:ahLst/>
              <a:cxnLst/>
              <a:rect r="r" b="b" t="t" l="l"/>
              <a:pathLst>
                <a:path h="7825808" w="2888435">
                  <a:moveTo>
                    <a:pt x="2888434" y="0"/>
                  </a:moveTo>
                  <a:lnTo>
                    <a:pt x="0" y="0"/>
                  </a:lnTo>
                  <a:lnTo>
                    <a:pt x="0" y="7825808"/>
                  </a:lnTo>
                  <a:lnTo>
                    <a:pt x="2888434" y="7825808"/>
                  </a:lnTo>
                  <a:lnTo>
                    <a:pt x="288843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6701902">
              <a:off x="3720020" y="529541"/>
              <a:ext cx="2064824" cy="5594351"/>
            </a:xfrm>
            <a:custGeom>
              <a:avLst/>
              <a:gdLst/>
              <a:ahLst/>
              <a:cxnLst/>
              <a:rect r="r" b="b" t="t" l="l"/>
              <a:pathLst>
                <a:path h="5594351" w="2064824">
                  <a:moveTo>
                    <a:pt x="0" y="0"/>
                  </a:moveTo>
                  <a:lnTo>
                    <a:pt x="2064824" y="0"/>
                  </a:lnTo>
                  <a:lnTo>
                    <a:pt x="2064824" y="5594350"/>
                  </a:lnTo>
                  <a:lnTo>
                    <a:pt x="0" y="559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5400000">
            <a:off x="-2264256" y="-1180862"/>
            <a:ext cx="7840007" cy="6219326"/>
            <a:chOff x="0" y="0"/>
            <a:chExt cx="10453343" cy="8292435"/>
          </a:xfrm>
        </p:grpSpPr>
        <p:sp>
          <p:nvSpPr>
            <p:cNvPr name="Freeform 10" id="10"/>
            <p:cNvSpPr/>
            <p:nvPr/>
          </p:nvSpPr>
          <p:spPr>
            <a:xfrm flipH="true" flipV="false" rot="-8327355">
              <a:off x="7122018" y="3120755"/>
              <a:ext cx="1556802" cy="4217937"/>
            </a:xfrm>
            <a:custGeom>
              <a:avLst/>
              <a:gdLst/>
              <a:ahLst/>
              <a:cxnLst/>
              <a:rect r="r" b="b" t="t" l="l"/>
              <a:pathLst>
                <a:path h="4217937" w="1556802">
                  <a:moveTo>
                    <a:pt x="1556803" y="0"/>
                  </a:moveTo>
                  <a:lnTo>
                    <a:pt x="0" y="0"/>
                  </a:lnTo>
                  <a:lnTo>
                    <a:pt x="0" y="4217937"/>
                  </a:lnTo>
                  <a:lnTo>
                    <a:pt x="1556803" y="4217937"/>
                  </a:lnTo>
                  <a:lnTo>
                    <a:pt x="155680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8542500">
              <a:off x="5269663" y="70710"/>
              <a:ext cx="3008465" cy="8151015"/>
            </a:xfrm>
            <a:custGeom>
              <a:avLst/>
              <a:gdLst/>
              <a:ahLst/>
              <a:cxnLst/>
              <a:rect r="r" b="b" t="t" l="l"/>
              <a:pathLst>
                <a:path h="8151015" w="3008465">
                  <a:moveTo>
                    <a:pt x="0" y="0"/>
                  </a:moveTo>
                  <a:lnTo>
                    <a:pt x="3008466" y="0"/>
                  </a:lnTo>
                  <a:lnTo>
                    <a:pt x="3008466" y="8151015"/>
                  </a:lnTo>
                  <a:lnTo>
                    <a:pt x="0" y="8151015"/>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5705934">
              <a:off x="2688836" y="-1408647"/>
              <a:ext cx="3008465" cy="8151015"/>
            </a:xfrm>
            <a:custGeom>
              <a:avLst/>
              <a:gdLst/>
              <a:ahLst/>
              <a:cxnLst/>
              <a:rect r="r" b="b" t="t" l="l"/>
              <a:pathLst>
                <a:path h="8151015" w="3008465">
                  <a:moveTo>
                    <a:pt x="3008465" y="0"/>
                  </a:moveTo>
                  <a:lnTo>
                    <a:pt x="0" y="0"/>
                  </a:lnTo>
                  <a:lnTo>
                    <a:pt x="0" y="8151015"/>
                  </a:lnTo>
                  <a:lnTo>
                    <a:pt x="3008465" y="8151015"/>
                  </a:lnTo>
                  <a:lnTo>
                    <a:pt x="3008465"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6701902">
              <a:off x="3874608" y="551546"/>
              <a:ext cx="2150629" cy="5826828"/>
            </a:xfrm>
            <a:custGeom>
              <a:avLst/>
              <a:gdLst/>
              <a:ahLst/>
              <a:cxnLst/>
              <a:rect r="r" b="b" t="t" l="l"/>
              <a:pathLst>
                <a:path h="5826828" w="2150629">
                  <a:moveTo>
                    <a:pt x="0" y="0"/>
                  </a:moveTo>
                  <a:lnTo>
                    <a:pt x="2150629" y="0"/>
                  </a:lnTo>
                  <a:lnTo>
                    <a:pt x="2150629" y="5826828"/>
                  </a:lnTo>
                  <a:lnTo>
                    <a:pt x="0" y="5826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4" id="14"/>
          <p:cNvSpPr/>
          <p:nvPr/>
        </p:nvSpPr>
        <p:spPr>
          <a:xfrm flipH="false" flipV="false" rot="0">
            <a:off x="4007945" y="2826256"/>
            <a:ext cx="10272111" cy="4634488"/>
          </a:xfrm>
          <a:custGeom>
            <a:avLst/>
            <a:gdLst/>
            <a:ahLst/>
            <a:cxnLst/>
            <a:rect r="r" b="b" t="t" l="l"/>
            <a:pathLst>
              <a:path h="4634488" w="10272111">
                <a:moveTo>
                  <a:pt x="0" y="0"/>
                </a:moveTo>
                <a:lnTo>
                  <a:pt x="10272110" y="0"/>
                </a:lnTo>
                <a:lnTo>
                  <a:pt x="10272110" y="4634488"/>
                </a:lnTo>
                <a:lnTo>
                  <a:pt x="0" y="4634488"/>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657173">
            <a:off x="12600544" y="5355385"/>
            <a:ext cx="7527209" cy="5971190"/>
            <a:chOff x="0" y="0"/>
            <a:chExt cx="10036279" cy="7961586"/>
          </a:xfrm>
        </p:grpSpPr>
        <p:sp>
          <p:nvSpPr>
            <p:cNvPr name="Freeform 3" id="3"/>
            <p:cNvSpPr/>
            <p:nvPr/>
          </p:nvSpPr>
          <p:spPr>
            <a:xfrm flipH="true" flipV="false" rot="-8327355">
              <a:off x="6837866" y="2996244"/>
              <a:ext cx="1494690" cy="4049652"/>
            </a:xfrm>
            <a:custGeom>
              <a:avLst/>
              <a:gdLst/>
              <a:ahLst/>
              <a:cxnLst/>
              <a:rect r="r" b="b" t="t" l="l"/>
              <a:pathLst>
                <a:path h="4049652" w="1494690">
                  <a:moveTo>
                    <a:pt x="1494690" y="0"/>
                  </a:moveTo>
                  <a:lnTo>
                    <a:pt x="0" y="0"/>
                  </a:lnTo>
                  <a:lnTo>
                    <a:pt x="0" y="4049651"/>
                  </a:lnTo>
                  <a:lnTo>
                    <a:pt x="1494690" y="4049651"/>
                  </a:lnTo>
                  <a:lnTo>
                    <a:pt x="149469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542500">
              <a:off x="5059416" y="67889"/>
              <a:ext cx="2888435" cy="7825808"/>
            </a:xfrm>
            <a:custGeom>
              <a:avLst/>
              <a:gdLst/>
              <a:ahLst/>
              <a:cxnLst/>
              <a:rect r="r" b="b" t="t" l="l"/>
              <a:pathLst>
                <a:path h="7825808" w="2888435">
                  <a:moveTo>
                    <a:pt x="0" y="0"/>
                  </a:moveTo>
                  <a:lnTo>
                    <a:pt x="2888435" y="0"/>
                  </a:lnTo>
                  <a:lnTo>
                    <a:pt x="2888435" y="7825808"/>
                  </a:lnTo>
                  <a:lnTo>
                    <a:pt x="0" y="7825808"/>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5705934">
              <a:off x="2581558" y="-1352445"/>
              <a:ext cx="2888435" cy="7825808"/>
            </a:xfrm>
            <a:custGeom>
              <a:avLst/>
              <a:gdLst/>
              <a:ahLst/>
              <a:cxnLst/>
              <a:rect r="r" b="b" t="t" l="l"/>
              <a:pathLst>
                <a:path h="7825808" w="2888435">
                  <a:moveTo>
                    <a:pt x="2888434" y="0"/>
                  </a:moveTo>
                  <a:lnTo>
                    <a:pt x="0" y="0"/>
                  </a:lnTo>
                  <a:lnTo>
                    <a:pt x="0" y="7825808"/>
                  </a:lnTo>
                  <a:lnTo>
                    <a:pt x="2888434" y="7825808"/>
                  </a:lnTo>
                  <a:lnTo>
                    <a:pt x="288843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701902">
              <a:off x="3720020" y="529541"/>
              <a:ext cx="2064824" cy="5594351"/>
            </a:xfrm>
            <a:custGeom>
              <a:avLst/>
              <a:gdLst/>
              <a:ahLst/>
              <a:cxnLst/>
              <a:rect r="r" b="b" t="t" l="l"/>
              <a:pathLst>
                <a:path h="5594351" w="2064824">
                  <a:moveTo>
                    <a:pt x="0" y="0"/>
                  </a:moveTo>
                  <a:lnTo>
                    <a:pt x="2064824" y="0"/>
                  </a:lnTo>
                  <a:lnTo>
                    <a:pt x="2064824" y="5594350"/>
                  </a:lnTo>
                  <a:lnTo>
                    <a:pt x="0" y="559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5400000">
            <a:off x="-2264256" y="-1180862"/>
            <a:ext cx="7840007" cy="6219326"/>
            <a:chOff x="0" y="0"/>
            <a:chExt cx="10453343" cy="8292435"/>
          </a:xfrm>
        </p:grpSpPr>
        <p:sp>
          <p:nvSpPr>
            <p:cNvPr name="Freeform 8" id="8"/>
            <p:cNvSpPr/>
            <p:nvPr/>
          </p:nvSpPr>
          <p:spPr>
            <a:xfrm flipH="true" flipV="false" rot="-8327355">
              <a:off x="7122018" y="3120755"/>
              <a:ext cx="1556802" cy="4217937"/>
            </a:xfrm>
            <a:custGeom>
              <a:avLst/>
              <a:gdLst/>
              <a:ahLst/>
              <a:cxnLst/>
              <a:rect r="r" b="b" t="t" l="l"/>
              <a:pathLst>
                <a:path h="4217937" w="1556802">
                  <a:moveTo>
                    <a:pt x="1556803" y="0"/>
                  </a:moveTo>
                  <a:lnTo>
                    <a:pt x="0" y="0"/>
                  </a:lnTo>
                  <a:lnTo>
                    <a:pt x="0" y="4217937"/>
                  </a:lnTo>
                  <a:lnTo>
                    <a:pt x="1556803" y="4217937"/>
                  </a:lnTo>
                  <a:lnTo>
                    <a:pt x="155680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8542500">
              <a:off x="5269663" y="70710"/>
              <a:ext cx="3008465" cy="8151015"/>
            </a:xfrm>
            <a:custGeom>
              <a:avLst/>
              <a:gdLst/>
              <a:ahLst/>
              <a:cxnLst/>
              <a:rect r="r" b="b" t="t" l="l"/>
              <a:pathLst>
                <a:path h="8151015" w="3008465">
                  <a:moveTo>
                    <a:pt x="0" y="0"/>
                  </a:moveTo>
                  <a:lnTo>
                    <a:pt x="3008466" y="0"/>
                  </a:lnTo>
                  <a:lnTo>
                    <a:pt x="3008466" y="8151015"/>
                  </a:lnTo>
                  <a:lnTo>
                    <a:pt x="0" y="8151015"/>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5705934">
              <a:off x="2688836" y="-1408647"/>
              <a:ext cx="3008465" cy="8151015"/>
            </a:xfrm>
            <a:custGeom>
              <a:avLst/>
              <a:gdLst/>
              <a:ahLst/>
              <a:cxnLst/>
              <a:rect r="r" b="b" t="t" l="l"/>
              <a:pathLst>
                <a:path h="8151015" w="3008465">
                  <a:moveTo>
                    <a:pt x="3008465" y="0"/>
                  </a:moveTo>
                  <a:lnTo>
                    <a:pt x="0" y="0"/>
                  </a:lnTo>
                  <a:lnTo>
                    <a:pt x="0" y="8151015"/>
                  </a:lnTo>
                  <a:lnTo>
                    <a:pt x="3008465" y="8151015"/>
                  </a:lnTo>
                  <a:lnTo>
                    <a:pt x="3008465"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701902">
              <a:off x="3874608" y="551546"/>
              <a:ext cx="2150629" cy="5826828"/>
            </a:xfrm>
            <a:custGeom>
              <a:avLst/>
              <a:gdLst/>
              <a:ahLst/>
              <a:cxnLst/>
              <a:rect r="r" b="b" t="t" l="l"/>
              <a:pathLst>
                <a:path h="5826828" w="2150629">
                  <a:moveTo>
                    <a:pt x="0" y="0"/>
                  </a:moveTo>
                  <a:lnTo>
                    <a:pt x="2150629" y="0"/>
                  </a:lnTo>
                  <a:lnTo>
                    <a:pt x="2150629" y="5826828"/>
                  </a:lnTo>
                  <a:lnTo>
                    <a:pt x="0" y="5826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2" id="12"/>
          <p:cNvSpPr/>
          <p:nvPr/>
        </p:nvSpPr>
        <p:spPr>
          <a:xfrm flipH="false" flipV="false" rot="0">
            <a:off x="4080409" y="379270"/>
            <a:ext cx="7736579" cy="7291017"/>
          </a:xfrm>
          <a:custGeom>
            <a:avLst/>
            <a:gdLst/>
            <a:ahLst/>
            <a:cxnLst/>
            <a:rect r="r" b="b" t="t" l="l"/>
            <a:pathLst>
              <a:path h="7291017" w="7736579">
                <a:moveTo>
                  <a:pt x="0" y="0"/>
                </a:moveTo>
                <a:lnTo>
                  <a:pt x="7736579" y="0"/>
                </a:lnTo>
                <a:lnTo>
                  <a:pt x="7736579" y="7291017"/>
                </a:lnTo>
                <a:lnTo>
                  <a:pt x="0" y="7291017"/>
                </a:lnTo>
                <a:lnTo>
                  <a:pt x="0" y="0"/>
                </a:lnTo>
                <a:close/>
              </a:path>
            </a:pathLst>
          </a:custGeom>
          <a:blipFill>
            <a:blip r:embed="rId4"/>
            <a:stretch>
              <a:fillRect l="0" t="0" r="0" b="0"/>
            </a:stretch>
          </a:blipFill>
        </p:spPr>
      </p:sp>
      <p:sp>
        <p:nvSpPr>
          <p:cNvPr name="Freeform 13" id="13"/>
          <p:cNvSpPr/>
          <p:nvPr/>
        </p:nvSpPr>
        <p:spPr>
          <a:xfrm flipH="false" flipV="false" rot="0">
            <a:off x="5234581" y="7931576"/>
            <a:ext cx="7818837" cy="1912521"/>
          </a:xfrm>
          <a:custGeom>
            <a:avLst/>
            <a:gdLst/>
            <a:ahLst/>
            <a:cxnLst/>
            <a:rect r="r" b="b" t="t" l="l"/>
            <a:pathLst>
              <a:path h="1912521" w="7818837">
                <a:moveTo>
                  <a:pt x="0" y="0"/>
                </a:moveTo>
                <a:lnTo>
                  <a:pt x="7818838" y="0"/>
                </a:lnTo>
                <a:lnTo>
                  <a:pt x="7818838" y="1912522"/>
                </a:lnTo>
                <a:lnTo>
                  <a:pt x="0" y="1912522"/>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657173">
            <a:off x="12600544" y="5355385"/>
            <a:ext cx="7527209" cy="5971190"/>
            <a:chOff x="0" y="0"/>
            <a:chExt cx="10036279" cy="7961586"/>
          </a:xfrm>
        </p:grpSpPr>
        <p:sp>
          <p:nvSpPr>
            <p:cNvPr name="Freeform 3" id="3"/>
            <p:cNvSpPr/>
            <p:nvPr/>
          </p:nvSpPr>
          <p:spPr>
            <a:xfrm flipH="true" flipV="false" rot="-8327355">
              <a:off x="6837866" y="2996244"/>
              <a:ext cx="1494690" cy="4049652"/>
            </a:xfrm>
            <a:custGeom>
              <a:avLst/>
              <a:gdLst/>
              <a:ahLst/>
              <a:cxnLst/>
              <a:rect r="r" b="b" t="t" l="l"/>
              <a:pathLst>
                <a:path h="4049652" w="1494690">
                  <a:moveTo>
                    <a:pt x="1494690" y="0"/>
                  </a:moveTo>
                  <a:lnTo>
                    <a:pt x="0" y="0"/>
                  </a:lnTo>
                  <a:lnTo>
                    <a:pt x="0" y="4049651"/>
                  </a:lnTo>
                  <a:lnTo>
                    <a:pt x="1494690" y="4049651"/>
                  </a:lnTo>
                  <a:lnTo>
                    <a:pt x="149469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542500">
              <a:off x="5059416" y="67889"/>
              <a:ext cx="2888435" cy="7825808"/>
            </a:xfrm>
            <a:custGeom>
              <a:avLst/>
              <a:gdLst/>
              <a:ahLst/>
              <a:cxnLst/>
              <a:rect r="r" b="b" t="t" l="l"/>
              <a:pathLst>
                <a:path h="7825808" w="2888435">
                  <a:moveTo>
                    <a:pt x="0" y="0"/>
                  </a:moveTo>
                  <a:lnTo>
                    <a:pt x="2888435" y="0"/>
                  </a:lnTo>
                  <a:lnTo>
                    <a:pt x="2888435" y="7825808"/>
                  </a:lnTo>
                  <a:lnTo>
                    <a:pt x="0" y="7825808"/>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5705934">
              <a:off x="2581558" y="-1352445"/>
              <a:ext cx="2888435" cy="7825808"/>
            </a:xfrm>
            <a:custGeom>
              <a:avLst/>
              <a:gdLst/>
              <a:ahLst/>
              <a:cxnLst/>
              <a:rect r="r" b="b" t="t" l="l"/>
              <a:pathLst>
                <a:path h="7825808" w="2888435">
                  <a:moveTo>
                    <a:pt x="2888434" y="0"/>
                  </a:moveTo>
                  <a:lnTo>
                    <a:pt x="0" y="0"/>
                  </a:lnTo>
                  <a:lnTo>
                    <a:pt x="0" y="7825808"/>
                  </a:lnTo>
                  <a:lnTo>
                    <a:pt x="2888434" y="7825808"/>
                  </a:lnTo>
                  <a:lnTo>
                    <a:pt x="288843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701902">
              <a:off x="3720020" y="529541"/>
              <a:ext cx="2064824" cy="5594351"/>
            </a:xfrm>
            <a:custGeom>
              <a:avLst/>
              <a:gdLst/>
              <a:ahLst/>
              <a:cxnLst/>
              <a:rect r="r" b="b" t="t" l="l"/>
              <a:pathLst>
                <a:path h="5594351" w="2064824">
                  <a:moveTo>
                    <a:pt x="0" y="0"/>
                  </a:moveTo>
                  <a:lnTo>
                    <a:pt x="2064824" y="0"/>
                  </a:lnTo>
                  <a:lnTo>
                    <a:pt x="2064824" y="5594350"/>
                  </a:lnTo>
                  <a:lnTo>
                    <a:pt x="0" y="559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5400000">
            <a:off x="-2264256" y="-1180862"/>
            <a:ext cx="7840007" cy="6219326"/>
            <a:chOff x="0" y="0"/>
            <a:chExt cx="10453343" cy="8292435"/>
          </a:xfrm>
        </p:grpSpPr>
        <p:sp>
          <p:nvSpPr>
            <p:cNvPr name="Freeform 8" id="8"/>
            <p:cNvSpPr/>
            <p:nvPr/>
          </p:nvSpPr>
          <p:spPr>
            <a:xfrm flipH="true" flipV="false" rot="-8327355">
              <a:off x="7122018" y="3120755"/>
              <a:ext cx="1556802" cy="4217937"/>
            </a:xfrm>
            <a:custGeom>
              <a:avLst/>
              <a:gdLst/>
              <a:ahLst/>
              <a:cxnLst/>
              <a:rect r="r" b="b" t="t" l="l"/>
              <a:pathLst>
                <a:path h="4217937" w="1556802">
                  <a:moveTo>
                    <a:pt x="1556803" y="0"/>
                  </a:moveTo>
                  <a:lnTo>
                    <a:pt x="0" y="0"/>
                  </a:lnTo>
                  <a:lnTo>
                    <a:pt x="0" y="4217937"/>
                  </a:lnTo>
                  <a:lnTo>
                    <a:pt x="1556803" y="4217937"/>
                  </a:lnTo>
                  <a:lnTo>
                    <a:pt x="1556803"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8542500">
              <a:off x="5269663" y="70710"/>
              <a:ext cx="3008465" cy="8151015"/>
            </a:xfrm>
            <a:custGeom>
              <a:avLst/>
              <a:gdLst/>
              <a:ahLst/>
              <a:cxnLst/>
              <a:rect r="r" b="b" t="t" l="l"/>
              <a:pathLst>
                <a:path h="8151015" w="3008465">
                  <a:moveTo>
                    <a:pt x="0" y="0"/>
                  </a:moveTo>
                  <a:lnTo>
                    <a:pt x="3008466" y="0"/>
                  </a:lnTo>
                  <a:lnTo>
                    <a:pt x="3008466" y="8151015"/>
                  </a:lnTo>
                  <a:lnTo>
                    <a:pt x="0" y="8151015"/>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5705934">
              <a:off x="2688836" y="-1408647"/>
              <a:ext cx="3008465" cy="8151015"/>
            </a:xfrm>
            <a:custGeom>
              <a:avLst/>
              <a:gdLst/>
              <a:ahLst/>
              <a:cxnLst/>
              <a:rect r="r" b="b" t="t" l="l"/>
              <a:pathLst>
                <a:path h="8151015" w="3008465">
                  <a:moveTo>
                    <a:pt x="3008465" y="0"/>
                  </a:moveTo>
                  <a:lnTo>
                    <a:pt x="0" y="0"/>
                  </a:lnTo>
                  <a:lnTo>
                    <a:pt x="0" y="8151015"/>
                  </a:lnTo>
                  <a:lnTo>
                    <a:pt x="3008465" y="8151015"/>
                  </a:lnTo>
                  <a:lnTo>
                    <a:pt x="3008465"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701902">
              <a:off x="3874608" y="551546"/>
              <a:ext cx="2150629" cy="5826828"/>
            </a:xfrm>
            <a:custGeom>
              <a:avLst/>
              <a:gdLst/>
              <a:ahLst/>
              <a:cxnLst/>
              <a:rect r="r" b="b" t="t" l="l"/>
              <a:pathLst>
                <a:path h="5826828" w="2150629">
                  <a:moveTo>
                    <a:pt x="0" y="0"/>
                  </a:moveTo>
                  <a:lnTo>
                    <a:pt x="2150629" y="0"/>
                  </a:lnTo>
                  <a:lnTo>
                    <a:pt x="2150629" y="5826828"/>
                  </a:lnTo>
                  <a:lnTo>
                    <a:pt x="0" y="58268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2" id="12"/>
          <p:cNvSpPr/>
          <p:nvPr/>
        </p:nvSpPr>
        <p:spPr>
          <a:xfrm flipH="false" flipV="false" rot="0">
            <a:off x="4565541" y="661684"/>
            <a:ext cx="9156917" cy="8963632"/>
          </a:xfrm>
          <a:custGeom>
            <a:avLst/>
            <a:gdLst/>
            <a:ahLst/>
            <a:cxnLst/>
            <a:rect r="r" b="b" t="t" l="l"/>
            <a:pathLst>
              <a:path h="8963632" w="9156917">
                <a:moveTo>
                  <a:pt x="0" y="0"/>
                </a:moveTo>
                <a:lnTo>
                  <a:pt x="9156918" y="0"/>
                </a:lnTo>
                <a:lnTo>
                  <a:pt x="9156918" y="8963632"/>
                </a:lnTo>
                <a:lnTo>
                  <a:pt x="0" y="8963632"/>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11978" y="-1320362"/>
            <a:ext cx="7527209" cy="5971190"/>
            <a:chOff x="0" y="0"/>
            <a:chExt cx="10036279" cy="7961586"/>
          </a:xfrm>
        </p:grpSpPr>
        <p:sp>
          <p:nvSpPr>
            <p:cNvPr name="Freeform 3" id="3"/>
            <p:cNvSpPr/>
            <p:nvPr/>
          </p:nvSpPr>
          <p:spPr>
            <a:xfrm flipH="true" flipV="false" rot="-8327355">
              <a:off x="6837866" y="2996244"/>
              <a:ext cx="1494690" cy="4049652"/>
            </a:xfrm>
            <a:custGeom>
              <a:avLst/>
              <a:gdLst/>
              <a:ahLst/>
              <a:cxnLst/>
              <a:rect r="r" b="b" t="t" l="l"/>
              <a:pathLst>
                <a:path h="4049652" w="1494690">
                  <a:moveTo>
                    <a:pt x="1494690" y="0"/>
                  </a:moveTo>
                  <a:lnTo>
                    <a:pt x="0" y="0"/>
                  </a:lnTo>
                  <a:lnTo>
                    <a:pt x="0" y="4049651"/>
                  </a:lnTo>
                  <a:lnTo>
                    <a:pt x="1494690" y="4049651"/>
                  </a:lnTo>
                  <a:lnTo>
                    <a:pt x="149469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542500">
              <a:off x="5059416" y="67889"/>
              <a:ext cx="2888435" cy="7825808"/>
            </a:xfrm>
            <a:custGeom>
              <a:avLst/>
              <a:gdLst/>
              <a:ahLst/>
              <a:cxnLst/>
              <a:rect r="r" b="b" t="t" l="l"/>
              <a:pathLst>
                <a:path h="7825808" w="2888435">
                  <a:moveTo>
                    <a:pt x="0" y="0"/>
                  </a:moveTo>
                  <a:lnTo>
                    <a:pt x="2888435" y="0"/>
                  </a:lnTo>
                  <a:lnTo>
                    <a:pt x="2888435" y="7825808"/>
                  </a:lnTo>
                  <a:lnTo>
                    <a:pt x="0" y="7825808"/>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5705934">
              <a:off x="2581558" y="-1352445"/>
              <a:ext cx="2888435" cy="7825808"/>
            </a:xfrm>
            <a:custGeom>
              <a:avLst/>
              <a:gdLst/>
              <a:ahLst/>
              <a:cxnLst/>
              <a:rect r="r" b="b" t="t" l="l"/>
              <a:pathLst>
                <a:path h="7825808" w="2888435">
                  <a:moveTo>
                    <a:pt x="2888434" y="0"/>
                  </a:moveTo>
                  <a:lnTo>
                    <a:pt x="0" y="0"/>
                  </a:lnTo>
                  <a:lnTo>
                    <a:pt x="0" y="7825808"/>
                  </a:lnTo>
                  <a:lnTo>
                    <a:pt x="2888434" y="7825808"/>
                  </a:lnTo>
                  <a:lnTo>
                    <a:pt x="2888434"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701902">
              <a:off x="3720020" y="529541"/>
              <a:ext cx="2064824" cy="5594351"/>
            </a:xfrm>
            <a:custGeom>
              <a:avLst/>
              <a:gdLst/>
              <a:ahLst/>
              <a:cxnLst/>
              <a:rect r="r" b="b" t="t" l="l"/>
              <a:pathLst>
                <a:path h="5594351" w="2064824">
                  <a:moveTo>
                    <a:pt x="0" y="0"/>
                  </a:moveTo>
                  <a:lnTo>
                    <a:pt x="2064824" y="0"/>
                  </a:lnTo>
                  <a:lnTo>
                    <a:pt x="2064824" y="5594350"/>
                  </a:lnTo>
                  <a:lnTo>
                    <a:pt x="0" y="559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4841300" y="4010704"/>
            <a:ext cx="8605400" cy="2446568"/>
          </a:xfrm>
          <a:prstGeom prst="rect">
            <a:avLst/>
          </a:prstGeom>
        </p:spPr>
        <p:txBody>
          <a:bodyPr anchor="t" rtlCol="false" tIns="0" lIns="0" bIns="0" rIns="0">
            <a:spAutoFit/>
          </a:bodyPr>
          <a:lstStyle/>
          <a:p>
            <a:pPr algn="ctr">
              <a:lnSpc>
                <a:spcPts val="9306"/>
              </a:lnSpc>
            </a:pPr>
            <a:r>
              <a:rPr lang="en-US" sz="9496">
                <a:solidFill>
                  <a:srgbClr val="221D17"/>
                </a:solidFill>
                <a:latin typeface="Ardeco"/>
              </a:rPr>
              <a:t>GRACIAS POR SU ATENCION</a:t>
            </a:r>
          </a:p>
        </p:txBody>
      </p:sp>
      <p:sp>
        <p:nvSpPr>
          <p:cNvPr name="AutoShape 8" id="8"/>
          <p:cNvSpPr/>
          <p:nvPr/>
        </p:nvSpPr>
        <p:spPr>
          <a:xfrm rot="0">
            <a:off x="6660838" y="6236609"/>
            <a:ext cx="4966323" cy="0"/>
          </a:xfrm>
          <a:prstGeom prst="line">
            <a:avLst/>
          </a:prstGeom>
          <a:ln cap="flat" w="38100">
            <a:solidFill>
              <a:srgbClr val="221D17"/>
            </a:solidFill>
            <a:prstDash val="solid"/>
            <a:headEnd type="none" len="sm" w="sm"/>
            <a:tailEnd type="none" len="sm" w="sm"/>
          </a:ln>
        </p:spPr>
      </p:sp>
      <p:grpSp>
        <p:nvGrpSpPr>
          <p:cNvPr name="Group 9" id="9"/>
          <p:cNvGrpSpPr/>
          <p:nvPr/>
        </p:nvGrpSpPr>
        <p:grpSpPr>
          <a:xfrm rot="10524390">
            <a:off x="-1076530" y="5619128"/>
            <a:ext cx="7287807" cy="5781277"/>
            <a:chOff x="0" y="0"/>
            <a:chExt cx="9717077" cy="7708369"/>
          </a:xfrm>
        </p:grpSpPr>
        <p:sp>
          <p:nvSpPr>
            <p:cNvPr name="Freeform 10" id="10"/>
            <p:cNvSpPr/>
            <p:nvPr/>
          </p:nvSpPr>
          <p:spPr>
            <a:xfrm flipH="true" flipV="false" rot="-8327355">
              <a:off x="6620389" y="2900949"/>
              <a:ext cx="1447151" cy="3920853"/>
            </a:xfrm>
            <a:custGeom>
              <a:avLst/>
              <a:gdLst/>
              <a:ahLst/>
              <a:cxnLst/>
              <a:rect r="r" b="b" t="t" l="l"/>
              <a:pathLst>
                <a:path h="3920853" w="1447151">
                  <a:moveTo>
                    <a:pt x="1447151" y="0"/>
                  </a:moveTo>
                  <a:lnTo>
                    <a:pt x="0" y="0"/>
                  </a:lnTo>
                  <a:lnTo>
                    <a:pt x="0" y="3920853"/>
                  </a:lnTo>
                  <a:lnTo>
                    <a:pt x="1447151" y="3920853"/>
                  </a:lnTo>
                  <a:lnTo>
                    <a:pt x="1447151"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8542500">
              <a:off x="4898502" y="65730"/>
              <a:ext cx="2796568" cy="7576910"/>
            </a:xfrm>
            <a:custGeom>
              <a:avLst/>
              <a:gdLst/>
              <a:ahLst/>
              <a:cxnLst/>
              <a:rect r="r" b="b" t="t" l="l"/>
              <a:pathLst>
                <a:path h="7576910" w="2796568">
                  <a:moveTo>
                    <a:pt x="0" y="0"/>
                  </a:moveTo>
                  <a:lnTo>
                    <a:pt x="2796569" y="0"/>
                  </a:lnTo>
                  <a:lnTo>
                    <a:pt x="2796569" y="7576909"/>
                  </a:lnTo>
                  <a:lnTo>
                    <a:pt x="0" y="7576909"/>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5705934">
              <a:off x="2499452" y="-1309431"/>
              <a:ext cx="2796568" cy="7576910"/>
            </a:xfrm>
            <a:custGeom>
              <a:avLst/>
              <a:gdLst/>
              <a:ahLst/>
              <a:cxnLst/>
              <a:rect r="r" b="b" t="t" l="l"/>
              <a:pathLst>
                <a:path h="7576910" w="2796568">
                  <a:moveTo>
                    <a:pt x="2796568" y="0"/>
                  </a:moveTo>
                  <a:lnTo>
                    <a:pt x="0" y="0"/>
                  </a:lnTo>
                  <a:lnTo>
                    <a:pt x="0" y="7576910"/>
                  </a:lnTo>
                  <a:lnTo>
                    <a:pt x="2796568" y="7576910"/>
                  </a:lnTo>
                  <a:lnTo>
                    <a:pt x="2796568"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6701902">
              <a:off x="3601706" y="512699"/>
              <a:ext cx="1999153" cy="5416423"/>
            </a:xfrm>
            <a:custGeom>
              <a:avLst/>
              <a:gdLst/>
              <a:ahLst/>
              <a:cxnLst/>
              <a:rect r="r" b="b" t="t" l="l"/>
              <a:pathLst>
                <a:path h="5416423" w="1999153">
                  <a:moveTo>
                    <a:pt x="0" y="0"/>
                  </a:moveTo>
                  <a:lnTo>
                    <a:pt x="1999152" y="0"/>
                  </a:lnTo>
                  <a:lnTo>
                    <a:pt x="1999152" y="5416423"/>
                  </a:lnTo>
                  <a:lnTo>
                    <a:pt x="0" y="541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DAFrqRNfYeM</dc:identifier>
  <dcterms:modified xsi:type="dcterms:W3CDTF">2011-08-01T06:04:30Z</dcterms:modified>
  <cp:revision>1</cp:revision>
  <dc:title>Presentacion emprendimiento simple blanco</dc:title>
</cp:coreProperties>
</file>