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1" r:id="rId4"/>
  </p:sldMasterIdLst>
  <p:notesMasterIdLst>
    <p:notesMasterId r:id="rId14"/>
  </p:notesMasterIdLst>
  <p:handoutMasterIdLst>
    <p:handoutMasterId r:id="rId15"/>
  </p:handoutMasterIdLst>
  <p:sldIdLst>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C0C3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63" autoAdjust="0"/>
    <p:restoredTop sz="94660"/>
  </p:normalViewPr>
  <p:slideViewPr>
    <p:cSldViewPr snapToGrid="0">
      <p:cViewPr>
        <p:scale>
          <a:sx n="100" d="100"/>
          <a:sy n="100" d="100"/>
        </p:scale>
        <p:origin x="1416" y="3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1" Type="http://schemas.openxmlformats.org/officeDocument/2006/relationships/image" Target="../media/image48.png"/></Relationships>
</file>

<file path=ppt/diagrams/_rels/data3.xml.rels><?xml version="1.0" encoding="UTF-8" standalone="yes"?>
<Relationships xmlns="http://schemas.openxmlformats.org/package/2006/relationships"><Relationship Id="rId1" Type="http://schemas.openxmlformats.org/officeDocument/2006/relationships/image" Target="../media/image6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8.png"/></Relationships>
</file>

<file path=ppt/diagrams/_rels/drawing3.xml.rels><?xml version="1.0" encoding="UTF-8" standalone="yes"?>
<Relationships xmlns="http://schemas.openxmlformats.org/package/2006/relationships"><Relationship Id="rId1" Type="http://schemas.openxmlformats.org/officeDocument/2006/relationships/image" Target="../media/image6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77FDDF-CB05-4881-BEB8-BA782F300CA8}"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US"/>
        </a:p>
      </dgm:t>
    </dgm:pt>
    <dgm:pt modelId="{E5AF1587-3B6B-4732-9301-5731E2D266F2}">
      <dgm:prSet phldrT="[Text]"/>
      <dgm:spPr/>
      <dgm:t>
        <a:bodyPr/>
        <a:lstStyle/>
        <a:p>
          <a:r>
            <a:rPr lang="en-US" b="1" u="sng" dirty="0">
              <a:solidFill>
                <a:schemeClr val="bg1"/>
              </a:solidFill>
            </a:rPr>
            <a:t>Streamlit: </a:t>
          </a:r>
          <a:r>
            <a:rPr lang="en-US" b="0" dirty="0">
              <a:solidFill>
                <a:schemeClr val="bg1"/>
              </a:solidFill>
            </a:rPr>
            <a:t>Streamlit Python framework for quickly building interactive web apps without needing frontend development.</a:t>
          </a:r>
        </a:p>
      </dgm:t>
    </dgm:pt>
    <dgm:pt modelId="{721D39E3-A113-435E-82CF-8CBC2E667352}" type="parTrans" cxnId="{A5698A53-18C6-4974-9FA8-BA1A3895535A}">
      <dgm:prSet/>
      <dgm:spPr/>
      <dgm:t>
        <a:bodyPr/>
        <a:lstStyle/>
        <a:p>
          <a:endParaRPr lang="en-US"/>
        </a:p>
      </dgm:t>
    </dgm:pt>
    <dgm:pt modelId="{D46D203D-6B18-48A2-92DE-69E95AE5B181}" type="sibTrans" cxnId="{A5698A53-18C6-4974-9FA8-BA1A3895535A}">
      <dgm:prSet/>
      <dgm:spPr/>
      <dgm:t>
        <a:bodyPr/>
        <a:lstStyle/>
        <a:p>
          <a:endParaRPr lang="en-US"/>
        </a:p>
      </dgm:t>
    </dgm:pt>
    <dgm:pt modelId="{18B36A44-F802-4ED2-8A32-5DB462498442}" type="pres">
      <dgm:prSet presAssocID="{B677FDDF-CB05-4881-BEB8-BA782F300CA8}" presName="Name0" presStyleCnt="0">
        <dgm:presLayoutVars>
          <dgm:dir/>
          <dgm:resizeHandles val="exact"/>
        </dgm:presLayoutVars>
      </dgm:prSet>
      <dgm:spPr/>
    </dgm:pt>
    <dgm:pt modelId="{125D7140-A027-4ED5-9BB2-9CDDE1148647}" type="pres">
      <dgm:prSet presAssocID="{E5AF1587-3B6B-4732-9301-5731E2D266F2}" presName="composite" presStyleCnt="0"/>
      <dgm:spPr/>
    </dgm:pt>
    <dgm:pt modelId="{D5B13190-FC49-45AE-A188-29816F0572CD}" type="pres">
      <dgm:prSet presAssocID="{E5AF1587-3B6B-4732-9301-5731E2D266F2}" presName="rect1" presStyleLbl="bgImgPlace1" presStyleIdx="0" presStyleCnt="1" custScaleY="95334" custLinFactNeighborX="5238" custLinFactNeighborY="-30350"/>
      <dgm:spPr>
        <a:blipFill>
          <a:blip xmlns:r="http://schemas.openxmlformats.org/officeDocument/2006/relationships" r:embed="rId1">
            <a:extLst>
              <a:ext uri="{28A0092B-C50C-407E-A947-70E740481C1C}">
                <a14:useLocalDpi xmlns:a14="http://schemas.microsoft.com/office/drawing/2010/main" val="0"/>
              </a:ext>
            </a:extLst>
          </a:blip>
          <a:srcRect/>
          <a:stretch>
            <a:fillRect l="-15000" r="-15000"/>
          </a:stretch>
        </a:blipFill>
      </dgm:spPr>
    </dgm:pt>
    <dgm:pt modelId="{BDF7C404-4AF3-4101-ABA8-81C1B1A9FE4A}" type="pres">
      <dgm:prSet presAssocID="{E5AF1587-3B6B-4732-9301-5731E2D266F2}" presName="wedgeRectCallout1" presStyleLbl="node1" presStyleIdx="0" presStyleCnt="1" custScaleX="116256" custScaleY="423332" custLinFactNeighborX="771" custLinFactNeighborY="84048">
        <dgm:presLayoutVars>
          <dgm:bulletEnabled val="1"/>
        </dgm:presLayoutVars>
      </dgm:prSet>
      <dgm:spPr/>
    </dgm:pt>
  </dgm:ptLst>
  <dgm:cxnLst>
    <dgm:cxn modelId="{3C87BA48-157A-42F8-9EFB-E7C34E5228B9}" type="presOf" srcId="{B677FDDF-CB05-4881-BEB8-BA782F300CA8}" destId="{18B36A44-F802-4ED2-8A32-5DB462498442}" srcOrd="0" destOrd="0" presId="urn:microsoft.com/office/officeart/2008/layout/BendingPictureCaptionList"/>
    <dgm:cxn modelId="{A5698A53-18C6-4974-9FA8-BA1A3895535A}" srcId="{B677FDDF-CB05-4881-BEB8-BA782F300CA8}" destId="{E5AF1587-3B6B-4732-9301-5731E2D266F2}" srcOrd="0" destOrd="0" parTransId="{721D39E3-A113-435E-82CF-8CBC2E667352}" sibTransId="{D46D203D-6B18-48A2-92DE-69E95AE5B181}"/>
    <dgm:cxn modelId="{733F4AF8-5EC2-47C9-96AF-D121FCA7298C}" type="presOf" srcId="{E5AF1587-3B6B-4732-9301-5731E2D266F2}" destId="{BDF7C404-4AF3-4101-ABA8-81C1B1A9FE4A}" srcOrd="0" destOrd="0" presId="urn:microsoft.com/office/officeart/2008/layout/BendingPictureCaptionList"/>
    <dgm:cxn modelId="{36D137CF-821B-43A2-8036-740E9975F2FD}" type="presParOf" srcId="{18B36A44-F802-4ED2-8A32-5DB462498442}" destId="{125D7140-A027-4ED5-9BB2-9CDDE1148647}" srcOrd="0" destOrd="0" presId="urn:microsoft.com/office/officeart/2008/layout/BendingPictureCaptionList"/>
    <dgm:cxn modelId="{4A09B231-063B-4CF9-BD97-B38545405F39}" type="presParOf" srcId="{125D7140-A027-4ED5-9BB2-9CDDE1148647}" destId="{D5B13190-FC49-45AE-A188-29816F0572CD}" srcOrd="0" destOrd="0" presId="urn:microsoft.com/office/officeart/2008/layout/BendingPictureCaptionList"/>
    <dgm:cxn modelId="{72018B14-699D-4336-BFFF-5906F38B0B8C}" type="presParOf" srcId="{125D7140-A027-4ED5-9BB2-9CDDE1148647}" destId="{BDF7C404-4AF3-4101-ABA8-81C1B1A9FE4A}" srcOrd="1" destOrd="0" presId="urn:microsoft.com/office/officeart/2008/layout/BendingPictureCa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BBD134-67A9-456E-9E8F-F370643C8721}"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US"/>
        </a:p>
      </dgm:t>
    </dgm:pt>
    <dgm:pt modelId="{B2F5088E-135A-4628-8603-6820EB43025A}">
      <dgm:prSet phldrT="[Text]"/>
      <dgm:spPr/>
      <dgm:t>
        <a:bodyPr/>
        <a:lstStyle/>
        <a:p>
          <a:endParaRPr lang="en-US" dirty="0"/>
        </a:p>
      </dgm:t>
    </dgm:pt>
    <dgm:pt modelId="{56A27703-5BD7-46B4-8B92-87667E015020}" type="parTrans" cxnId="{B6998B0B-DF27-4E4F-8DEE-E4211DA35204}">
      <dgm:prSet/>
      <dgm:spPr/>
      <dgm:t>
        <a:bodyPr/>
        <a:lstStyle/>
        <a:p>
          <a:endParaRPr lang="en-US"/>
        </a:p>
      </dgm:t>
    </dgm:pt>
    <dgm:pt modelId="{84FC4D28-4642-4CC3-99DA-8F2CE3A411B4}" type="sibTrans" cxnId="{B6998B0B-DF27-4E4F-8DEE-E4211DA35204}">
      <dgm:prSet/>
      <dgm:spPr/>
      <dgm:t>
        <a:bodyPr/>
        <a:lstStyle/>
        <a:p>
          <a:endParaRPr lang="en-US"/>
        </a:p>
      </dgm:t>
    </dgm:pt>
    <dgm:pt modelId="{286CF4E0-5821-46E4-BE81-BCD35E02C92C}" type="pres">
      <dgm:prSet presAssocID="{B4BBD134-67A9-456E-9E8F-F370643C8721}" presName="Name0" presStyleCnt="0">
        <dgm:presLayoutVars>
          <dgm:dir/>
          <dgm:resizeHandles val="exact"/>
        </dgm:presLayoutVars>
      </dgm:prSet>
      <dgm:spPr/>
    </dgm:pt>
    <dgm:pt modelId="{1EABFA67-0F7B-4F0D-BE4E-885477155F35}" type="pres">
      <dgm:prSet presAssocID="{B2F5088E-135A-4628-8603-6820EB43025A}" presName="composite" presStyleCnt="0"/>
      <dgm:spPr/>
    </dgm:pt>
    <dgm:pt modelId="{3D7C13B2-5CEF-4753-9D29-8F2353E2AB83}" type="pres">
      <dgm:prSet presAssocID="{B2F5088E-135A-4628-8603-6820EB43025A}" presName="rect1" presStyleLbl="bgImgPlace1" presStyleIdx="0" presStyleCnt="1" custScaleX="76497" custScaleY="88801" custLinFactNeighborX="3044" custLinFactNeighborY="-4671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2B86FB5-2429-4A4C-8F26-E9CD1D66320A}" type="pres">
      <dgm:prSet presAssocID="{B2F5088E-135A-4628-8603-6820EB43025A}" presName="wedgeRectCallout1" presStyleLbl="node1" presStyleIdx="0" presStyleCnt="1" custScaleX="105275" custScaleY="413778" custLinFactNeighborX="3114" custLinFactNeighborY="51008">
        <dgm:presLayoutVars>
          <dgm:bulletEnabled val="1"/>
        </dgm:presLayoutVars>
      </dgm:prSet>
      <dgm:spPr/>
    </dgm:pt>
  </dgm:ptLst>
  <dgm:cxnLst>
    <dgm:cxn modelId="{B6998B0B-DF27-4E4F-8DEE-E4211DA35204}" srcId="{B4BBD134-67A9-456E-9E8F-F370643C8721}" destId="{B2F5088E-135A-4628-8603-6820EB43025A}" srcOrd="0" destOrd="0" parTransId="{56A27703-5BD7-46B4-8B92-87667E015020}" sibTransId="{84FC4D28-4642-4CC3-99DA-8F2CE3A411B4}"/>
    <dgm:cxn modelId="{9DA6A66C-6424-4929-922D-574584D276B3}" type="presOf" srcId="{B2F5088E-135A-4628-8603-6820EB43025A}" destId="{C2B86FB5-2429-4A4C-8F26-E9CD1D66320A}" srcOrd="0" destOrd="0" presId="urn:microsoft.com/office/officeart/2008/layout/BendingPictureCaptionList"/>
    <dgm:cxn modelId="{DED03981-9FFB-466A-8B18-6A8DB8FFFFCF}" type="presOf" srcId="{B4BBD134-67A9-456E-9E8F-F370643C8721}" destId="{286CF4E0-5821-46E4-BE81-BCD35E02C92C}" srcOrd="0" destOrd="0" presId="urn:microsoft.com/office/officeart/2008/layout/BendingPictureCaptionList"/>
    <dgm:cxn modelId="{1A032E0D-CBC8-4456-B540-118FF5DB6781}" type="presParOf" srcId="{286CF4E0-5821-46E4-BE81-BCD35E02C92C}" destId="{1EABFA67-0F7B-4F0D-BE4E-885477155F35}" srcOrd="0" destOrd="0" presId="urn:microsoft.com/office/officeart/2008/layout/BendingPictureCaptionList"/>
    <dgm:cxn modelId="{6101C5E6-FBA6-449B-B369-D711E0AA0F53}" type="presParOf" srcId="{1EABFA67-0F7B-4F0D-BE4E-885477155F35}" destId="{3D7C13B2-5CEF-4753-9D29-8F2353E2AB83}" srcOrd="0" destOrd="0" presId="urn:microsoft.com/office/officeart/2008/layout/BendingPictureCaptionList"/>
    <dgm:cxn modelId="{D39BF84D-6B84-427C-8DF1-3FFC6D7FC9CD}" type="presParOf" srcId="{1EABFA67-0F7B-4F0D-BE4E-885477155F35}" destId="{C2B86FB5-2429-4A4C-8F26-E9CD1D66320A}" srcOrd="1" destOrd="0" presId="urn:microsoft.com/office/officeart/2008/layout/BendingPictureCaption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47DDCC-FA85-44BB-B767-40B8A7C51127}"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US"/>
        </a:p>
      </dgm:t>
    </dgm:pt>
    <dgm:pt modelId="{072E9F19-B186-4980-A955-73F54744D8E4}">
      <dgm:prSet phldrT="[Text]" custT="1"/>
      <dgm:spPr/>
      <dgm:t>
        <a:bodyPr/>
        <a:lstStyle/>
        <a:p>
          <a:r>
            <a:rPr lang="en-US" sz="1290" dirty="0">
              <a:solidFill>
                <a:schemeClr val="bg1"/>
              </a:solidFill>
            </a:rPr>
            <a:t>My </a:t>
          </a:r>
          <a:r>
            <a:rPr lang="en-US" sz="1290" b="1" dirty="0">
              <a:solidFill>
                <a:schemeClr val="bg1"/>
              </a:solidFill>
            </a:rPr>
            <a:t>Stock Market Dashboard</a:t>
          </a:r>
          <a:r>
            <a:rPr lang="en-US" sz="1290" dirty="0">
              <a:solidFill>
                <a:schemeClr val="bg1"/>
              </a:solidFill>
            </a:rPr>
            <a:t> stands out because it combines </a:t>
          </a:r>
          <a:r>
            <a:rPr lang="en-US" sz="1290" b="1" dirty="0">
              <a:solidFill>
                <a:schemeClr val="bg1"/>
              </a:solidFill>
            </a:rPr>
            <a:t>simplicity, efficiency, and powerful insights</a:t>
          </a:r>
          <a:r>
            <a:rPr lang="en-US" sz="1290" dirty="0">
              <a:solidFill>
                <a:schemeClr val="bg1"/>
              </a:solidFill>
            </a:rPr>
            <a:t> to help users make informed investment decisions. Unlike other platforms, it not only provides </a:t>
          </a:r>
          <a:r>
            <a:rPr lang="en-US" sz="1290" b="1" dirty="0">
              <a:solidFill>
                <a:schemeClr val="bg1"/>
              </a:solidFill>
            </a:rPr>
            <a:t>real-time stock data and trend analysis</a:t>
          </a:r>
          <a:r>
            <a:rPr lang="en-US" sz="1290" dirty="0">
              <a:solidFill>
                <a:schemeClr val="bg1"/>
              </a:solidFill>
            </a:rPr>
            <a:t> but also features an </a:t>
          </a:r>
          <a:r>
            <a:rPr lang="en-US" sz="1290" b="1" dirty="0">
              <a:solidFill>
                <a:schemeClr val="bg1"/>
              </a:solidFill>
            </a:rPr>
            <a:t>AI-powered chatbot for stock suggestions</a:t>
          </a:r>
          <a:r>
            <a:rPr lang="en-US" sz="1290" dirty="0">
              <a:solidFill>
                <a:schemeClr val="bg1"/>
              </a:solidFill>
            </a:rPr>
            <a:t> and a </a:t>
          </a:r>
          <a:r>
            <a:rPr lang="en-US" sz="1290" b="1" dirty="0">
              <a:solidFill>
                <a:schemeClr val="bg1"/>
              </a:solidFill>
            </a:rPr>
            <a:t>profit/loss calculator</a:t>
          </a:r>
          <a:r>
            <a:rPr lang="en-US" sz="1290" dirty="0">
              <a:solidFill>
                <a:schemeClr val="bg1"/>
              </a:solidFill>
            </a:rPr>
            <a:t> to predict future outcomes.</a:t>
          </a:r>
        </a:p>
        <a:p>
          <a:r>
            <a:rPr lang="en-US" sz="1290" dirty="0">
              <a:solidFill>
                <a:schemeClr val="bg1"/>
              </a:solidFill>
            </a:rPr>
            <a:t>With its </a:t>
          </a:r>
          <a:r>
            <a:rPr lang="en-US" sz="1290" b="1" dirty="0">
              <a:solidFill>
                <a:schemeClr val="bg1"/>
              </a:solidFill>
            </a:rPr>
            <a:t>user-friendly interface, interactive graphs, and educational PDF library</a:t>
          </a:r>
          <a:r>
            <a:rPr lang="en-US" sz="1290" dirty="0">
              <a:solidFill>
                <a:schemeClr val="bg1"/>
              </a:solidFill>
            </a:rPr>
            <a:t>, it caters to both beginners and experienced traders. The addition of </a:t>
          </a:r>
          <a:r>
            <a:rPr lang="en-US" sz="1290" b="1" dirty="0">
              <a:solidFill>
                <a:schemeClr val="bg1"/>
              </a:solidFill>
            </a:rPr>
            <a:t>automated email alerts</a:t>
          </a:r>
          <a:r>
            <a:rPr lang="en-US" sz="1290" dirty="0">
              <a:solidFill>
                <a:schemeClr val="bg1"/>
              </a:solidFill>
            </a:rPr>
            <a:t> ensures users never miss important market updates, making it a </a:t>
          </a:r>
          <a:r>
            <a:rPr lang="en-US" sz="1290" b="1" dirty="0">
              <a:solidFill>
                <a:schemeClr val="bg1"/>
              </a:solidFill>
            </a:rPr>
            <a:t>unique, practical, and efficient</a:t>
          </a:r>
          <a:r>
            <a:rPr lang="en-US" sz="1290" dirty="0">
              <a:solidFill>
                <a:schemeClr val="bg1"/>
              </a:solidFill>
            </a:rPr>
            <a:t> solution for stock market analysis. 🚀</a:t>
          </a:r>
        </a:p>
        <a:p>
          <a:r>
            <a:rPr lang="en-US" sz="1400" b="1" dirty="0">
              <a:solidFill>
                <a:schemeClr val="bg1"/>
              </a:solidFill>
            </a:rPr>
            <a:t>AN Productions</a:t>
          </a:r>
          <a:r>
            <a:rPr lang="en-US" sz="1400" dirty="0">
              <a:solidFill>
                <a:schemeClr val="bg1"/>
              </a:solidFill>
            </a:rPr>
            <a:t> – </a:t>
          </a:r>
          <a:r>
            <a:rPr lang="en-US" sz="1400" i="1" strike="noStrike" dirty="0">
              <a:solidFill>
                <a:schemeClr val="bg1"/>
              </a:solidFill>
              <a:latin typeface="Bahnschrift Light" panose="020B0502040204020203" pitchFamily="34" charset="0"/>
            </a:rPr>
            <a:t>Turning Ideas into Reality</a:t>
          </a:r>
          <a:endParaRPr lang="en-US" sz="1400" strike="noStrike" dirty="0">
            <a:solidFill>
              <a:schemeClr val="bg1"/>
            </a:solidFill>
            <a:latin typeface="Bahnschrift Light" panose="020B0502040204020203" pitchFamily="34" charset="0"/>
          </a:endParaRPr>
        </a:p>
      </dgm:t>
    </dgm:pt>
    <dgm:pt modelId="{F999C955-8D64-49A6-A935-90B97213E041}" type="parTrans" cxnId="{84BEB6C9-62CE-46D5-8453-DB1654F514B9}">
      <dgm:prSet/>
      <dgm:spPr/>
      <dgm:t>
        <a:bodyPr/>
        <a:lstStyle/>
        <a:p>
          <a:endParaRPr lang="en-US"/>
        </a:p>
      </dgm:t>
    </dgm:pt>
    <dgm:pt modelId="{1E8FCC1B-DC6A-446F-80FE-FA770CDC3597}" type="sibTrans" cxnId="{84BEB6C9-62CE-46D5-8453-DB1654F514B9}">
      <dgm:prSet/>
      <dgm:spPr/>
      <dgm:t>
        <a:bodyPr/>
        <a:lstStyle/>
        <a:p>
          <a:endParaRPr lang="en-US"/>
        </a:p>
      </dgm:t>
    </dgm:pt>
    <dgm:pt modelId="{E6CF22E7-B7B6-487F-A024-8FE6A908B286}" type="pres">
      <dgm:prSet presAssocID="{1247DDCC-FA85-44BB-B767-40B8A7C51127}" presName="Name0" presStyleCnt="0">
        <dgm:presLayoutVars>
          <dgm:dir/>
          <dgm:resizeHandles val="exact"/>
        </dgm:presLayoutVars>
      </dgm:prSet>
      <dgm:spPr/>
    </dgm:pt>
    <dgm:pt modelId="{D7B1CD4A-8963-4F6F-8AA6-157C8345F319}" type="pres">
      <dgm:prSet presAssocID="{072E9F19-B186-4980-A955-73F54744D8E4}" presName="composite" presStyleCnt="0"/>
      <dgm:spPr/>
    </dgm:pt>
    <dgm:pt modelId="{635B2655-0A26-4922-B5ED-9B89E2B7441D}" type="pres">
      <dgm:prSet presAssocID="{072E9F19-B186-4980-A955-73F54744D8E4}" presName="rect1" presStyleLbl="bgImgPlace1" presStyleIdx="0" presStyleCnt="1" custScaleX="54606" custScaleY="51692" custLinFactNeighborX="4368" custLinFactNeighborY="-33116"/>
      <dgm:spPr>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dgm:spPr>
    </dgm:pt>
    <dgm:pt modelId="{65E81511-3768-4711-90FD-436696BA9A24}" type="pres">
      <dgm:prSet presAssocID="{072E9F19-B186-4980-A955-73F54744D8E4}" presName="wedgeRectCallout1" presStyleLbl="node1" presStyleIdx="0" presStyleCnt="1" custScaleX="112360" custScaleY="458184" custLinFactNeighborX="1642" custLinFactNeighborY="62345">
        <dgm:presLayoutVars>
          <dgm:bulletEnabled val="1"/>
        </dgm:presLayoutVars>
      </dgm:prSet>
      <dgm:spPr/>
    </dgm:pt>
  </dgm:ptLst>
  <dgm:cxnLst>
    <dgm:cxn modelId="{84BEB6C9-62CE-46D5-8453-DB1654F514B9}" srcId="{1247DDCC-FA85-44BB-B767-40B8A7C51127}" destId="{072E9F19-B186-4980-A955-73F54744D8E4}" srcOrd="0" destOrd="0" parTransId="{F999C955-8D64-49A6-A935-90B97213E041}" sibTransId="{1E8FCC1B-DC6A-446F-80FE-FA770CDC3597}"/>
    <dgm:cxn modelId="{44F19BD5-602C-452F-AFD4-A40BADC30C1B}" type="presOf" srcId="{1247DDCC-FA85-44BB-B767-40B8A7C51127}" destId="{E6CF22E7-B7B6-487F-A024-8FE6A908B286}" srcOrd="0" destOrd="0" presId="urn:microsoft.com/office/officeart/2008/layout/BendingPictureCaptionList"/>
    <dgm:cxn modelId="{9F9840FB-804A-4D4B-B5DB-BBCB5994D2A3}" type="presOf" srcId="{072E9F19-B186-4980-A955-73F54744D8E4}" destId="{65E81511-3768-4711-90FD-436696BA9A24}" srcOrd="0" destOrd="0" presId="urn:microsoft.com/office/officeart/2008/layout/BendingPictureCaptionList"/>
    <dgm:cxn modelId="{3C1CA08F-34B5-4B67-ACB8-EEB845E647B5}" type="presParOf" srcId="{E6CF22E7-B7B6-487F-A024-8FE6A908B286}" destId="{D7B1CD4A-8963-4F6F-8AA6-157C8345F319}" srcOrd="0" destOrd="0" presId="urn:microsoft.com/office/officeart/2008/layout/BendingPictureCaptionList"/>
    <dgm:cxn modelId="{3369FB55-1413-4046-9EB1-64F0B5C34EC7}" type="presParOf" srcId="{D7B1CD4A-8963-4F6F-8AA6-157C8345F319}" destId="{635B2655-0A26-4922-B5ED-9B89E2B7441D}" srcOrd="0" destOrd="0" presId="urn:microsoft.com/office/officeart/2008/layout/BendingPictureCaptionList"/>
    <dgm:cxn modelId="{0B5A72A8-91FF-4663-8715-1146E94CD96F}" type="presParOf" srcId="{D7B1CD4A-8963-4F6F-8AA6-157C8345F319}" destId="{65E81511-3768-4711-90FD-436696BA9A24}" srcOrd="1" destOrd="0" presId="urn:microsoft.com/office/officeart/2008/layout/BendingPictureCaption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13190-FC49-45AE-A188-29816F0572CD}">
      <dsp:nvSpPr>
        <dsp:cNvPr id="0" name=""/>
        <dsp:cNvSpPr/>
      </dsp:nvSpPr>
      <dsp:spPr>
        <a:xfrm>
          <a:off x="113016" y="33619"/>
          <a:ext cx="2156178" cy="164445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5000" r="-1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F7C404-4AF3-4101-ABA8-81C1B1A9FE4A}">
      <dsp:nvSpPr>
        <dsp:cNvPr id="0" name=""/>
        <dsp:cNvSpPr/>
      </dsp:nvSpPr>
      <dsp:spPr>
        <a:xfrm>
          <a:off x="38243" y="1600741"/>
          <a:ext cx="2230951" cy="2555782"/>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u="sng" kern="1200" dirty="0">
              <a:solidFill>
                <a:schemeClr val="bg1"/>
              </a:solidFill>
            </a:rPr>
            <a:t>Streamlit: </a:t>
          </a:r>
          <a:r>
            <a:rPr lang="en-US" sz="2300" b="0" kern="1200" dirty="0">
              <a:solidFill>
                <a:schemeClr val="bg1"/>
              </a:solidFill>
            </a:rPr>
            <a:t>Streamlit Python framework for quickly building interactive web apps without needing frontend development.</a:t>
          </a:r>
        </a:p>
      </dsp:txBody>
      <dsp:txXfrm>
        <a:off x="38243" y="1600741"/>
        <a:ext cx="2230951" cy="25557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C13B2-5CEF-4753-9D29-8F2353E2AB83}">
      <dsp:nvSpPr>
        <dsp:cNvPr id="0" name=""/>
        <dsp:cNvSpPr/>
      </dsp:nvSpPr>
      <dsp:spPr>
        <a:xfrm>
          <a:off x="343958" y="0"/>
          <a:ext cx="2329407" cy="216326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B86FB5-2429-4A4C-8F26-E9CD1D66320A}">
      <dsp:nvSpPr>
        <dsp:cNvPr id="0" name=""/>
        <dsp:cNvSpPr/>
      </dsp:nvSpPr>
      <dsp:spPr>
        <a:xfrm>
          <a:off x="180394" y="1940895"/>
          <a:ext cx="2853096" cy="3527983"/>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US" sz="6400" kern="1200" dirty="0"/>
        </a:p>
      </dsp:txBody>
      <dsp:txXfrm>
        <a:off x="180394" y="1940895"/>
        <a:ext cx="2853096" cy="35279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B2655-0A26-4922-B5ED-9B89E2B7441D}">
      <dsp:nvSpPr>
        <dsp:cNvPr id="0" name=""/>
        <dsp:cNvSpPr/>
      </dsp:nvSpPr>
      <dsp:spPr>
        <a:xfrm>
          <a:off x="710795" y="0"/>
          <a:ext cx="1643680" cy="124477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E81511-3768-4711-90FD-436696BA9A24}">
      <dsp:nvSpPr>
        <dsp:cNvPr id="0" name=""/>
        <dsp:cNvSpPr/>
      </dsp:nvSpPr>
      <dsp:spPr>
        <a:xfrm>
          <a:off x="2930" y="1367115"/>
          <a:ext cx="3010085" cy="3861669"/>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3405">
            <a:lnSpc>
              <a:spcPct val="90000"/>
            </a:lnSpc>
            <a:spcBef>
              <a:spcPct val="0"/>
            </a:spcBef>
            <a:spcAft>
              <a:spcPct val="35000"/>
            </a:spcAft>
            <a:buNone/>
          </a:pPr>
          <a:r>
            <a:rPr lang="en-US" sz="1290" kern="1200" dirty="0">
              <a:solidFill>
                <a:schemeClr val="bg1"/>
              </a:solidFill>
            </a:rPr>
            <a:t>My </a:t>
          </a:r>
          <a:r>
            <a:rPr lang="en-US" sz="1290" b="1" kern="1200" dirty="0">
              <a:solidFill>
                <a:schemeClr val="bg1"/>
              </a:solidFill>
            </a:rPr>
            <a:t>Stock Market Dashboard</a:t>
          </a:r>
          <a:r>
            <a:rPr lang="en-US" sz="1290" kern="1200" dirty="0">
              <a:solidFill>
                <a:schemeClr val="bg1"/>
              </a:solidFill>
            </a:rPr>
            <a:t> stands out because it combines </a:t>
          </a:r>
          <a:r>
            <a:rPr lang="en-US" sz="1290" b="1" kern="1200" dirty="0">
              <a:solidFill>
                <a:schemeClr val="bg1"/>
              </a:solidFill>
            </a:rPr>
            <a:t>simplicity, efficiency, and powerful insights</a:t>
          </a:r>
          <a:r>
            <a:rPr lang="en-US" sz="1290" kern="1200" dirty="0">
              <a:solidFill>
                <a:schemeClr val="bg1"/>
              </a:solidFill>
            </a:rPr>
            <a:t> to help users make informed investment decisions. Unlike other platforms, it not only provides </a:t>
          </a:r>
          <a:r>
            <a:rPr lang="en-US" sz="1290" b="1" kern="1200" dirty="0">
              <a:solidFill>
                <a:schemeClr val="bg1"/>
              </a:solidFill>
            </a:rPr>
            <a:t>real-time stock data and trend analysis</a:t>
          </a:r>
          <a:r>
            <a:rPr lang="en-US" sz="1290" kern="1200" dirty="0">
              <a:solidFill>
                <a:schemeClr val="bg1"/>
              </a:solidFill>
            </a:rPr>
            <a:t> but also features an </a:t>
          </a:r>
          <a:r>
            <a:rPr lang="en-US" sz="1290" b="1" kern="1200" dirty="0">
              <a:solidFill>
                <a:schemeClr val="bg1"/>
              </a:solidFill>
            </a:rPr>
            <a:t>AI-powered chatbot for stock suggestions</a:t>
          </a:r>
          <a:r>
            <a:rPr lang="en-US" sz="1290" kern="1200" dirty="0">
              <a:solidFill>
                <a:schemeClr val="bg1"/>
              </a:solidFill>
            </a:rPr>
            <a:t> and a </a:t>
          </a:r>
          <a:r>
            <a:rPr lang="en-US" sz="1290" b="1" kern="1200" dirty="0">
              <a:solidFill>
                <a:schemeClr val="bg1"/>
              </a:solidFill>
            </a:rPr>
            <a:t>profit/loss calculator</a:t>
          </a:r>
          <a:r>
            <a:rPr lang="en-US" sz="1290" kern="1200" dirty="0">
              <a:solidFill>
                <a:schemeClr val="bg1"/>
              </a:solidFill>
            </a:rPr>
            <a:t> to predict future outcomes.</a:t>
          </a:r>
        </a:p>
        <a:p>
          <a:pPr marL="0" lvl="0" indent="0" algn="ctr" defTabSz="573405">
            <a:lnSpc>
              <a:spcPct val="90000"/>
            </a:lnSpc>
            <a:spcBef>
              <a:spcPct val="0"/>
            </a:spcBef>
            <a:spcAft>
              <a:spcPct val="35000"/>
            </a:spcAft>
            <a:buNone/>
          </a:pPr>
          <a:r>
            <a:rPr lang="en-US" sz="1290" kern="1200" dirty="0">
              <a:solidFill>
                <a:schemeClr val="bg1"/>
              </a:solidFill>
            </a:rPr>
            <a:t>With its </a:t>
          </a:r>
          <a:r>
            <a:rPr lang="en-US" sz="1290" b="1" kern="1200" dirty="0">
              <a:solidFill>
                <a:schemeClr val="bg1"/>
              </a:solidFill>
            </a:rPr>
            <a:t>user-friendly interface, interactive graphs, and educational PDF library</a:t>
          </a:r>
          <a:r>
            <a:rPr lang="en-US" sz="1290" kern="1200" dirty="0">
              <a:solidFill>
                <a:schemeClr val="bg1"/>
              </a:solidFill>
            </a:rPr>
            <a:t>, it caters to both beginners and experienced traders. The addition of </a:t>
          </a:r>
          <a:r>
            <a:rPr lang="en-US" sz="1290" b="1" kern="1200" dirty="0">
              <a:solidFill>
                <a:schemeClr val="bg1"/>
              </a:solidFill>
            </a:rPr>
            <a:t>automated email alerts</a:t>
          </a:r>
          <a:r>
            <a:rPr lang="en-US" sz="1290" kern="1200" dirty="0">
              <a:solidFill>
                <a:schemeClr val="bg1"/>
              </a:solidFill>
            </a:rPr>
            <a:t> ensures users never miss important market updates, making it a </a:t>
          </a:r>
          <a:r>
            <a:rPr lang="en-US" sz="1290" b="1" kern="1200" dirty="0">
              <a:solidFill>
                <a:schemeClr val="bg1"/>
              </a:solidFill>
            </a:rPr>
            <a:t>unique, practical, and efficient</a:t>
          </a:r>
          <a:r>
            <a:rPr lang="en-US" sz="1290" kern="1200" dirty="0">
              <a:solidFill>
                <a:schemeClr val="bg1"/>
              </a:solidFill>
            </a:rPr>
            <a:t> solution for stock market analysis. 🚀</a:t>
          </a:r>
        </a:p>
        <a:p>
          <a:pPr marL="0" lvl="0" indent="0" algn="ctr" defTabSz="573405">
            <a:lnSpc>
              <a:spcPct val="90000"/>
            </a:lnSpc>
            <a:spcBef>
              <a:spcPct val="0"/>
            </a:spcBef>
            <a:spcAft>
              <a:spcPct val="35000"/>
            </a:spcAft>
            <a:buNone/>
          </a:pPr>
          <a:r>
            <a:rPr lang="en-US" sz="1400" b="1" kern="1200" dirty="0">
              <a:solidFill>
                <a:schemeClr val="bg1"/>
              </a:solidFill>
            </a:rPr>
            <a:t>AN Productions</a:t>
          </a:r>
          <a:r>
            <a:rPr lang="en-US" sz="1400" kern="1200" dirty="0">
              <a:solidFill>
                <a:schemeClr val="bg1"/>
              </a:solidFill>
            </a:rPr>
            <a:t> – </a:t>
          </a:r>
          <a:r>
            <a:rPr lang="en-US" sz="1400" i="1" strike="noStrike" kern="1200" dirty="0">
              <a:solidFill>
                <a:schemeClr val="bg1"/>
              </a:solidFill>
              <a:latin typeface="Bahnschrift Light" panose="020B0502040204020203" pitchFamily="34" charset="0"/>
            </a:rPr>
            <a:t>Turning Ideas into Reality</a:t>
          </a:r>
          <a:endParaRPr lang="en-US" sz="1400" strike="noStrike" kern="1200" dirty="0">
            <a:solidFill>
              <a:schemeClr val="bg1"/>
            </a:solidFill>
            <a:latin typeface="Bahnschrift Light" panose="020B0502040204020203" pitchFamily="34" charset="0"/>
          </a:endParaRPr>
        </a:p>
      </dsp:txBody>
      <dsp:txXfrm>
        <a:off x="2930" y="1367115"/>
        <a:ext cx="3010085" cy="3861669"/>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2B25B9-0D0C-4A5B-8B92-FA2FE5D9F1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C98C65-4DA9-4749-AE9B-24FB6DBFB5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925615-9407-4976-9276-FCCAF48FEB35}" type="datetimeFigureOut">
              <a:rPr lang="en-US" smtClean="0"/>
              <a:t>2/9/2025</a:t>
            </a:fld>
            <a:endParaRPr lang="en-US" dirty="0"/>
          </a:p>
        </p:txBody>
      </p:sp>
      <p:sp>
        <p:nvSpPr>
          <p:cNvPr id="4" name="Footer Placeholder 3">
            <a:extLst>
              <a:ext uri="{FF2B5EF4-FFF2-40B4-BE49-F238E27FC236}">
                <a16:creationId xmlns:a16="http://schemas.microsoft.com/office/drawing/2014/main" id="{505F189C-DFE8-47E0-9FD0-98D23181F5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BF84A15-686C-4F6C-90D9-E261F993F0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AFA876-335C-4726-9BA9-BDB74E75230D}" type="slidenum">
              <a:rPr lang="en-US" smtClean="0"/>
              <a:t>‹#›</a:t>
            </a:fld>
            <a:endParaRPr lang="en-US" dirty="0"/>
          </a:p>
        </p:txBody>
      </p:sp>
    </p:spTree>
    <p:extLst>
      <p:ext uri="{BB962C8B-B14F-4D97-AF65-F5344CB8AC3E}">
        <p14:creationId xmlns:p14="http://schemas.microsoft.com/office/powerpoint/2010/main" val="1625131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72ECA-AE36-4CFA-A70B-46BE7F0AEDB1}" type="datetimeFigureOut">
              <a:rPr lang="en-US" smtClean="0"/>
              <a:t>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08769-DBA5-4511-B2F9-29CF3778FB44}" type="slidenum">
              <a:rPr lang="en-US" smtClean="0"/>
              <a:t>‹#›</a:t>
            </a:fld>
            <a:endParaRPr lang="en-US" dirty="0"/>
          </a:p>
        </p:txBody>
      </p:sp>
    </p:spTree>
    <p:extLst>
      <p:ext uri="{BB962C8B-B14F-4D97-AF65-F5344CB8AC3E}">
        <p14:creationId xmlns:p14="http://schemas.microsoft.com/office/powerpoint/2010/main" val="295277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2/9/2025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826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6807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603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7138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92471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219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4379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39419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6202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89688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3372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14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2045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8950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785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3511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40715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298CD5-6C1E-4009-B41F-6DF62E31D3BE}" type="datetimeFigureOut">
              <a:rPr lang="en-US" smtClean="0"/>
              <a:pPr/>
              <a:t>2/9/2025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5694098"/>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13.svg"/><Relationship Id="rId4" Type="http://schemas.openxmlformats.org/officeDocument/2006/relationships/image" Target="../media/image19.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4.png"/><Relationship Id="rId7"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svg"/><Relationship Id="rId18" Type="http://schemas.openxmlformats.org/officeDocument/2006/relationships/image" Target="../media/image42.png"/><Relationship Id="rId3" Type="http://schemas.openxmlformats.org/officeDocument/2006/relationships/image" Target="../media/image13.svg"/><Relationship Id="rId21" Type="http://schemas.openxmlformats.org/officeDocument/2006/relationships/image" Target="../media/image44.png"/><Relationship Id="rId7" Type="http://schemas.openxmlformats.org/officeDocument/2006/relationships/image" Target="../media/image31.svg"/><Relationship Id="rId12" Type="http://schemas.openxmlformats.org/officeDocument/2006/relationships/image" Target="../media/image36.png"/><Relationship Id="rId17" Type="http://schemas.openxmlformats.org/officeDocument/2006/relationships/image" Target="../media/image41.svg"/><Relationship Id="rId2" Type="http://schemas.openxmlformats.org/officeDocument/2006/relationships/image" Target="../media/image12.png"/><Relationship Id="rId16" Type="http://schemas.openxmlformats.org/officeDocument/2006/relationships/image" Target="../media/image40.png"/><Relationship Id="rId20"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5.svg"/><Relationship Id="rId24" Type="http://schemas.openxmlformats.org/officeDocument/2006/relationships/image" Target="../media/image47.svg"/><Relationship Id="rId5" Type="http://schemas.openxmlformats.org/officeDocument/2006/relationships/image" Target="../media/image29.svg"/><Relationship Id="rId15" Type="http://schemas.openxmlformats.org/officeDocument/2006/relationships/image" Target="../media/image39.svg"/><Relationship Id="rId23" Type="http://schemas.openxmlformats.org/officeDocument/2006/relationships/image" Target="../media/image46.png"/><Relationship Id="rId10" Type="http://schemas.openxmlformats.org/officeDocument/2006/relationships/image" Target="../media/image34.png"/><Relationship Id="rId19" Type="http://schemas.openxmlformats.org/officeDocument/2006/relationships/image" Target="../media/image43.svg"/><Relationship Id="rId4" Type="http://schemas.openxmlformats.org/officeDocument/2006/relationships/image" Target="../media/image28.png"/><Relationship Id="rId9" Type="http://schemas.openxmlformats.org/officeDocument/2006/relationships/image" Target="../media/image33.svg"/><Relationship Id="rId14" Type="http://schemas.openxmlformats.org/officeDocument/2006/relationships/image" Target="../media/image38.png"/><Relationship Id="rId22" Type="http://schemas.openxmlformats.org/officeDocument/2006/relationships/image" Target="../media/image45.sv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50.svg"/><Relationship Id="rId18" Type="http://schemas.openxmlformats.org/officeDocument/2006/relationships/image" Target="../media/image54.sv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49.png"/><Relationship Id="rId17" Type="http://schemas.openxmlformats.org/officeDocument/2006/relationships/image" Target="../media/image53.png"/><Relationship Id="rId2" Type="http://schemas.openxmlformats.org/officeDocument/2006/relationships/diagramData" Target="../diagrams/data1.xml"/><Relationship Id="rId16" Type="http://schemas.openxmlformats.org/officeDocument/2006/relationships/image" Target="../media/image52.svg"/><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image" Target="../media/image51.png"/><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60.svg"/><Relationship Id="rId13" Type="http://schemas.openxmlformats.org/officeDocument/2006/relationships/diagramQuickStyle" Target="../diagrams/quickStyle3.xml"/><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diagramLayout" Target="../diagrams/layout3.xml"/><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58.svg"/><Relationship Id="rId11" Type="http://schemas.openxmlformats.org/officeDocument/2006/relationships/diagramData" Target="../diagrams/data3.xml"/><Relationship Id="rId5" Type="http://schemas.openxmlformats.org/officeDocument/2006/relationships/image" Target="../media/image57.png"/><Relationship Id="rId15" Type="http://schemas.microsoft.com/office/2007/relationships/diagramDrawing" Target="../diagrams/drawing3.xml"/><Relationship Id="rId10" Type="http://schemas.openxmlformats.org/officeDocument/2006/relationships/image" Target="../media/image62.svg"/><Relationship Id="rId4" Type="http://schemas.openxmlformats.org/officeDocument/2006/relationships/image" Target="../media/image56.svg"/><Relationship Id="rId9" Type="http://schemas.openxmlformats.org/officeDocument/2006/relationships/image" Target="../media/image61.png"/><Relationship Id="rId14" Type="http://schemas.openxmlformats.org/officeDocument/2006/relationships/diagramColors" Target="../diagrams/colors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usfique-Ahmed" TargetMode="External"/><Relationship Id="rId2" Type="http://schemas.openxmlformats.org/officeDocument/2006/relationships/hyperlink" Target="https://github.com/ANAHAN07"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2-3295-4C03-B09E-23AA28DA233D}"/>
              </a:ext>
            </a:extLst>
          </p:cNvPr>
          <p:cNvSpPr>
            <a:spLocks noGrp="1"/>
          </p:cNvSpPr>
          <p:nvPr>
            <p:ph type="ctrTitle"/>
          </p:nvPr>
        </p:nvSpPr>
        <p:spPr>
          <a:xfrm>
            <a:off x="2744898" y="537366"/>
            <a:ext cx="6702203" cy="833437"/>
          </a:xfrm>
          <a:effectLst>
            <a:glow rad="228600">
              <a:schemeClr val="accent3">
                <a:satMod val="175000"/>
                <a:alpha val="40000"/>
              </a:schemeClr>
            </a:glow>
            <a:outerShdw blurRad="50800" dist="38100" dir="16200000" rotWithShape="0">
              <a:prstClr val="black">
                <a:alpha val="40000"/>
              </a:prstClr>
            </a:outerShdw>
            <a:reflection blurRad="6350" stA="50000" endA="300" endPos="90000" dist="50800" dir="5400000" sy="-100000" algn="bl" rotWithShape="0"/>
          </a:effectLst>
          <a:scene3d>
            <a:camera prst="perspectiveRelaxedModerately"/>
            <a:lightRig rig="threePt" dir="t"/>
          </a:scene3d>
        </p:spPr>
        <p:txBody>
          <a:bodyPr>
            <a:normAutofit/>
          </a:bodyPr>
          <a:lstStyle/>
          <a:p>
            <a:pPr algn="ctr"/>
            <a:r>
              <a:rPr lang="en-US" sz="4000" dirty="0"/>
              <a:t>Stock Market Dashboard</a:t>
            </a:r>
          </a:p>
        </p:txBody>
      </p:sp>
      <p:sp>
        <p:nvSpPr>
          <p:cNvPr id="3" name="Subtitle 2">
            <a:extLst>
              <a:ext uri="{FF2B5EF4-FFF2-40B4-BE49-F238E27FC236}">
                <a16:creationId xmlns:a16="http://schemas.microsoft.com/office/drawing/2014/main" id="{B1A9DEB6-B9DD-4CC9-A39F-5A35DBED4E59}"/>
              </a:ext>
            </a:extLst>
          </p:cNvPr>
          <p:cNvSpPr>
            <a:spLocks noGrp="1"/>
          </p:cNvSpPr>
          <p:nvPr>
            <p:ph type="subTitle" idx="1"/>
          </p:nvPr>
        </p:nvSpPr>
        <p:spPr>
          <a:xfrm>
            <a:off x="2089215" y="4300340"/>
            <a:ext cx="9057205" cy="1873643"/>
          </a:xfrm>
          <a:ln>
            <a:noFill/>
          </a:ln>
          <a:effectLst>
            <a:outerShdw blurRad="225425" dist="50800" dir="5220000" algn="ctr">
              <a:srgbClr val="000000">
                <a:alpha val="33000"/>
              </a:srgbClr>
            </a:outerShdw>
          </a:effectLst>
        </p:spPr>
        <p:txBody>
          <a:bodyPr>
            <a:normAutofit fontScale="40000" lnSpcReduction="20000"/>
          </a:bodyPr>
          <a:lstStyle/>
          <a:p>
            <a:r>
              <a:rPr lang="en-US" sz="5400" b="1" u="sng" dirty="0">
                <a:solidFill>
                  <a:schemeClr val="tx1"/>
                </a:solidFill>
              </a:rPr>
              <a:t>Stock Market Dashboard</a:t>
            </a:r>
            <a:r>
              <a:rPr lang="en-US" sz="5400" b="1" dirty="0">
                <a:solidFill>
                  <a:schemeClr val="tx1"/>
                </a:solidFill>
              </a:rPr>
              <a:t> </a:t>
            </a:r>
            <a:r>
              <a:rPr lang="en-US" sz="4900" b="1" dirty="0">
                <a:solidFill>
                  <a:schemeClr val="tx1"/>
                </a:solidFill>
              </a:rPr>
              <a:t>: </a:t>
            </a:r>
            <a:r>
              <a:rPr lang="en-US" sz="4300" dirty="0">
                <a:solidFill>
                  <a:schemeClr val="tx1"/>
                </a:solidFill>
              </a:rPr>
              <a:t>This project is a </a:t>
            </a:r>
            <a:r>
              <a:rPr lang="en-US" sz="4300" b="1" i="1" dirty="0">
                <a:solidFill>
                  <a:schemeClr val="tx1"/>
                </a:solidFill>
              </a:rPr>
              <a:t>Streamlit-based</a:t>
            </a:r>
            <a:r>
              <a:rPr lang="en-US" sz="4300" b="1" dirty="0">
                <a:solidFill>
                  <a:schemeClr val="tx1"/>
                </a:solidFill>
              </a:rPr>
              <a:t> Stock Market Dashboard</a:t>
            </a:r>
            <a:r>
              <a:rPr lang="en-US" sz="4300" dirty="0">
                <a:solidFill>
                  <a:schemeClr val="tx1"/>
                </a:solidFill>
              </a:rPr>
              <a:t> that provides </a:t>
            </a:r>
            <a:r>
              <a:rPr lang="en-US" sz="4300" b="1" dirty="0">
                <a:solidFill>
                  <a:schemeClr val="tx1"/>
                </a:solidFill>
              </a:rPr>
              <a:t>real-time stock data, interactive visualizations, and AI-driven insights</a:t>
            </a:r>
            <a:r>
              <a:rPr lang="en-US" sz="4300" dirty="0">
                <a:solidFill>
                  <a:schemeClr val="tx1"/>
                </a:solidFill>
              </a:rPr>
              <a:t>.</a:t>
            </a:r>
            <a:br>
              <a:rPr lang="en-US" sz="4300" dirty="0">
                <a:solidFill>
                  <a:schemeClr val="tx1"/>
                </a:solidFill>
              </a:rPr>
            </a:br>
            <a:r>
              <a:rPr lang="en-US" sz="4300" dirty="0">
                <a:solidFill>
                  <a:schemeClr val="tx1"/>
                </a:solidFill>
              </a:rPr>
              <a:t>Users can view trends, compare stocks, and use a </a:t>
            </a:r>
            <a:r>
              <a:rPr lang="en-US" sz="4300" b="1" dirty="0">
                <a:solidFill>
                  <a:schemeClr val="tx1"/>
                </a:solidFill>
              </a:rPr>
              <a:t>profit/loss calculator</a:t>
            </a:r>
            <a:r>
              <a:rPr lang="en-US" sz="4300" dirty="0">
                <a:solidFill>
                  <a:schemeClr val="tx1"/>
                </a:solidFill>
              </a:rPr>
              <a:t> to make informed decisions. The platform also includes an </a:t>
            </a:r>
            <a:r>
              <a:rPr lang="en-US" sz="4300" b="1" dirty="0">
                <a:solidFill>
                  <a:schemeClr val="tx1"/>
                </a:solidFill>
              </a:rPr>
              <a:t>AI chatbot</a:t>
            </a:r>
            <a:r>
              <a:rPr lang="en-US" sz="4300" dirty="0">
                <a:solidFill>
                  <a:schemeClr val="tx1"/>
                </a:solidFill>
              </a:rPr>
              <a:t> for stock-related queries and an </a:t>
            </a:r>
            <a:r>
              <a:rPr lang="en-US" sz="4300" b="1" dirty="0">
                <a:solidFill>
                  <a:schemeClr val="tx1"/>
                </a:solidFill>
              </a:rPr>
              <a:t>automated email sender</a:t>
            </a:r>
            <a:r>
              <a:rPr lang="en-US" sz="4300" dirty="0">
                <a:solidFill>
                  <a:schemeClr val="tx1"/>
                </a:solidFill>
              </a:rPr>
              <a:t> for market updates.</a:t>
            </a:r>
          </a:p>
        </p:txBody>
      </p:sp>
      <p:pic>
        <p:nvPicPr>
          <p:cNvPr id="8" name="Picture 7">
            <a:extLst>
              <a:ext uri="{FF2B5EF4-FFF2-40B4-BE49-F238E27FC236}">
                <a16:creationId xmlns:a16="http://schemas.microsoft.com/office/drawing/2014/main" id="{B0111FEC-7BBA-4264-BB81-FF96BC9E0A59}"/>
              </a:ext>
            </a:extLst>
          </p:cNvPr>
          <p:cNvPicPr>
            <a:picLocks noChangeAspect="1"/>
          </p:cNvPicPr>
          <p:nvPr/>
        </p:nvPicPr>
        <p:blipFill>
          <a:blip r:embed="rId2"/>
          <a:stretch>
            <a:fillRect/>
          </a:stretch>
        </p:blipFill>
        <p:spPr>
          <a:xfrm>
            <a:off x="2613825" y="2344825"/>
            <a:ext cx="1562648" cy="1622223"/>
          </a:xfrm>
          <a:prstGeom prst="rect">
            <a:avLst/>
          </a:prstGeom>
        </p:spPr>
      </p:pic>
      <p:pic>
        <p:nvPicPr>
          <p:cNvPr id="5" name="Picture 4">
            <a:extLst>
              <a:ext uri="{FF2B5EF4-FFF2-40B4-BE49-F238E27FC236}">
                <a16:creationId xmlns:a16="http://schemas.microsoft.com/office/drawing/2014/main" id="{63402578-7589-4423-BA7E-3D1166F7624B}"/>
              </a:ext>
            </a:extLst>
          </p:cNvPr>
          <p:cNvPicPr>
            <a:picLocks noChangeAspect="1"/>
          </p:cNvPicPr>
          <p:nvPr/>
        </p:nvPicPr>
        <p:blipFill>
          <a:blip r:embed="rId3"/>
          <a:stretch>
            <a:fillRect/>
          </a:stretch>
        </p:blipFill>
        <p:spPr>
          <a:xfrm>
            <a:off x="4676174" y="1969171"/>
            <a:ext cx="2559017" cy="1982766"/>
          </a:xfrm>
          <a:prstGeom prst="rect">
            <a:avLst/>
          </a:prstGeom>
        </p:spPr>
      </p:pic>
      <p:pic>
        <p:nvPicPr>
          <p:cNvPr id="7" name="Picture 6">
            <a:extLst>
              <a:ext uri="{FF2B5EF4-FFF2-40B4-BE49-F238E27FC236}">
                <a16:creationId xmlns:a16="http://schemas.microsoft.com/office/drawing/2014/main" id="{6D5C757B-D271-4A89-8B84-736D9E8BEFAC}"/>
              </a:ext>
            </a:extLst>
          </p:cNvPr>
          <p:cNvPicPr>
            <a:picLocks noChangeAspect="1"/>
          </p:cNvPicPr>
          <p:nvPr/>
        </p:nvPicPr>
        <p:blipFill>
          <a:blip r:embed="rId4"/>
          <a:stretch>
            <a:fillRect/>
          </a:stretch>
        </p:blipFill>
        <p:spPr>
          <a:xfrm>
            <a:off x="7734892" y="2344825"/>
            <a:ext cx="1712209" cy="1426841"/>
          </a:xfrm>
          <a:prstGeom prst="rect">
            <a:avLst/>
          </a:prstGeom>
        </p:spPr>
      </p:pic>
    </p:spTree>
    <p:extLst>
      <p:ext uri="{BB962C8B-B14F-4D97-AF65-F5344CB8AC3E}">
        <p14:creationId xmlns:p14="http://schemas.microsoft.com/office/powerpoint/2010/main" val="1589876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wheel(1)">
                                      <p:cBhvr>
                                        <p:cTn id="3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2740C60-555C-4FDE-B90B-D0951072E5D3}"/>
              </a:ext>
            </a:extLst>
          </p:cNvPr>
          <p:cNvGrpSpPr/>
          <p:nvPr/>
        </p:nvGrpSpPr>
        <p:grpSpPr>
          <a:xfrm>
            <a:off x="883053" y="447674"/>
            <a:ext cx="10425894" cy="6200776"/>
            <a:chOff x="883053" y="447674"/>
            <a:chExt cx="10425894" cy="6200776"/>
          </a:xfrm>
        </p:grpSpPr>
        <p:sp>
          <p:nvSpPr>
            <p:cNvPr id="10" name="Freeform: Shape 9">
              <a:extLst>
                <a:ext uri="{FF2B5EF4-FFF2-40B4-BE49-F238E27FC236}">
                  <a16:creationId xmlns:a16="http://schemas.microsoft.com/office/drawing/2014/main" id="{25216B27-D634-469D-B8CE-F34A4D591668}"/>
                </a:ext>
              </a:extLst>
            </p:cNvPr>
            <p:cNvSpPr/>
            <p:nvPr/>
          </p:nvSpPr>
          <p:spPr>
            <a:xfrm>
              <a:off x="883053" y="447676"/>
              <a:ext cx="1967307" cy="620077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101600" tIns="1083733" rIns="99060" bIns="1083733" numCol="1" spcCol="1270" anchor="t" anchorCtr="0">
              <a:noAutofit/>
            </a:bodyPr>
            <a:lstStyle/>
            <a:p>
              <a:pPr marL="0" lvl="0" indent="0" algn="l" defTabSz="1022350">
                <a:lnSpc>
                  <a:spcPct val="90000"/>
                </a:lnSpc>
                <a:spcBef>
                  <a:spcPct val="0"/>
                </a:spcBef>
                <a:spcAft>
                  <a:spcPct val="35000"/>
                </a:spcAft>
                <a:buNone/>
              </a:pPr>
              <a:r>
                <a:rPr lang="en-US" sz="2300" b="1" u="sng" kern="1200" dirty="0"/>
                <a:t>Purpose</a:t>
              </a:r>
            </a:p>
            <a:p>
              <a:pPr marL="114300" lvl="1" indent="-114300" algn="l" defTabSz="693420">
                <a:lnSpc>
                  <a:spcPct val="90000"/>
                </a:lnSpc>
                <a:spcBef>
                  <a:spcPct val="0"/>
                </a:spcBef>
                <a:spcAft>
                  <a:spcPct val="15000"/>
                </a:spcAft>
                <a:buFont typeface="Arial" panose="020B0604020202020204" pitchFamily="34" charset="0"/>
                <a:buChar char="•"/>
              </a:pPr>
              <a:r>
                <a:rPr lang="en-US" sz="1560" b="1" kern="1200" dirty="0"/>
                <a:t>Make stock market data accessible to everyone</a:t>
              </a:r>
              <a:endParaRPr lang="en-US" sz="1560" kern="1200" dirty="0"/>
            </a:p>
            <a:p>
              <a:pPr marL="114300" lvl="1" indent="-114300" algn="l" defTabSz="693420">
                <a:lnSpc>
                  <a:spcPct val="90000"/>
                </a:lnSpc>
                <a:spcBef>
                  <a:spcPct val="0"/>
                </a:spcBef>
                <a:spcAft>
                  <a:spcPct val="15000"/>
                </a:spcAft>
                <a:buFont typeface="Arial" panose="020B0604020202020204" pitchFamily="34" charset="0"/>
                <a:buChar char="•"/>
              </a:pPr>
              <a:r>
                <a:rPr lang="en-US" sz="1560" b="1" kern="1200" dirty="0"/>
                <a:t> Help users analyze trends and make informed investment decisions</a:t>
              </a:r>
              <a:endParaRPr lang="en-US" sz="1560" kern="1200" dirty="0"/>
            </a:p>
            <a:p>
              <a:pPr marL="114300" lvl="1" indent="-114300" algn="l" defTabSz="693420">
                <a:lnSpc>
                  <a:spcPct val="90000"/>
                </a:lnSpc>
                <a:spcBef>
                  <a:spcPct val="0"/>
                </a:spcBef>
                <a:spcAft>
                  <a:spcPct val="15000"/>
                </a:spcAft>
                <a:buFont typeface="Arial" panose="020B0604020202020204" pitchFamily="34" charset="0"/>
                <a:buChar char="•"/>
              </a:pPr>
              <a:r>
                <a:rPr lang="en-US" sz="1560" b="1" kern="1200" dirty="0"/>
                <a:t>Provide an AI-powered assistant for real-time stock market insights</a:t>
              </a:r>
              <a:endParaRPr lang="en-US" sz="1560" kern="1200" dirty="0"/>
            </a:p>
            <a:p>
              <a:pPr marL="114300" lvl="1" indent="-114300" algn="l" defTabSz="693420">
                <a:lnSpc>
                  <a:spcPct val="90000"/>
                </a:lnSpc>
                <a:spcBef>
                  <a:spcPct val="0"/>
                </a:spcBef>
                <a:spcAft>
                  <a:spcPct val="15000"/>
                </a:spcAft>
                <a:buFont typeface="Arial" panose="020B0604020202020204" pitchFamily="34" charset="0"/>
                <a:buChar char="•"/>
              </a:pPr>
              <a:r>
                <a:rPr lang="en-US" sz="1560" b="1" kern="1200" dirty="0"/>
                <a:t>Offer a learning hub with stock market educational resources (PDFs)</a:t>
              </a:r>
              <a:br>
                <a:rPr lang="en-US" sz="1560" kern="1200" dirty="0"/>
              </a:br>
              <a:endParaRPr lang="en-US" sz="1560" kern="1200" dirty="0"/>
            </a:p>
          </p:txBody>
        </p:sp>
        <p:sp>
          <p:nvSpPr>
            <p:cNvPr id="12" name="Freeform: Shape 11">
              <a:extLst>
                <a:ext uri="{FF2B5EF4-FFF2-40B4-BE49-F238E27FC236}">
                  <a16:creationId xmlns:a16="http://schemas.microsoft.com/office/drawing/2014/main" id="{72332ACF-C5B8-4C3F-9FD2-D5E674560D92}"/>
                </a:ext>
              </a:extLst>
            </p:cNvPr>
            <p:cNvSpPr/>
            <p:nvPr/>
          </p:nvSpPr>
          <p:spPr>
            <a:xfrm>
              <a:off x="3013854" y="447674"/>
              <a:ext cx="1938853" cy="620077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spcFirstLastPara="0" vert="horz" wrap="square" lIns="114300" tIns="1083734" rIns="111761" bIns="1083733" numCol="1" spcCol="1270" anchor="ctr" anchorCtr="0">
              <a:noAutofit/>
            </a:bodyPr>
            <a:lstStyle/>
            <a:p>
              <a:pPr marL="0" lvl="0" indent="0" algn="l" defTabSz="782320">
                <a:lnSpc>
                  <a:spcPct val="100000"/>
                </a:lnSpc>
                <a:spcBef>
                  <a:spcPct val="0"/>
                </a:spcBef>
                <a:spcAft>
                  <a:spcPct val="35000"/>
                </a:spcAft>
                <a:buNone/>
              </a:pPr>
              <a:r>
                <a:rPr lang="en-US" sz="1760" b="1" u="sng" kern="1200" dirty="0"/>
                <a:t>Problem Addressed</a:t>
              </a:r>
            </a:p>
            <a:p>
              <a:pPr marL="0" lvl="0" indent="0" algn="l" defTabSz="782320">
                <a:lnSpc>
                  <a:spcPct val="100000"/>
                </a:lnSpc>
                <a:spcBef>
                  <a:spcPct val="0"/>
                </a:spcBef>
                <a:spcAft>
                  <a:spcPct val="35000"/>
                </a:spcAft>
                <a:buNone/>
              </a:pPr>
              <a:r>
                <a:rPr lang="en-US" sz="1100" b="1" u="sng" kern="1200" dirty="0"/>
                <a:t>Problem</a:t>
              </a:r>
              <a:r>
                <a:rPr lang="en-US" sz="1100" b="1" kern="1200" dirty="0"/>
                <a:t>:</a:t>
              </a:r>
              <a:r>
                <a:rPr lang="en-US" sz="1100" kern="1200" dirty="0"/>
                <a:t> Many stock market platforms are complex and difficult to use</a:t>
              </a:r>
              <a:br>
                <a:rPr lang="en-US" sz="1100" kern="1200" dirty="0"/>
              </a:br>
              <a:r>
                <a:rPr lang="en-US" sz="1100" b="1" u="sng" kern="1200" dirty="0"/>
                <a:t>Solution</a:t>
              </a:r>
              <a:r>
                <a:rPr lang="en-US" sz="1100" b="1" kern="1200" dirty="0"/>
                <a:t>:</a:t>
              </a:r>
              <a:r>
                <a:rPr lang="en-US" sz="1100" kern="1200" dirty="0"/>
                <a:t> A user-friendly </a:t>
              </a:r>
              <a:r>
                <a:rPr lang="en-US" sz="1100" b="1" i="1" u="none" kern="1200" dirty="0"/>
                <a:t>Streamlit dashboard</a:t>
              </a:r>
              <a:r>
                <a:rPr lang="en-US" sz="1100" i="1" u="none" kern="1200" dirty="0"/>
                <a:t> </a:t>
              </a:r>
              <a:r>
                <a:rPr lang="en-US" sz="1100" kern="1200" dirty="0"/>
                <a:t>for easy navigation</a:t>
              </a:r>
            </a:p>
            <a:p>
              <a:pPr marL="0" lvl="0" indent="0" algn="l" defTabSz="782320">
                <a:lnSpc>
                  <a:spcPct val="100000"/>
                </a:lnSpc>
                <a:spcBef>
                  <a:spcPct val="0"/>
                </a:spcBef>
                <a:spcAft>
                  <a:spcPct val="35000"/>
                </a:spcAft>
                <a:buFont typeface="Arial" panose="020B0604020202020204" pitchFamily="34" charset="0"/>
                <a:buNone/>
              </a:pPr>
              <a:r>
                <a:rPr lang="en-US" sz="1100" b="1" u="sng" kern="1200" dirty="0"/>
                <a:t>Problem</a:t>
              </a:r>
              <a:r>
                <a:rPr lang="en-US" sz="1100" b="1" kern="1200" dirty="0"/>
                <a:t>:</a:t>
              </a:r>
              <a:r>
                <a:rPr lang="en-US" sz="1100" kern="1200" dirty="0"/>
                <a:t> Lack of real-time stock insights for beginners</a:t>
              </a:r>
              <a:br>
                <a:rPr lang="en-US" sz="1100" kern="1200" dirty="0"/>
              </a:br>
              <a:r>
                <a:rPr lang="en-US" sz="1100" b="1" kern="1200" dirty="0"/>
                <a:t>Solution:</a:t>
              </a:r>
              <a:r>
                <a:rPr lang="en-US" sz="1100" kern="1200" dirty="0"/>
                <a:t> </a:t>
              </a:r>
              <a:r>
                <a:rPr lang="en-US" sz="1100" b="1" i="1" kern="1200" dirty="0"/>
                <a:t>Live stock market data &amp; AI chatbot</a:t>
              </a:r>
              <a:r>
                <a:rPr lang="en-US" sz="1100" kern="1200" dirty="0"/>
                <a:t> for quick analysis</a:t>
              </a:r>
            </a:p>
            <a:p>
              <a:pPr marL="0" lvl="0" indent="0" algn="l" defTabSz="782320">
                <a:lnSpc>
                  <a:spcPct val="100000"/>
                </a:lnSpc>
                <a:spcBef>
                  <a:spcPct val="0"/>
                </a:spcBef>
                <a:spcAft>
                  <a:spcPct val="35000"/>
                </a:spcAft>
                <a:buFont typeface="Arial" panose="020B0604020202020204" pitchFamily="34" charset="0"/>
                <a:buNone/>
              </a:pPr>
              <a:r>
                <a:rPr lang="en-US" sz="1100" b="1" u="sng" kern="1200" dirty="0"/>
                <a:t>Problem</a:t>
              </a:r>
              <a:r>
                <a:rPr lang="en-US" sz="1100" b="1" kern="1200" dirty="0"/>
                <a:t>:</a:t>
              </a:r>
              <a:r>
                <a:rPr lang="en-US" sz="1100" kern="1200" dirty="0"/>
                <a:t> Users struggle to predict future stock profits/losses</a:t>
              </a:r>
              <a:br>
                <a:rPr lang="en-US" sz="1100" kern="1200" dirty="0"/>
              </a:br>
              <a:r>
                <a:rPr lang="en-US" sz="1100" b="1" u="sng" kern="1200" dirty="0"/>
                <a:t>Solution</a:t>
              </a:r>
              <a:r>
                <a:rPr lang="en-US" sz="1100" b="1" kern="1200" dirty="0"/>
                <a:t>:</a:t>
              </a:r>
              <a:r>
                <a:rPr lang="en-US" sz="1100" kern="1200" dirty="0"/>
                <a:t> </a:t>
              </a:r>
              <a:r>
                <a:rPr lang="en-US" sz="1100" b="1" i="1" kern="1200" dirty="0"/>
                <a:t>Built-in calculator</a:t>
              </a:r>
              <a:r>
                <a:rPr lang="en-US" sz="1100" i="1" kern="1200" dirty="0"/>
                <a:t> </a:t>
              </a:r>
              <a:r>
                <a:rPr lang="en-US" sz="1100" kern="1200" dirty="0"/>
                <a:t>to estimate potential gains or losses</a:t>
              </a:r>
            </a:p>
            <a:p>
              <a:pPr marL="0" lvl="0" indent="0" algn="l" defTabSz="782320">
                <a:lnSpc>
                  <a:spcPct val="100000"/>
                </a:lnSpc>
                <a:spcBef>
                  <a:spcPct val="0"/>
                </a:spcBef>
                <a:spcAft>
                  <a:spcPct val="35000"/>
                </a:spcAft>
                <a:buFont typeface="Arial" panose="020B0604020202020204" pitchFamily="34" charset="0"/>
                <a:buNone/>
              </a:pPr>
              <a:r>
                <a:rPr lang="en-US" sz="1100" b="1" u="sng" kern="1200" dirty="0"/>
                <a:t>Problem</a:t>
              </a:r>
              <a:r>
                <a:rPr lang="en-US" sz="1100" b="1" kern="1200" dirty="0"/>
                <a:t>:</a:t>
              </a:r>
              <a:r>
                <a:rPr lang="en-US" sz="1100" kern="1200" dirty="0"/>
                <a:t> Finding reliable educational resources on stock markets</a:t>
              </a:r>
              <a:br>
                <a:rPr lang="en-US" sz="1100" kern="1200" dirty="0"/>
              </a:br>
              <a:r>
                <a:rPr lang="en-US" sz="1100" b="1" u="sng" kern="1200" dirty="0"/>
                <a:t>Solution</a:t>
              </a:r>
              <a:r>
                <a:rPr lang="en-US" sz="1100" b="1" kern="1200" dirty="0"/>
                <a:t>:</a:t>
              </a:r>
              <a:r>
                <a:rPr lang="en-US" sz="1100" kern="1200" dirty="0"/>
                <a:t> </a:t>
              </a:r>
              <a:r>
                <a:rPr lang="en-US" sz="1100" b="1" i="1" kern="1200" dirty="0"/>
                <a:t>Integrated PDF library</a:t>
              </a:r>
              <a:r>
                <a:rPr lang="en-US" sz="1100" kern="1200" dirty="0"/>
                <a:t> with stock market learning materials</a:t>
              </a:r>
              <a:endParaRPr lang="en-US" sz="1100" b="1" u="sng" kern="1200" dirty="0"/>
            </a:p>
          </p:txBody>
        </p:sp>
        <p:sp>
          <p:nvSpPr>
            <p:cNvPr id="13" name="Freeform: Shape 12">
              <a:extLst>
                <a:ext uri="{FF2B5EF4-FFF2-40B4-BE49-F238E27FC236}">
                  <a16:creationId xmlns:a16="http://schemas.microsoft.com/office/drawing/2014/main" id="{EC507D28-D2CE-4540-81CA-87E090D31B4F}"/>
                </a:ext>
              </a:extLst>
            </p:cNvPr>
            <p:cNvSpPr/>
            <p:nvPr/>
          </p:nvSpPr>
          <p:spPr>
            <a:xfrm>
              <a:off x="5037506" y="719666"/>
              <a:ext cx="1987021" cy="541866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139700" tIns="1083733" rIns="139700" bIns="1083733" numCol="1" spcCol="1270" anchor="ctr" anchorCtr="0">
              <a:noAutofit/>
            </a:bodyPr>
            <a:lstStyle/>
            <a:p>
              <a:pPr marL="0" lvl="0" indent="0" algn="ctr" defTabSz="977900">
                <a:lnSpc>
                  <a:spcPct val="90000"/>
                </a:lnSpc>
                <a:spcBef>
                  <a:spcPct val="0"/>
                </a:spcBef>
                <a:spcAft>
                  <a:spcPct val="35000"/>
                </a:spcAft>
                <a:buNone/>
              </a:pPr>
              <a:endParaRPr lang="en-US" sz="2200" b="1" u="sng" kern="1200" dirty="0"/>
            </a:p>
            <a:p>
              <a:pPr marL="0" lvl="0" indent="0" algn="ctr" defTabSz="977900">
                <a:lnSpc>
                  <a:spcPct val="90000"/>
                </a:lnSpc>
                <a:spcBef>
                  <a:spcPct val="0"/>
                </a:spcBef>
                <a:spcAft>
                  <a:spcPct val="35000"/>
                </a:spcAft>
                <a:buNone/>
              </a:pPr>
              <a:endParaRPr lang="en-US" sz="2200" b="1" u="sng" kern="1200" dirty="0"/>
            </a:p>
          </p:txBody>
        </p:sp>
        <p:sp>
          <p:nvSpPr>
            <p:cNvPr id="14" name="Freeform: Shape 13">
              <a:extLst>
                <a:ext uri="{FF2B5EF4-FFF2-40B4-BE49-F238E27FC236}">
                  <a16:creationId xmlns:a16="http://schemas.microsoft.com/office/drawing/2014/main" id="{6D061A09-7292-4246-A458-0AC53AB7E186}"/>
                </a:ext>
              </a:extLst>
            </p:cNvPr>
            <p:cNvSpPr/>
            <p:nvPr/>
          </p:nvSpPr>
          <p:spPr>
            <a:xfrm>
              <a:off x="7148676" y="719666"/>
              <a:ext cx="2077069" cy="576685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88900" tIns="1083733" rIns="88900" bIns="1083733" numCol="1" spcCol="1270" anchor="ctr" anchorCtr="0">
              <a:noAutofit/>
            </a:bodyPr>
            <a:lstStyle/>
            <a:p>
              <a:pPr marL="0" lvl="0" indent="0" algn="ctr" defTabSz="622300">
                <a:lnSpc>
                  <a:spcPct val="90000"/>
                </a:lnSpc>
                <a:spcBef>
                  <a:spcPct val="0"/>
                </a:spcBef>
                <a:spcAft>
                  <a:spcPct val="35000"/>
                </a:spcAft>
                <a:buNone/>
              </a:pPr>
              <a:endParaRPr lang="en-US" sz="1400" b="1" u="sng" kern="1200" dirty="0"/>
            </a:p>
          </p:txBody>
        </p:sp>
        <p:sp>
          <p:nvSpPr>
            <p:cNvPr id="18" name="Freeform: Shape 17">
              <a:extLst>
                <a:ext uri="{FF2B5EF4-FFF2-40B4-BE49-F238E27FC236}">
                  <a16:creationId xmlns:a16="http://schemas.microsoft.com/office/drawing/2014/main" id="{3A86BFA0-8DA7-4151-828D-CB949767A374}"/>
                </a:ext>
              </a:extLst>
            </p:cNvPr>
            <p:cNvSpPr/>
            <p:nvPr/>
          </p:nvSpPr>
          <p:spPr>
            <a:xfrm>
              <a:off x="9354932" y="719665"/>
              <a:ext cx="1954015" cy="583841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158750" tIns="1083734" rIns="156846" bIns="1083733" numCol="1" spcCol="1270" anchor="t" anchorCtr="0">
              <a:noAutofit/>
            </a:bodyPr>
            <a:lstStyle/>
            <a:p>
              <a:pPr marL="0" lvl="0" indent="0" algn="l" defTabSz="1097915">
                <a:lnSpc>
                  <a:spcPct val="90000"/>
                </a:lnSpc>
                <a:spcBef>
                  <a:spcPct val="0"/>
                </a:spcBef>
                <a:spcAft>
                  <a:spcPct val="35000"/>
                </a:spcAft>
                <a:buNone/>
              </a:pPr>
              <a:r>
                <a:rPr lang="en-US" sz="2470" b="1" u="sng" kern="1200" dirty="0"/>
                <a:t>Why my project?</a:t>
              </a:r>
            </a:p>
            <a:p>
              <a:pPr marL="114300" lvl="1" indent="-114300" algn="l" defTabSz="533400">
                <a:lnSpc>
                  <a:spcPct val="90000"/>
                </a:lnSpc>
                <a:spcBef>
                  <a:spcPct val="0"/>
                </a:spcBef>
                <a:spcAft>
                  <a:spcPct val="15000"/>
                </a:spcAft>
                <a:buChar char="•"/>
              </a:pPr>
              <a:r>
                <a:rPr lang="en-US" sz="1200" b="1" kern="1200" dirty="0"/>
                <a:t>Easy-to-use &amp; Beginner-Friendly – No prior stock market knowledge needed</a:t>
              </a:r>
            </a:p>
            <a:p>
              <a:pPr marL="114300" lvl="1" indent="-114300" algn="l" defTabSz="533400">
                <a:lnSpc>
                  <a:spcPct val="90000"/>
                </a:lnSpc>
                <a:spcBef>
                  <a:spcPct val="0"/>
                </a:spcBef>
                <a:spcAft>
                  <a:spcPct val="15000"/>
                </a:spcAft>
                <a:buChar char="•"/>
              </a:pPr>
              <a:r>
                <a:rPr lang="en-US" sz="1200" b="1" kern="1200" dirty="0"/>
                <a:t>Comprehensive Data – Real-time and historical stock market trends</a:t>
              </a:r>
            </a:p>
            <a:p>
              <a:pPr marL="114300" lvl="1" indent="-114300" algn="l" defTabSz="533400">
                <a:lnSpc>
                  <a:spcPct val="90000"/>
                </a:lnSpc>
                <a:spcBef>
                  <a:spcPct val="0"/>
                </a:spcBef>
                <a:spcAft>
                  <a:spcPct val="15000"/>
                </a:spcAft>
                <a:buChar char="•"/>
              </a:pPr>
              <a:r>
                <a:rPr lang="en-US" sz="1200" b="1" kern="1200" dirty="0"/>
                <a:t>AI-Powered Insights – Get smart stock suggestions with an AI chatbot</a:t>
              </a:r>
            </a:p>
            <a:p>
              <a:pPr marL="114300" lvl="1" indent="-114300" algn="l" defTabSz="533400">
                <a:lnSpc>
                  <a:spcPct val="90000"/>
                </a:lnSpc>
                <a:spcBef>
                  <a:spcPct val="0"/>
                </a:spcBef>
                <a:spcAft>
                  <a:spcPct val="15000"/>
                </a:spcAft>
                <a:buChar char="•"/>
              </a:pPr>
              <a:r>
                <a:rPr lang="en-US" sz="1200" b="1" kern="1200" dirty="0"/>
                <a:t>Future-Proof – Expandable with machine learning for advanced predictions</a:t>
              </a:r>
            </a:p>
            <a:p>
              <a:pPr marL="114300" lvl="1" indent="-114300" algn="l" defTabSz="533400">
                <a:lnSpc>
                  <a:spcPct val="90000"/>
                </a:lnSpc>
                <a:spcBef>
                  <a:spcPct val="0"/>
                </a:spcBef>
                <a:spcAft>
                  <a:spcPct val="15000"/>
                </a:spcAft>
                <a:buChar char="•"/>
              </a:pPr>
              <a:r>
                <a:rPr lang="en-US" sz="1200" b="1" kern="1200" dirty="0"/>
                <a:t>Educational Hub – Includes stock market learning PDFs for beginners</a:t>
              </a:r>
            </a:p>
          </p:txBody>
        </p:sp>
        <p:pic>
          <p:nvPicPr>
            <p:cNvPr id="15" name="Graphic 14" descr="Target">
              <a:extLst>
                <a:ext uri="{FF2B5EF4-FFF2-40B4-BE49-F238E27FC236}">
                  <a16:creationId xmlns:a16="http://schemas.microsoft.com/office/drawing/2014/main" id="{F7FDE7E0-DCE6-4C34-A95A-9291D245D6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0131" y="868905"/>
              <a:ext cx="547259" cy="547259"/>
            </a:xfrm>
            <a:prstGeom prst="rect">
              <a:avLst/>
            </a:prstGeom>
          </p:spPr>
        </p:pic>
        <p:pic>
          <p:nvPicPr>
            <p:cNvPr id="16" name="Graphic 15" descr="Head with gears">
              <a:extLst>
                <a:ext uri="{FF2B5EF4-FFF2-40B4-BE49-F238E27FC236}">
                  <a16:creationId xmlns:a16="http://schemas.microsoft.com/office/drawing/2014/main" id="{FC64FE2F-57A4-49F7-B63A-F3342528BE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46801" y="719665"/>
              <a:ext cx="455695" cy="455695"/>
            </a:xfrm>
            <a:prstGeom prst="rect">
              <a:avLst/>
            </a:prstGeom>
          </p:spPr>
        </p:pic>
        <p:pic>
          <p:nvPicPr>
            <p:cNvPr id="17" name="Graphic 16" descr="Checklist">
              <a:extLst>
                <a:ext uri="{FF2B5EF4-FFF2-40B4-BE49-F238E27FC236}">
                  <a16:creationId xmlns:a16="http://schemas.microsoft.com/office/drawing/2014/main" id="{94D1939D-E4F4-4A53-8A6E-09A6204D3F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78475" y="1095275"/>
              <a:ext cx="641778" cy="641778"/>
            </a:xfrm>
            <a:prstGeom prst="rect">
              <a:avLst/>
            </a:prstGeom>
          </p:spPr>
        </p:pic>
        <p:pic>
          <p:nvPicPr>
            <p:cNvPr id="19" name="Graphic 18" descr="Web design">
              <a:extLst>
                <a:ext uri="{FF2B5EF4-FFF2-40B4-BE49-F238E27FC236}">
                  <a16:creationId xmlns:a16="http://schemas.microsoft.com/office/drawing/2014/main" id="{585713B9-5489-4EDB-970C-56843983C7F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19848" y="1095275"/>
              <a:ext cx="641778" cy="641778"/>
            </a:xfrm>
            <a:prstGeom prst="rect">
              <a:avLst/>
            </a:prstGeom>
          </p:spPr>
        </p:pic>
        <p:pic>
          <p:nvPicPr>
            <p:cNvPr id="20" name="Graphic 19" descr="Handshake">
              <a:extLst>
                <a:ext uri="{FF2B5EF4-FFF2-40B4-BE49-F238E27FC236}">
                  <a16:creationId xmlns:a16="http://schemas.microsoft.com/office/drawing/2014/main" id="{020C4F37-C68C-4491-AE48-1AF0E068091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90288" y="1099043"/>
              <a:ext cx="641778" cy="641778"/>
            </a:xfrm>
            <a:prstGeom prst="rect">
              <a:avLst/>
            </a:prstGeom>
          </p:spPr>
        </p:pic>
        <p:sp>
          <p:nvSpPr>
            <p:cNvPr id="2" name="TextBox 1">
              <a:extLst>
                <a:ext uri="{FF2B5EF4-FFF2-40B4-BE49-F238E27FC236}">
                  <a16:creationId xmlns:a16="http://schemas.microsoft.com/office/drawing/2014/main" id="{87BE9942-4BBC-420F-A346-4FFFA8342983}"/>
                </a:ext>
              </a:extLst>
            </p:cNvPr>
            <p:cNvSpPr txBox="1"/>
            <p:nvPr/>
          </p:nvSpPr>
          <p:spPr>
            <a:xfrm>
              <a:off x="5078475" y="1743329"/>
              <a:ext cx="1581151" cy="369332"/>
            </a:xfrm>
            <a:prstGeom prst="rect">
              <a:avLst/>
            </a:prstGeom>
            <a:noFill/>
          </p:spPr>
          <p:txBody>
            <a:bodyPr wrap="square" rtlCol="0">
              <a:spAutoFit/>
            </a:bodyPr>
            <a:lstStyle/>
            <a:p>
              <a:r>
                <a:rPr lang="en-US" b="1" u="sng" dirty="0"/>
                <a:t>Key Functions</a:t>
              </a:r>
            </a:p>
          </p:txBody>
        </p:sp>
        <p:sp>
          <p:nvSpPr>
            <p:cNvPr id="3" name="TextBox 2">
              <a:extLst>
                <a:ext uri="{FF2B5EF4-FFF2-40B4-BE49-F238E27FC236}">
                  <a16:creationId xmlns:a16="http://schemas.microsoft.com/office/drawing/2014/main" id="{138746AC-FF60-4C8B-BE37-A8BA0DBA8218}"/>
                </a:ext>
              </a:extLst>
            </p:cNvPr>
            <p:cNvSpPr txBox="1"/>
            <p:nvPr/>
          </p:nvSpPr>
          <p:spPr>
            <a:xfrm>
              <a:off x="5078475" y="2112661"/>
              <a:ext cx="1860614" cy="3416320"/>
            </a:xfrm>
            <a:prstGeom prst="rect">
              <a:avLst/>
            </a:prstGeom>
            <a:noFill/>
          </p:spPr>
          <p:txBody>
            <a:bodyPr wrap="square" rtlCol="0">
              <a:spAutoFit/>
            </a:bodyPr>
            <a:lstStyle/>
            <a:p>
              <a:r>
                <a:rPr lang="en-US" sz="1200" b="1" dirty="0"/>
                <a:t>🔹 Live Stock Data Fetching (Yahoo Finance / Alpha Vantage API)</a:t>
              </a:r>
            </a:p>
            <a:p>
              <a:r>
                <a:rPr lang="en-US" sz="1200" b="1" dirty="0"/>
                <a:t>🔹 Interactive Graphs for trend analysis (Matplotlib, Plotly)</a:t>
              </a:r>
            </a:p>
            <a:p>
              <a:r>
                <a:rPr lang="en-US" sz="1200" b="1" dirty="0"/>
                <a:t>🔹 Stock Search &amp; Comparison tool</a:t>
              </a:r>
            </a:p>
            <a:p>
              <a:r>
                <a:rPr lang="en-US" sz="1200" b="1" dirty="0"/>
                <a:t>🔹 Profit/Loss Calculator for future predictions</a:t>
              </a:r>
            </a:p>
            <a:p>
              <a:r>
                <a:rPr lang="en-US" sz="1200" b="1" dirty="0"/>
                <a:t>🔹 AI Chatbot for stock suggestions and Q&amp;A</a:t>
              </a:r>
            </a:p>
            <a:p>
              <a:r>
                <a:rPr lang="en-US" sz="1200" b="1" dirty="0"/>
                <a:t>🔹 Automated Email Alerts for stock market updates</a:t>
              </a:r>
            </a:p>
            <a:p>
              <a:r>
                <a:rPr lang="en-US" sz="1200" b="1" dirty="0"/>
                <a:t>🔹 Stock Market Learning Hub (PDF library for beginners)</a:t>
              </a:r>
            </a:p>
          </p:txBody>
        </p:sp>
        <p:sp>
          <p:nvSpPr>
            <p:cNvPr id="5" name="TextBox 4">
              <a:extLst>
                <a:ext uri="{FF2B5EF4-FFF2-40B4-BE49-F238E27FC236}">
                  <a16:creationId xmlns:a16="http://schemas.microsoft.com/office/drawing/2014/main" id="{C7739E38-C991-401B-BE58-141BFBB5AEA1}"/>
                </a:ext>
              </a:extLst>
            </p:cNvPr>
            <p:cNvSpPr txBox="1"/>
            <p:nvPr/>
          </p:nvSpPr>
          <p:spPr>
            <a:xfrm>
              <a:off x="7199455" y="1737053"/>
              <a:ext cx="1268296" cy="369332"/>
            </a:xfrm>
            <a:prstGeom prst="rect">
              <a:avLst/>
            </a:prstGeom>
            <a:noFill/>
          </p:spPr>
          <p:txBody>
            <a:bodyPr wrap="none" rtlCol="0">
              <a:spAutoFit/>
            </a:bodyPr>
            <a:lstStyle/>
            <a:p>
              <a:r>
                <a:rPr lang="en-US" b="1" u="sng" dirty="0"/>
                <a:t>How to use</a:t>
              </a:r>
            </a:p>
          </p:txBody>
        </p:sp>
        <p:sp>
          <p:nvSpPr>
            <p:cNvPr id="7" name="TextBox 6">
              <a:extLst>
                <a:ext uri="{FF2B5EF4-FFF2-40B4-BE49-F238E27FC236}">
                  <a16:creationId xmlns:a16="http://schemas.microsoft.com/office/drawing/2014/main" id="{0E7D89AF-8193-4980-A04D-A2E4CE1C3B55}"/>
                </a:ext>
              </a:extLst>
            </p:cNvPr>
            <p:cNvSpPr txBox="1"/>
            <p:nvPr/>
          </p:nvSpPr>
          <p:spPr>
            <a:xfrm>
              <a:off x="7199455" y="2106385"/>
              <a:ext cx="1860614" cy="3477875"/>
            </a:xfrm>
            <a:prstGeom prst="rect">
              <a:avLst/>
            </a:prstGeom>
            <a:noFill/>
          </p:spPr>
          <p:txBody>
            <a:bodyPr wrap="square" rtlCol="0">
              <a:spAutoFit/>
            </a:bodyPr>
            <a:lstStyle/>
            <a:p>
              <a:pPr marL="171450" indent="-171450">
                <a:buFont typeface="Arial" panose="020B0604020202020204" pitchFamily="34" charset="0"/>
                <a:buChar char="•"/>
              </a:pPr>
              <a:r>
                <a:rPr lang="en-US" sz="1100" b="1" dirty="0"/>
                <a:t>Login to access all functions</a:t>
              </a:r>
            </a:p>
            <a:p>
              <a:pPr marL="171450" indent="-171450">
                <a:buFont typeface="Arial" panose="020B0604020202020204" pitchFamily="34" charset="0"/>
                <a:buChar char="•"/>
              </a:pPr>
              <a:r>
                <a:rPr lang="en-US" sz="1100" b="1" dirty="0"/>
                <a:t>Visit the Website – Open the Streamlit-based web app</a:t>
              </a:r>
            </a:p>
            <a:p>
              <a:pPr marL="171450" indent="-171450">
                <a:buFont typeface="Arial" panose="020B0604020202020204" pitchFamily="34" charset="0"/>
                <a:buChar char="•"/>
              </a:pPr>
              <a:r>
                <a:rPr lang="en-US" sz="1100" b="1" dirty="0"/>
                <a:t>Search for a Stock – Enter the stock symbol to fetch real-time data</a:t>
              </a:r>
            </a:p>
            <a:p>
              <a:pPr marL="171450" indent="-171450">
                <a:buFont typeface="Arial" panose="020B0604020202020204" pitchFamily="34" charset="0"/>
                <a:buChar char="•"/>
              </a:pPr>
              <a:r>
                <a:rPr lang="en-US" sz="1100" b="1" dirty="0"/>
                <a:t>Analyze Trends – View interactive graphs and historical data</a:t>
              </a:r>
            </a:p>
            <a:p>
              <a:pPr marL="171450" indent="-171450">
                <a:buFont typeface="Arial" panose="020B0604020202020204" pitchFamily="34" charset="0"/>
                <a:buChar char="•"/>
              </a:pPr>
              <a:r>
                <a:rPr lang="en-US" sz="1100" b="1" dirty="0"/>
                <a:t>Use the Calculator – Input stock details to predict future profit/loss</a:t>
              </a:r>
            </a:p>
            <a:p>
              <a:pPr marL="171450" indent="-171450">
                <a:buFont typeface="Arial" panose="020B0604020202020204" pitchFamily="34" charset="0"/>
                <a:buChar char="•"/>
              </a:pPr>
              <a:r>
                <a:rPr lang="en-US" sz="1100" b="1" dirty="0"/>
                <a:t>Ask AI Chatbot – Get stock market insights and investment suggestions</a:t>
              </a:r>
            </a:p>
            <a:p>
              <a:pPr marL="171450" indent="-171450">
                <a:buFont typeface="Arial" panose="020B0604020202020204" pitchFamily="34" charset="0"/>
                <a:buChar char="•"/>
              </a:pPr>
              <a:r>
                <a:rPr lang="en-US" sz="1100" b="1" dirty="0"/>
                <a:t>Download PDFs – Access educational resources for learning</a:t>
              </a:r>
            </a:p>
          </p:txBody>
        </p:sp>
      </p:grpSp>
    </p:spTree>
    <p:extLst>
      <p:ext uri="{BB962C8B-B14F-4D97-AF65-F5344CB8AC3E}">
        <p14:creationId xmlns:p14="http://schemas.microsoft.com/office/powerpoint/2010/main" val="3782761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4)">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52F4-46C0-46E4-A4C4-2C53FD8F45C3}"/>
              </a:ext>
            </a:extLst>
          </p:cNvPr>
          <p:cNvSpPr>
            <a:spLocks noGrp="1"/>
          </p:cNvSpPr>
          <p:nvPr>
            <p:ph type="title"/>
          </p:nvPr>
        </p:nvSpPr>
        <p:spPr>
          <a:xfrm>
            <a:off x="2577306" y="339118"/>
            <a:ext cx="7037387" cy="634549"/>
          </a:xfrm>
          <a:effectLst>
            <a:innerShdw blurRad="114300">
              <a:prstClr val="black"/>
            </a:innerShdw>
            <a:reflection blurRad="6350" stA="50000" endA="300" endPos="55500" dist="101600" dir="5400000" sy="-100000" algn="bl" rotWithShape="0"/>
          </a:effectLst>
          <a:scene3d>
            <a:camera prst="perspectiveRelaxedModerately"/>
            <a:lightRig rig="threePt" dir="t"/>
          </a:scene3d>
          <a:sp3d>
            <a:bevelT prst="slope"/>
          </a:sp3d>
        </p:spPr>
        <p:txBody>
          <a:bodyPr>
            <a:normAutofit/>
          </a:bodyPr>
          <a:lstStyle/>
          <a:p>
            <a:pPr algn="ctr"/>
            <a:r>
              <a:rPr lang="en-US" dirty="0"/>
              <a:t>Introduction to the Project</a:t>
            </a:r>
          </a:p>
        </p:txBody>
      </p:sp>
      <p:grpSp>
        <p:nvGrpSpPr>
          <p:cNvPr id="16" name="Group 15">
            <a:extLst>
              <a:ext uri="{FF2B5EF4-FFF2-40B4-BE49-F238E27FC236}">
                <a16:creationId xmlns:a16="http://schemas.microsoft.com/office/drawing/2014/main" id="{DF9D6237-A10F-4972-95C8-18A15548FF89}"/>
              </a:ext>
            </a:extLst>
          </p:cNvPr>
          <p:cNvGrpSpPr/>
          <p:nvPr/>
        </p:nvGrpSpPr>
        <p:grpSpPr>
          <a:xfrm>
            <a:off x="6620139" y="3432834"/>
            <a:ext cx="4328053" cy="2299894"/>
            <a:chOff x="5862916" y="1610101"/>
            <a:chExt cx="4328053" cy="2299894"/>
          </a:xfrm>
        </p:grpSpPr>
        <p:pic>
          <p:nvPicPr>
            <p:cNvPr id="13" name="Picture 7">
              <a:extLst>
                <a:ext uri="{FF2B5EF4-FFF2-40B4-BE49-F238E27FC236}">
                  <a16:creationId xmlns:a16="http://schemas.microsoft.com/office/drawing/2014/main" id="{8E9007A8-1912-40C2-9911-21B572651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2916" y="1610101"/>
              <a:ext cx="4328053" cy="22998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29D6864-03F3-42BD-8428-1076BFD757D0}"/>
                </a:ext>
              </a:extLst>
            </p:cNvPr>
            <p:cNvSpPr txBox="1"/>
            <p:nvPr/>
          </p:nvSpPr>
          <p:spPr>
            <a:xfrm>
              <a:off x="6019800" y="1676400"/>
              <a:ext cx="1350334" cy="253916"/>
            </a:xfrm>
            <a:prstGeom prst="rect">
              <a:avLst/>
            </a:prstGeom>
            <a:noFill/>
          </p:spPr>
          <p:txBody>
            <a:bodyPr wrap="square" rtlCol="0">
              <a:spAutoFit/>
            </a:bodyPr>
            <a:lstStyle/>
            <a:p>
              <a:r>
                <a:rPr lang="en-US" sz="1050" b="1" dirty="0">
                  <a:solidFill>
                    <a:schemeClr val="bg1"/>
                  </a:solidFill>
                </a:rPr>
                <a:t>Problem_Addressed</a:t>
              </a:r>
              <a:endParaRPr lang="en-US" dirty="0">
                <a:solidFill>
                  <a:schemeClr val="bg1"/>
                </a:solidFill>
              </a:endParaRPr>
            </a:p>
          </p:txBody>
        </p:sp>
        <p:sp>
          <p:nvSpPr>
            <p:cNvPr id="12" name="TextBox 11">
              <a:extLst>
                <a:ext uri="{FF2B5EF4-FFF2-40B4-BE49-F238E27FC236}">
                  <a16:creationId xmlns:a16="http://schemas.microsoft.com/office/drawing/2014/main" id="{0B3EE99A-6C49-4FF1-8FDC-2A52D33D8CA0}"/>
                </a:ext>
              </a:extLst>
            </p:cNvPr>
            <p:cNvSpPr txBox="1"/>
            <p:nvPr/>
          </p:nvSpPr>
          <p:spPr>
            <a:xfrm>
              <a:off x="6116344" y="2023762"/>
              <a:ext cx="3782846" cy="1569660"/>
            </a:xfrm>
            <a:prstGeom prst="rect">
              <a:avLst/>
            </a:prstGeom>
            <a:noFill/>
          </p:spPr>
          <p:txBody>
            <a:bodyPr wrap="square" rtlCol="0">
              <a:spAutoFit/>
            </a:bodyPr>
            <a:lstStyle/>
            <a:p>
              <a:r>
                <a:rPr lang="en-US" sz="1200" dirty="0">
                  <a:solidFill>
                    <a:schemeClr val="bg1"/>
                  </a:solidFill>
                </a:rPr>
                <a:t>❌ </a:t>
              </a:r>
              <a:r>
                <a:rPr lang="en-US" sz="1200" b="1" dirty="0">
                  <a:solidFill>
                    <a:schemeClr val="bg1"/>
                  </a:solidFill>
                </a:rPr>
                <a:t>Complex and hard-to-use stock platforms</a:t>
              </a:r>
              <a:r>
                <a:rPr lang="en-US" sz="1200" dirty="0">
                  <a:solidFill>
                    <a:schemeClr val="bg1"/>
                  </a:solidFill>
                </a:rPr>
                <a:t> → </a:t>
              </a:r>
            </a:p>
            <a:p>
              <a:r>
                <a:rPr lang="en-US" sz="1200" dirty="0">
                  <a:solidFill>
                    <a:schemeClr val="bg1"/>
                  </a:solidFill>
                </a:rPr>
                <a:t>✅ Simple, beginner-friendly dashboard</a:t>
              </a:r>
              <a:br>
                <a:rPr lang="en-US" sz="1200" dirty="0">
                  <a:solidFill>
                    <a:schemeClr val="bg1"/>
                  </a:solidFill>
                </a:rPr>
              </a:br>
              <a:r>
                <a:rPr lang="en-US" sz="1200" dirty="0">
                  <a:solidFill>
                    <a:schemeClr val="bg1"/>
                  </a:solidFill>
                </a:rPr>
                <a:t>❌ </a:t>
              </a:r>
              <a:r>
                <a:rPr lang="en-US" sz="1200" b="1" dirty="0">
                  <a:solidFill>
                    <a:schemeClr val="bg1"/>
                  </a:solidFill>
                </a:rPr>
                <a:t>Lack of real-time insights for investors</a:t>
              </a:r>
              <a:r>
                <a:rPr lang="en-US" sz="1200" dirty="0">
                  <a:solidFill>
                    <a:schemeClr val="bg1"/>
                  </a:solidFill>
                </a:rPr>
                <a:t> → </a:t>
              </a:r>
            </a:p>
            <a:p>
              <a:r>
                <a:rPr lang="en-US" sz="1200" dirty="0">
                  <a:solidFill>
                    <a:schemeClr val="bg1"/>
                  </a:solidFill>
                </a:rPr>
                <a:t>✅ Live stock data and AI-powered chatbot</a:t>
              </a:r>
              <a:br>
                <a:rPr lang="en-US" sz="1200" dirty="0">
                  <a:solidFill>
                    <a:schemeClr val="bg1"/>
                  </a:solidFill>
                </a:rPr>
              </a:br>
              <a:r>
                <a:rPr lang="en-US" sz="1200" dirty="0">
                  <a:solidFill>
                    <a:schemeClr val="bg1"/>
                  </a:solidFill>
                </a:rPr>
                <a:t>❌ </a:t>
              </a:r>
              <a:r>
                <a:rPr lang="en-US" sz="1200" b="1" dirty="0">
                  <a:solidFill>
                    <a:schemeClr val="bg1"/>
                  </a:solidFill>
                </a:rPr>
                <a:t>Difficult to estimate profit/loss</a:t>
              </a:r>
              <a:r>
                <a:rPr lang="en-US" sz="1200" dirty="0">
                  <a:solidFill>
                    <a:schemeClr val="bg1"/>
                  </a:solidFill>
                </a:rPr>
                <a:t> → </a:t>
              </a:r>
            </a:p>
            <a:p>
              <a:r>
                <a:rPr lang="en-US" sz="1200" dirty="0">
                  <a:solidFill>
                    <a:schemeClr val="bg1"/>
                  </a:solidFill>
                </a:rPr>
                <a:t>✅ Built-in calculator for future predictions</a:t>
              </a:r>
              <a:br>
                <a:rPr lang="en-US" sz="1200" dirty="0">
                  <a:solidFill>
                    <a:schemeClr val="bg1"/>
                  </a:solidFill>
                </a:rPr>
              </a:br>
              <a:r>
                <a:rPr lang="en-US" sz="1200" dirty="0">
                  <a:solidFill>
                    <a:schemeClr val="bg1"/>
                  </a:solidFill>
                </a:rPr>
                <a:t>❌ </a:t>
              </a:r>
              <a:r>
                <a:rPr lang="en-US" sz="1200" b="1" dirty="0">
                  <a:solidFill>
                    <a:schemeClr val="bg1"/>
                  </a:solidFill>
                </a:rPr>
                <a:t>Limited educational resources</a:t>
              </a:r>
              <a:r>
                <a:rPr lang="en-US" sz="1200" dirty="0">
                  <a:solidFill>
                    <a:schemeClr val="bg1"/>
                  </a:solidFill>
                </a:rPr>
                <a:t> → </a:t>
              </a:r>
            </a:p>
            <a:p>
              <a:r>
                <a:rPr lang="en-US" sz="1200" dirty="0">
                  <a:solidFill>
                    <a:schemeClr val="bg1"/>
                  </a:solidFill>
                </a:rPr>
                <a:t>✅ PDF library for stock market learning</a:t>
              </a:r>
              <a:endParaRPr lang="en-US" dirty="0">
                <a:solidFill>
                  <a:schemeClr val="bg1"/>
                </a:solidFill>
              </a:endParaRPr>
            </a:p>
          </p:txBody>
        </p:sp>
        <p:sp>
          <p:nvSpPr>
            <p:cNvPr id="15" name="TextBox 14">
              <a:extLst>
                <a:ext uri="{FF2B5EF4-FFF2-40B4-BE49-F238E27FC236}">
                  <a16:creationId xmlns:a16="http://schemas.microsoft.com/office/drawing/2014/main" id="{2BB3000F-41AD-4E6F-A53A-3115388C08E1}"/>
                </a:ext>
              </a:extLst>
            </p:cNvPr>
            <p:cNvSpPr txBox="1"/>
            <p:nvPr/>
          </p:nvSpPr>
          <p:spPr>
            <a:xfrm>
              <a:off x="9135373" y="3485700"/>
              <a:ext cx="511679" cy="215444"/>
            </a:xfrm>
            <a:prstGeom prst="rect">
              <a:avLst/>
            </a:prstGeom>
            <a:noFill/>
          </p:spPr>
          <p:txBody>
            <a:bodyPr wrap="none" rtlCol="0">
              <a:spAutoFit/>
            </a:bodyPr>
            <a:lstStyle/>
            <a:p>
              <a:r>
                <a:rPr lang="en-US" sz="800" dirty="0">
                  <a:solidFill>
                    <a:schemeClr val="bg1"/>
                  </a:solidFill>
                </a:rPr>
                <a:t>continue</a:t>
              </a:r>
            </a:p>
          </p:txBody>
        </p:sp>
      </p:grpSp>
      <p:grpSp>
        <p:nvGrpSpPr>
          <p:cNvPr id="17" name="Group 16">
            <a:extLst>
              <a:ext uri="{FF2B5EF4-FFF2-40B4-BE49-F238E27FC236}">
                <a16:creationId xmlns:a16="http://schemas.microsoft.com/office/drawing/2014/main" id="{7FDB2F4A-E5BD-4904-BF12-BA41953F134E}"/>
              </a:ext>
            </a:extLst>
          </p:cNvPr>
          <p:cNvGrpSpPr/>
          <p:nvPr/>
        </p:nvGrpSpPr>
        <p:grpSpPr>
          <a:xfrm>
            <a:off x="1518550" y="1886147"/>
            <a:ext cx="4328053" cy="2299894"/>
            <a:chOff x="1243808" y="1610101"/>
            <a:chExt cx="4328053" cy="2299894"/>
          </a:xfrm>
        </p:grpSpPr>
        <p:pic>
          <p:nvPicPr>
            <p:cNvPr id="3079" name="Picture 7">
              <a:extLst>
                <a:ext uri="{FF2B5EF4-FFF2-40B4-BE49-F238E27FC236}">
                  <a16:creationId xmlns:a16="http://schemas.microsoft.com/office/drawing/2014/main" id="{2BC1A5A9-BD3F-4F1B-B9CD-045985E3B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808" y="1610101"/>
              <a:ext cx="4328053" cy="22998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B4FBC87-507D-47FA-BA65-BE43C16E1A92}"/>
                </a:ext>
              </a:extLst>
            </p:cNvPr>
            <p:cNvSpPr txBox="1"/>
            <p:nvPr/>
          </p:nvSpPr>
          <p:spPr>
            <a:xfrm>
              <a:off x="1405467" y="1676400"/>
              <a:ext cx="897465" cy="253916"/>
            </a:xfrm>
            <a:prstGeom prst="rect">
              <a:avLst/>
            </a:prstGeom>
            <a:noFill/>
          </p:spPr>
          <p:txBody>
            <a:bodyPr wrap="square" rtlCol="0">
              <a:spAutoFit/>
            </a:bodyPr>
            <a:lstStyle/>
            <a:p>
              <a:r>
                <a:rPr lang="en-US" sz="1050" b="1" dirty="0">
                  <a:solidFill>
                    <a:schemeClr val="bg1"/>
                  </a:solidFill>
                </a:rPr>
                <a:t>Overview</a:t>
              </a:r>
            </a:p>
          </p:txBody>
        </p:sp>
        <p:sp>
          <p:nvSpPr>
            <p:cNvPr id="9" name="TextBox 8">
              <a:extLst>
                <a:ext uri="{FF2B5EF4-FFF2-40B4-BE49-F238E27FC236}">
                  <a16:creationId xmlns:a16="http://schemas.microsoft.com/office/drawing/2014/main" id="{54D1919A-8600-488B-92FE-84F7F4C8847A}"/>
                </a:ext>
              </a:extLst>
            </p:cNvPr>
            <p:cNvSpPr txBox="1"/>
            <p:nvPr/>
          </p:nvSpPr>
          <p:spPr>
            <a:xfrm>
              <a:off x="1684869" y="2159884"/>
              <a:ext cx="3445932" cy="1384995"/>
            </a:xfrm>
            <a:prstGeom prst="rect">
              <a:avLst/>
            </a:prstGeom>
            <a:noFill/>
          </p:spPr>
          <p:txBody>
            <a:bodyPr wrap="square" rtlCol="0">
              <a:spAutoFit/>
            </a:bodyPr>
            <a:lstStyle/>
            <a:p>
              <a:r>
                <a:rPr lang="en-US" sz="1200" dirty="0">
                  <a:solidFill>
                    <a:schemeClr val="bg1"/>
                  </a:solidFill>
                </a:rPr>
                <a:t>The </a:t>
              </a:r>
              <a:r>
                <a:rPr lang="en-US" sz="1200" b="1" dirty="0">
                  <a:solidFill>
                    <a:schemeClr val="bg1"/>
                  </a:solidFill>
                </a:rPr>
                <a:t>Stock Market Dashboard</a:t>
              </a:r>
              <a:r>
                <a:rPr lang="en-US" sz="1200" dirty="0">
                  <a:solidFill>
                    <a:schemeClr val="bg1"/>
                  </a:solidFill>
                </a:rPr>
                <a:t> is a </a:t>
              </a:r>
              <a:r>
                <a:rPr lang="en-US" sz="1200" b="1" dirty="0">
                  <a:solidFill>
                    <a:schemeClr val="bg1"/>
                  </a:solidFill>
                </a:rPr>
                <a:t>Streamlit-based web application</a:t>
              </a:r>
              <a:r>
                <a:rPr lang="en-US" sz="1200" dirty="0">
                  <a:solidFill>
                    <a:schemeClr val="bg1"/>
                  </a:solidFill>
                </a:rPr>
                <a:t> that provides </a:t>
              </a:r>
              <a:r>
                <a:rPr lang="en-US" sz="1200" b="1" dirty="0">
                  <a:solidFill>
                    <a:schemeClr val="bg1"/>
                  </a:solidFill>
                </a:rPr>
                <a:t>real-time stock data, interactive graphs, AI-powered insights, and educational resources</a:t>
              </a:r>
              <a:r>
                <a:rPr lang="en-US" sz="1200" dirty="0">
                  <a:solidFill>
                    <a:schemeClr val="bg1"/>
                  </a:solidFill>
                </a:rPr>
                <a:t>. It allows users to analyze stock trends, compare stocks, calculate future profits/losses, and access learning materials—all in one </a:t>
              </a:r>
              <a:r>
                <a:rPr lang="en-US" sz="1200" b="1" dirty="0">
                  <a:solidFill>
                    <a:schemeClr val="bg1"/>
                  </a:solidFill>
                </a:rPr>
                <a:t>user-friendly interface</a:t>
              </a:r>
              <a:r>
                <a:rPr lang="en-US" sz="1200" dirty="0">
                  <a:solidFill>
                    <a:schemeClr val="bg1"/>
                  </a:solidFill>
                </a:rPr>
                <a:t>.</a:t>
              </a:r>
            </a:p>
          </p:txBody>
        </p:sp>
        <p:sp>
          <p:nvSpPr>
            <p:cNvPr id="19" name="TextBox 18">
              <a:extLst>
                <a:ext uri="{FF2B5EF4-FFF2-40B4-BE49-F238E27FC236}">
                  <a16:creationId xmlns:a16="http://schemas.microsoft.com/office/drawing/2014/main" id="{81B7250E-FFD8-40C3-B7A6-C7E6829DC25C}"/>
                </a:ext>
              </a:extLst>
            </p:cNvPr>
            <p:cNvSpPr txBox="1"/>
            <p:nvPr/>
          </p:nvSpPr>
          <p:spPr>
            <a:xfrm>
              <a:off x="4508739" y="3482059"/>
              <a:ext cx="511679" cy="215444"/>
            </a:xfrm>
            <a:prstGeom prst="rect">
              <a:avLst/>
            </a:prstGeom>
            <a:noFill/>
          </p:spPr>
          <p:txBody>
            <a:bodyPr wrap="none" rtlCol="0">
              <a:spAutoFit/>
            </a:bodyPr>
            <a:lstStyle/>
            <a:p>
              <a:r>
                <a:rPr lang="en-US" sz="800" dirty="0">
                  <a:solidFill>
                    <a:schemeClr val="bg1"/>
                  </a:solidFill>
                </a:rPr>
                <a:t>continue</a:t>
              </a:r>
            </a:p>
          </p:txBody>
        </p:sp>
      </p:grpSp>
      <p:grpSp>
        <p:nvGrpSpPr>
          <p:cNvPr id="39" name="Group 38">
            <a:extLst>
              <a:ext uri="{FF2B5EF4-FFF2-40B4-BE49-F238E27FC236}">
                <a16:creationId xmlns:a16="http://schemas.microsoft.com/office/drawing/2014/main" id="{27039147-1AE3-4935-8B8A-62EBBEDA8F7C}"/>
              </a:ext>
            </a:extLst>
          </p:cNvPr>
          <p:cNvGrpSpPr/>
          <p:nvPr/>
        </p:nvGrpSpPr>
        <p:grpSpPr>
          <a:xfrm>
            <a:off x="5865872" y="2035715"/>
            <a:ext cx="2607433" cy="431499"/>
            <a:chOff x="6714367" y="1972421"/>
            <a:chExt cx="2607433" cy="431499"/>
          </a:xfrm>
          <a:effectLst>
            <a:glow rad="228600">
              <a:schemeClr val="accent6">
                <a:satMod val="175000"/>
                <a:alpha val="40000"/>
              </a:schemeClr>
            </a:glow>
          </a:effectLst>
          <a:scene3d>
            <a:camera prst="isometricTopUp"/>
            <a:lightRig rig="threePt" dir="t"/>
          </a:scene3d>
        </p:grpSpPr>
        <p:pic>
          <p:nvPicPr>
            <p:cNvPr id="25" name="Graphic 24" descr="Web design">
              <a:extLst>
                <a:ext uri="{FF2B5EF4-FFF2-40B4-BE49-F238E27FC236}">
                  <a16:creationId xmlns:a16="http://schemas.microsoft.com/office/drawing/2014/main" id="{E69B758C-FFE5-46AB-AEB4-675B26A4CC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14367" y="1972421"/>
              <a:ext cx="431499" cy="431499"/>
            </a:xfrm>
            <a:prstGeom prst="rect">
              <a:avLst/>
            </a:prstGeom>
            <a:sp3d>
              <a:bevelT w="114300" prst="artDeco"/>
            </a:sp3d>
          </p:spPr>
        </p:pic>
        <p:sp>
          <p:nvSpPr>
            <p:cNvPr id="26" name="TextBox 25">
              <a:extLst>
                <a:ext uri="{FF2B5EF4-FFF2-40B4-BE49-F238E27FC236}">
                  <a16:creationId xmlns:a16="http://schemas.microsoft.com/office/drawing/2014/main" id="{468AF31D-CBA6-44A6-ADDF-13E83A94AE2C}"/>
                </a:ext>
              </a:extLst>
            </p:cNvPr>
            <p:cNvSpPr txBox="1"/>
            <p:nvPr/>
          </p:nvSpPr>
          <p:spPr>
            <a:xfrm>
              <a:off x="7203971" y="2003504"/>
              <a:ext cx="2117829" cy="369332"/>
            </a:xfrm>
            <a:prstGeom prst="rect">
              <a:avLst/>
            </a:prstGeom>
            <a:noFill/>
            <a:sp3d>
              <a:bevelT w="114300" prst="artDeco"/>
            </a:sp3d>
          </p:spPr>
          <p:txBody>
            <a:bodyPr wrap="square" rtlCol="0">
              <a:spAutoFit/>
            </a:bodyPr>
            <a:lstStyle/>
            <a:p>
              <a:r>
                <a:rPr lang="en-US" dirty="0"/>
                <a:t>print(“Hello, World!”)</a:t>
              </a:r>
            </a:p>
          </p:txBody>
        </p:sp>
      </p:grpSp>
      <p:grpSp>
        <p:nvGrpSpPr>
          <p:cNvPr id="38" name="Group 37">
            <a:extLst>
              <a:ext uri="{FF2B5EF4-FFF2-40B4-BE49-F238E27FC236}">
                <a16:creationId xmlns:a16="http://schemas.microsoft.com/office/drawing/2014/main" id="{AE0F5282-1952-4C3D-80F2-E047AC9B707C}"/>
              </a:ext>
            </a:extLst>
          </p:cNvPr>
          <p:cNvGrpSpPr/>
          <p:nvPr/>
        </p:nvGrpSpPr>
        <p:grpSpPr>
          <a:xfrm>
            <a:off x="2128941" y="4744381"/>
            <a:ext cx="2103829" cy="431499"/>
            <a:chOff x="1959611" y="4582781"/>
            <a:chExt cx="2103829" cy="431499"/>
          </a:xfrm>
          <a:effectLst>
            <a:glow rad="63500">
              <a:schemeClr val="accent3">
                <a:satMod val="175000"/>
                <a:alpha val="40000"/>
              </a:schemeClr>
            </a:glow>
          </a:effectLst>
          <a:scene3d>
            <a:camera prst="isometricRightUp"/>
            <a:lightRig rig="threePt" dir="t"/>
          </a:scene3d>
        </p:grpSpPr>
        <p:pic>
          <p:nvPicPr>
            <p:cNvPr id="30" name="Graphic 29" descr="Web design">
              <a:extLst>
                <a:ext uri="{FF2B5EF4-FFF2-40B4-BE49-F238E27FC236}">
                  <a16:creationId xmlns:a16="http://schemas.microsoft.com/office/drawing/2014/main" id="{51BD3FE1-0704-4146-90B6-55911F4274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9611" y="4582781"/>
              <a:ext cx="431499" cy="431499"/>
            </a:xfrm>
            <a:prstGeom prst="rect">
              <a:avLst/>
            </a:prstGeom>
            <a:sp3d>
              <a:bevelT prst="relaxedInset"/>
            </a:sp3d>
          </p:spPr>
        </p:pic>
        <p:sp>
          <p:nvSpPr>
            <p:cNvPr id="28" name="TextBox 27">
              <a:extLst>
                <a:ext uri="{FF2B5EF4-FFF2-40B4-BE49-F238E27FC236}">
                  <a16:creationId xmlns:a16="http://schemas.microsoft.com/office/drawing/2014/main" id="{49425A7A-BA32-4564-BB55-97AD33B5E9F3}"/>
                </a:ext>
              </a:extLst>
            </p:cNvPr>
            <p:cNvSpPr txBox="1"/>
            <p:nvPr/>
          </p:nvSpPr>
          <p:spPr>
            <a:xfrm>
              <a:off x="2442483" y="4582781"/>
              <a:ext cx="1620957" cy="369332"/>
            </a:xfrm>
            <a:prstGeom prst="rect">
              <a:avLst/>
            </a:prstGeom>
            <a:noFill/>
            <a:sp3d>
              <a:bevelT prst="relaxedInset"/>
            </a:sp3d>
          </p:spPr>
          <p:txBody>
            <a:bodyPr wrap="none" rtlCol="0">
              <a:spAutoFit/>
            </a:bodyPr>
            <a:lstStyle/>
            <a:p>
              <a:r>
                <a:rPr lang="en-US" dirty="0"/>
                <a:t>print(Overview)</a:t>
              </a:r>
            </a:p>
          </p:txBody>
        </p:sp>
      </p:grpSp>
      <p:grpSp>
        <p:nvGrpSpPr>
          <p:cNvPr id="37" name="Group 36">
            <a:extLst>
              <a:ext uri="{FF2B5EF4-FFF2-40B4-BE49-F238E27FC236}">
                <a16:creationId xmlns:a16="http://schemas.microsoft.com/office/drawing/2014/main" id="{BF39DBC5-4571-40C9-B635-62614E6AA54B}"/>
              </a:ext>
            </a:extLst>
          </p:cNvPr>
          <p:cNvGrpSpPr/>
          <p:nvPr/>
        </p:nvGrpSpPr>
        <p:grpSpPr>
          <a:xfrm>
            <a:off x="3890010" y="5367528"/>
            <a:ext cx="3031066" cy="431499"/>
            <a:chOff x="3466826" y="5336527"/>
            <a:chExt cx="3031066" cy="431499"/>
          </a:xfrm>
          <a:effectLst>
            <a:glow rad="228600">
              <a:schemeClr val="accent5">
                <a:satMod val="175000"/>
                <a:alpha val="40000"/>
              </a:schemeClr>
            </a:glow>
          </a:effectLst>
          <a:scene3d>
            <a:camera prst="isometricLeftDown"/>
            <a:lightRig rig="threePt" dir="t"/>
          </a:scene3d>
        </p:grpSpPr>
        <p:pic>
          <p:nvPicPr>
            <p:cNvPr id="32" name="Graphic 31" descr="Web design">
              <a:extLst>
                <a:ext uri="{FF2B5EF4-FFF2-40B4-BE49-F238E27FC236}">
                  <a16:creationId xmlns:a16="http://schemas.microsoft.com/office/drawing/2014/main" id="{5062F275-6886-48B5-A63D-2EE97D4448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66826" y="5336527"/>
              <a:ext cx="431499" cy="431499"/>
            </a:xfrm>
            <a:prstGeom prst="rect">
              <a:avLst/>
            </a:prstGeom>
            <a:sp3d>
              <a:bevelT prst="relaxedInset"/>
            </a:sp3d>
          </p:spPr>
        </p:pic>
        <p:sp>
          <p:nvSpPr>
            <p:cNvPr id="29" name="TextBox 28">
              <a:extLst>
                <a:ext uri="{FF2B5EF4-FFF2-40B4-BE49-F238E27FC236}">
                  <a16:creationId xmlns:a16="http://schemas.microsoft.com/office/drawing/2014/main" id="{383DA075-550F-48A6-AAB8-3CE9B493AA4E}"/>
                </a:ext>
              </a:extLst>
            </p:cNvPr>
            <p:cNvSpPr txBox="1"/>
            <p:nvPr/>
          </p:nvSpPr>
          <p:spPr>
            <a:xfrm>
              <a:off x="3898325" y="5336527"/>
              <a:ext cx="2599567" cy="369332"/>
            </a:xfrm>
            <a:prstGeom prst="rect">
              <a:avLst/>
            </a:prstGeom>
            <a:noFill/>
            <a:sp3d>
              <a:bevelT prst="relaxedInset"/>
            </a:sp3d>
          </p:spPr>
          <p:txBody>
            <a:bodyPr wrap="square" rtlCol="0">
              <a:spAutoFit/>
            </a:bodyPr>
            <a:lstStyle/>
            <a:p>
              <a:r>
                <a:rPr lang="en-US" dirty="0"/>
                <a:t>print(Problem_Addressed)</a:t>
              </a:r>
            </a:p>
          </p:txBody>
        </p:sp>
      </p:grpSp>
      <p:grpSp>
        <p:nvGrpSpPr>
          <p:cNvPr id="36" name="Group 35">
            <a:extLst>
              <a:ext uri="{FF2B5EF4-FFF2-40B4-BE49-F238E27FC236}">
                <a16:creationId xmlns:a16="http://schemas.microsoft.com/office/drawing/2014/main" id="{7428A480-F4A1-4F9D-992F-79D80E18DB1F}"/>
              </a:ext>
            </a:extLst>
          </p:cNvPr>
          <p:cNvGrpSpPr/>
          <p:nvPr/>
        </p:nvGrpSpPr>
        <p:grpSpPr>
          <a:xfrm>
            <a:off x="7053018" y="2467214"/>
            <a:ext cx="4174480" cy="431499"/>
            <a:chOff x="6404389" y="2702627"/>
            <a:chExt cx="4174480" cy="431499"/>
          </a:xfrm>
          <a:effectLst>
            <a:glow rad="228600">
              <a:schemeClr val="accent3">
                <a:satMod val="175000"/>
                <a:alpha val="40000"/>
              </a:schemeClr>
            </a:glow>
          </a:effectLst>
          <a:scene3d>
            <a:camera prst="perspectiveContrastingLeftFacing"/>
            <a:lightRig rig="threePt" dir="t"/>
          </a:scene3d>
        </p:grpSpPr>
        <p:pic>
          <p:nvPicPr>
            <p:cNvPr id="35" name="Graphic 34" descr="Web design">
              <a:extLst>
                <a:ext uri="{FF2B5EF4-FFF2-40B4-BE49-F238E27FC236}">
                  <a16:creationId xmlns:a16="http://schemas.microsoft.com/office/drawing/2014/main" id="{0A1AB64A-33D1-4ABB-9EB9-802B3EEF81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4389" y="2702627"/>
              <a:ext cx="431499" cy="431499"/>
            </a:xfrm>
            <a:prstGeom prst="rect">
              <a:avLst/>
            </a:prstGeom>
            <a:sp3d>
              <a:bevelT/>
            </a:sp3d>
          </p:spPr>
        </p:pic>
        <p:sp>
          <p:nvSpPr>
            <p:cNvPr id="34" name="TextBox 33">
              <a:extLst>
                <a:ext uri="{FF2B5EF4-FFF2-40B4-BE49-F238E27FC236}">
                  <a16:creationId xmlns:a16="http://schemas.microsoft.com/office/drawing/2014/main" id="{0D3EC474-52E8-4608-922C-CC5CEF248910}"/>
                </a:ext>
              </a:extLst>
            </p:cNvPr>
            <p:cNvSpPr txBox="1"/>
            <p:nvPr/>
          </p:nvSpPr>
          <p:spPr>
            <a:xfrm>
              <a:off x="6855157" y="2745237"/>
              <a:ext cx="3723712" cy="369332"/>
            </a:xfrm>
            <a:prstGeom prst="rect">
              <a:avLst/>
            </a:prstGeom>
            <a:noFill/>
            <a:sp3d>
              <a:bevelT/>
            </a:sp3d>
          </p:spPr>
          <p:txBody>
            <a:bodyPr wrap="none" rtlCol="0">
              <a:spAutoFit/>
            </a:bodyPr>
            <a:lstStyle/>
            <a:p>
              <a:r>
                <a:rPr lang="en-US" dirty="0"/>
                <a:t>Cmt = input(“Enter Your Feedback :  ”)</a:t>
              </a:r>
            </a:p>
          </p:txBody>
        </p:sp>
      </p:grpSp>
      <p:sp>
        <p:nvSpPr>
          <p:cNvPr id="27" name="Scroll: Horizontal 26">
            <a:extLst>
              <a:ext uri="{FF2B5EF4-FFF2-40B4-BE49-F238E27FC236}">
                <a16:creationId xmlns:a16="http://schemas.microsoft.com/office/drawing/2014/main" id="{066665D2-5DF9-4D85-8D3A-7086F87D71F0}"/>
              </a:ext>
            </a:extLst>
          </p:cNvPr>
          <p:cNvSpPr/>
          <p:nvPr/>
        </p:nvSpPr>
        <p:spPr>
          <a:xfrm>
            <a:off x="294393" y="788061"/>
            <a:ext cx="961658" cy="4944667"/>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 "The best code is simple, elegant, and does exactly what it needs to do—nothing more, nothing less."</a:t>
            </a:r>
          </a:p>
        </p:txBody>
      </p:sp>
      <p:sp>
        <p:nvSpPr>
          <p:cNvPr id="31" name="Scroll: Horizontal 30">
            <a:extLst>
              <a:ext uri="{FF2B5EF4-FFF2-40B4-BE49-F238E27FC236}">
                <a16:creationId xmlns:a16="http://schemas.microsoft.com/office/drawing/2014/main" id="{F79B0B18-4238-4FCA-B810-012EAEE62D3F}"/>
              </a:ext>
            </a:extLst>
          </p:cNvPr>
          <p:cNvSpPr/>
          <p:nvPr/>
        </p:nvSpPr>
        <p:spPr>
          <a:xfrm rot="10800000">
            <a:off x="11040404" y="803142"/>
            <a:ext cx="961658" cy="5251715"/>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"The beauty of programming lies in solving impossible problems with just a keyboard and your mind."</a:t>
            </a:r>
          </a:p>
        </p:txBody>
      </p:sp>
    </p:spTree>
    <p:extLst>
      <p:ext uri="{BB962C8B-B14F-4D97-AF65-F5344CB8AC3E}">
        <p14:creationId xmlns:p14="http://schemas.microsoft.com/office/powerpoint/2010/main" val="210077523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randombar(horizontal)">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80">
                                          <p:stCondLst>
                                            <p:cond delay="0"/>
                                          </p:stCondLst>
                                        </p:cTn>
                                        <p:tgtEl>
                                          <p:spTgt spid="39"/>
                                        </p:tgtEl>
                                      </p:cBhvr>
                                    </p:animEffect>
                                    <p:anim calcmode="lin" valueType="num">
                                      <p:cBhvr>
                                        <p:cTn id="17"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22" dur="26">
                                          <p:stCondLst>
                                            <p:cond delay="650"/>
                                          </p:stCondLst>
                                        </p:cTn>
                                        <p:tgtEl>
                                          <p:spTgt spid="39"/>
                                        </p:tgtEl>
                                      </p:cBhvr>
                                      <p:to x="100000" y="60000"/>
                                    </p:animScale>
                                    <p:animScale>
                                      <p:cBhvr>
                                        <p:cTn id="23" dur="166" decel="50000">
                                          <p:stCondLst>
                                            <p:cond delay="676"/>
                                          </p:stCondLst>
                                        </p:cTn>
                                        <p:tgtEl>
                                          <p:spTgt spid="39"/>
                                        </p:tgtEl>
                                      </p:cBhvr>
                                      <p:to x="100000" y="100000"/>
                                    </p:animScale>
                                    <p:animScale>
                                      <p:cBhvr>
                                        <p:cTn id="24" dur="26">
                                          <p:stCondLst>
                                            <p:cond delay="1312"/>
                                          </p:stCondLst>
                                        </p:cTn>
                                        <p:tgtEl>
                                          <p:spTgt spid="39"/>
                                        </p:tgtEl>
                                      </p:cBhvr>
                                      <p:to x="100000" y="80000"/>
                                    </p:animScale>
                                    <p:animScale>
                                      <p:cBhvr>
                                        <p:cTn id="25" dur="166" decel="50000">
                                          <p:stCondLst>
                                            <p:cond delay="1338"/>
                                          </p:stCondLst>
                                        </p:cTn>
                                        <p:tgtEl>
                                          <p:spTgt spid="39"/>
                                        </p:tgtEl>
                                      </p:cBhvr>
                                      <p:to x="100000" y="100000"/>
                                    </p:animScale>
                                    <p:animScale>
                                      <p:cBhvr>
                                        <p:cTn id="26" dur="26">
                                          <p:stCondLst>
                                            <p:cond delay="1642"/>
                                          </p:stCondLst>
                                        </p:cTn>
                                        <p:tgtEl>
                                          <p:spTgt spid="39"/>
                                        </p:tgtEl>
                                      </p:cBhvr>
                                      <p:to x="100000" y="90000"/>
                                    </p:animScale>
                                    <p:animScale>
                                      <p:cBhvr>
                                        <p:cTn id="27" dur="166" decel="50000">
                                          <p:stCondLst>
                                            <p:cond delay="1668"/>
                                          </p:stCondLst>
                                        </p:cTn>
                                        <p:tgtEl>
                                          <p:spTgt spid="39"/>
                                        </p:tgtEl>
                                      </p:cBhvr>
                                      <p:to x="100000" y="100000"/>
                                    </p:animScale>
                                    <p:animScale>
                                      <p:cBhvr>
                                        <p:cTn id="28" dur="26">
                                          <p:stCondLst>
                                            <p:cond delay="1808"/>
                                          </p:stCondLst>
                                        </p:cTn>
                                        <p:tgtEl>
                                          <p:spTgt spid="39"/>
                                        </p:tgtEl>
                                      </p:cBhvr>
                                      <p:to x="100000" y="95000"/>
                                    </p:animScale>
                                    <p:animScale>
                                      <p:cBhvr>
                                        <p:cTn id="29" dur="166" decel="50000">
                                          <p:stCondLst>
                                            <p:cond delay="1834"/>
                                          </p:stCondLst>
                                        </p:cTn>
                                        <p:tgtEl>
                                          <p:spTgt spid="39"/>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80">
                                          <p:stCondLst>
                                            <p:cond delay="0"/>
                                          </p:stCondLst>
                                        </p:cTn>
                                        <p:tgtEl>
                                          <p:spTgt spid="36"/>
                                        </p:tgtEl>
                                      </p:cBhvr>
                                    </p:animEffect>
                                    <p:anim calcmode="lin" valueType="num">
                                      <p:cBhvr>
                                        <p:cTn id="35"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40" dur="26">
                                          <p:stCondLst>
                                            <p:cond delay="650"/>
                                          </p:stCondLst>
                                        </p:cTn>
                                        <p:tgtEl>
                                          <p:spTgt spid="36"/>
                                        </p:tgtEl>
                                      </p:cBhvr>
                                      <p:to x="100000" y="60000"/>
                                    </p:animScale>
                                    <p:animScale>
                                      <p:cBhvr>
                                        <p:cTn id="41" dur="166" decel="50000">
                                          <p:stCondLst>
                                            <p:cond delay="676"/>
                                          </p:stCondLst>
                                        </p:cTn>
                                        <p:tgtEl>
                                          <p:spTgt spid="36"/>
                                        </p:tgtEl>
                                      </p:cBhvr>
                                      <p:to x="100000" y="100000"/>
                                    </p:animScale>
                                    <p:animScale>
                                      <p:cBhvr>
                                        <p:cTn id="42" dur="26">
                                          <p:stCondLst>
                                            <p:cond delay="1312"/>
                                          </p:stCondLst>
                                        </p:cTn>
                                        <p:tgtEl>
                                          <p:spTgt spid="36"/>
                                        </p:tgtEl>
                                      </p:cBhvr>
                                      <p:to x="100000" y="80000"/>
                                    </p:animScale>
                                    <p:animScale>
                                      <p:cBhvr>
                                        <p:cTn id="43" dur="166" decel="50000">
                                          <p:stCondLst>
                                            <p:cond delay="1338"/>
                                          </p:stCondLst>
                                        </p:cTn>
                                        <p:tgtEl>
                                          <p:spTgt spid="36"/>
                                        </p:tgtEl>
                                      </p:cBhvr>
                                      <p:to x="100000" y="100000"/>
                                    </p:animScale>
                                    <p:animScale>
                                      <p:cBhvr>
                                        <p:cTn id="44" dur="26">
                                          <p:stCondLst>
                                            <p:cond delay="1642"/>
                                          </p:stCondLst>
                                        </p:cTn>
                                        <p:tgtEl>
                                          <p:spTgt spid="36"/>
                                        </p:tgtEl>
                                      </p:cBhvr>
                                      <p:to x="100000" y="90000"/>
                                    </p:animScale>
                                    <p:animScale>
                                      <p:cBhvr>
                                        <p:cTn id="45" dur="166" decel="50000">
                                          <p:stCondLst>
                                            <p:cond delay="1668"/>
                                          </p:stCondLst>
                                        </p:cTn>
                                        <p:tgtEl>
                                          <p:spTgt spid="36"/>
                                        </p:tgtEl>
                                      </p:cBhvr>
                                      <p:to x="100000" y="100000"/>
                                    </p:animScale>
                                    <p:animScale>
                                      <p:cBhvr>
                                        <p:cTn id="46" dur="26">
                                          <p:stCondLst>
                                            <p:cond delay="1808"/>
                                          </p:stCondLst>
                                        </p:cTn>
                                        <p:tgtEl>
                                          <p:spTgt spid="36"/>
                                        </p:tgtEl>
                                      </p:cBhvr>
                                      <p:to x="100000" y="95000"/>
                                    </p:animScale>
                                    <p:animScale>
                                      <p:cBhvr>
                                        <p:cTn id="47" dur="166" decel="50000">
                                          <p:stCondLst>
                                            <p:cond delay="1834"/>
                                          </p:stCondLst>
                                        </p:cTn>
                                        <p:tgtEl>
                                          <p:spTgt spid="36"/>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randombar(horizont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down)">
                                      <p:cBhvr>
                                        <p:cTn id="57" dur="580">
                                          <p:stCondLst>
                                            <p:cond delay="0"/>
                                          </p:stCondLst>
                                        </p:cTn>
                                        <p:tgtEl>
                                          <p:spTgt spid="38"/>
                                        </p:tgtEl>
                                      </p:cBhvr>
                                    </p:animEffect>
                                    <p:anim calcmode="lin" valueType="num">
                                      <p:cBhvr>
                                        <p:cTn id="5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63" dur="26">
                                          <p:stCondLst>
                                            <p:cond delay="650"/>
                                          </p:stCondLst>
                                        </p:cTn>
                                        <p:tgtEl>
                                          <p:spTgt spid="38"/>
                                        </p:tgtEl>
                                      </p:cBhvr>
                                      <p:to x="100000" y="60000"/>
                                    </p:animScale>
                                    <p:animScale>
                                      <p:cBhvr>
                                        <p:cTn id="64" dur="166" decel="50000">
                                          <p:stCondLst>
                                            <p:cond delay="676"/>
                                          </p:stCondLst>
                                        </p:cTn>
                                        <p:tgtEl>
                                          <p:spTgt spid="38"/>
                                        </p:tgtEl>
                                      </p:cBhvr>
                                      <p:to x="100000" y="100000"/>
                                    </p:animScale>
                                    <p:animScale>
                                      <p:cBhvr>
                                        <p:cTn id="65" dur="26">
                                          <p:stCondLst>
                                            <p:cond delay="1312"/>
                                          </p:stCondLst>
                                        </p:cTn>
                                        <p:tgtEl>
                                          <p:spTgt spid="38"/>
                                        </p:tgtEl>
                                      </p:cBhvr>
                                      <p:to x="100000" y="80000"/>
                                    </p:animScale>
                                    <p:animScale>
                                      <p:cBhvr>
                                        <p:cTn id="66" dur="166" decel="50000">
                                          <p:stCondLst>
                                            <p:cond delay="1338"/>
                                          </p:stCondLst>
                                        </p:cTn>
                                        <p:tgtEl>
                                          <p:spTgt spid="38"/>
                                        </p:tgtEl>
                                      </p:cBhvr>
                                      <p:to x="100000" y="100000"/>
                                    </p:animScale>
                                    <p:animScale>
                                      <p:cBhvr>
                                        <p:cTn id="67" dur="26">
                                          <p:stCondLst>
                                            <p:cond delay="1642"/>
                                          </p:stCondLst>
                                        </p:cTn>
                                        <p:tgtEl>
                                          <p:spTgt spid="38"/>
                                        </p:tgtEl>
                                      </p:cBhvr>
                                      <p:to x="100000" y="90000"/>
                                    </p:animScale>
                                    <p:animScale>
                                      <p:cBhvr>
                                        <p:cTn id="68" dur="166" decel="50000">
                                          <p:stCondLst>
                                            <p:cond delay="1668"/>
                                          </p:stCondLst>
                                        </p:cTn>
                                        <p:tgtEl>
                                          <p:spTgt spid="38"/>
                                        </p:tgtEl>
                                      </p:cBhvr>
                                      <p:to x="100000" y="100000"/>
                                    </p:animScale>
                                    <p:animScale>
                                      <p:cBhvr>
                                        <p:cTn id="69" dur="26">
                                          <p:stCondLst>
                                            <p:cond delay="1808"/>
                                          </p:stCondLst>
                                        </p:cTn>
                                        <p:tgtEl>
                                          <p:spTgt spid="38"/>
                                        </p:tgtEl>
                                      </p:cBhvr>
                                      <p:to x="100000" y="95000"/>
                                    </p:animScale>
                                    <p:animScale>
                                      <p:cBhvr>
                                        <p:cTn id="70" dur="166" decel="50000">
                                          <p:stCondLst>
                                            <p:cond delay="1834"/>
                                          </p:stCondLst>
                                        </p:cTn>
                                        <p:tgtEl>
                                          <p:spTgt spid="38"/>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down)">
                                      <p:cBhvr>
                                        <p:cTn id="75" dur="580">
                                          <p:stCondLst>
                                            <p:cond delay="0"/>
                                          </p:stCondLst>
                                        </p:cTn>
                                        <p:tgtEl>
                                          <p:spTgt spid="37"/>
                                        </p:tgtEl>
                                      </p:cBhvr>
                                    </p:animEffect>
                                    <p:anim calcmode="lin" valueType="num">
                                      <p:cBhvr>
                                        <p:cTn id="76"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81" dur="26">
                                          <p:stCondLst>
                                            <p:cond delay="650"/>
                                          </p:stCondLst>
                                        </p:cTn>
                                        <p:tgtEl>
                                          <p:spTgt spid="37"/>
                                        </p:tgtEl>
                                      </p:cBhvr>
                                      <p:to x="100000" y="60000"/>
                                    </p:animScale>
                                    <p:animScale>
                                      <p:cBhvr>
                                        <p:cTn id="82" dur="166" decel="50000">
                                          <p:stCondLst>
                                            <p:cond delay="676"/>
                                          </p:stCondLst>
                                        </p:cTn>
                                        <p:tgtEl>
                                          <p:spTgt spid="37"/>
                                        </p:tgtEl>
                                      </p:cBhvr>
                                      <p:to x="100000" y="100000"/>
                                    </p:animScale>
                                    <p:animScale>
                                      <p:cBhvr>
                                        <p:cTn id="83" dur="26">
                                          <p:stCondLst>
                                            <p:cond delay="1312"/>
                                          </p:stCondLst>
                                        </p:cTn>
                                        <p:tgtEl>
                                          <p:spTgt spid="37"/>
                                        </p:tgtEl>
                                      </p:cBhvr>
                                      <p:to x="100000" y="80000"/>
                                    </p:animScale>
                                    <p:animScale>
                                      <p:cBhvr>
                                        <p:cTn id="84" dur="166" decel="50000">
                                          <p:stCondLst>
                                            <p:cond delay="1338"/>
                                          </p:stCondLst>
                                        </p:cTn>
                                        <p:tgtEl>
                                          <p:spTgt spid="37"/>
                                        </p:tgtEl>
                                      </p:cBhvr>
                                      <p:to x="100000" y="100000"/>
                                    </p:animScale>
                                    <p:animScale>
                                      <p:cBhvr>
                                        <p:cTn id="85" dur="26">
                                          <p:stCondLst>
                                            <p:cond delay="1642"/>
                                          </p:stCondLst>
                                        </p:cTn>
                                        <p:tgtEl>
                                          <p:spTgt spid="37"/>
                                        </p:tgtEl>
                                      </p:cBhvr>
                                      <p:to x="100000" y="90000"/>
                                    </p:animScale>
                                    <p:animScale>
                                      <p:cBhvr>
                                        <p:cTn id="86" dur="166" decel="50000">
                                          <p:stCondLst>
                                            <p:cond delay="1668"/>
                                          </p:stCondLst>
                                        </p:cTn>
                                        <p:tgtEl>
                                          <p:spTgt spid="37"/>
                                        </p:tgtEl>
                                      </p:cBhvr>
                                      <p:to x="100000" y="100000"/>
                                    </p:animScale>
                                    <p:animScale>
                                      <p:cBhvr>
                                        <p:cTn id="87" dur="26">
                                          <p:stCondLst>
                                            <p:cond delay="1808"/>
                                          </p:stCondLst>
                                        </p:cTn>
                                        <p:tgtEl>
                                          <p:spTgt spid="37"/>
                                        </p:tgtEl>
                                      </p:cBhvr>
                                      <p:to x="100000" y="95000"/>
                                    </p:animScale>
                                    <p:animScale>
                                      <p:cBhvr>
                                        <p:cTn id="88" dur="166" decel="50000">
                                          <p:stCondLst>
                                            <p:cond delay="1834"/>
                                          </p:stCondLst>
                                        </p:cTn>
                                        <p:tgtEl>
                                          <p:spTgt spid="37"/>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2" presetClass="entr" presetSubtype="8"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additive="base">
                                        <p:cTn id="93" dur="500" fill="hold"/>
                                        <p:tgtEl>
                                          <p:spTgt spid="27"/>
                                        </p:tgtEl>
                                        <p:attrNameLst>
                                          <p:attrName>ppt_x</p:attrName>
                                        </p:attrNameLst>
                                      </p:cBhvr>
                                      <p:tavLst>
                                        <p:tav tm="0">
                                          <p:val>
                                            <p:strVal val="0-#ppt_w/2"/>
                                          </p:val>
                                        </p:tav>
                                        <p:tav tm="100000">
                                          <p:val>
                                            <p:strVal val="#ppt_x"/>
                                          </p:val>
                                        </p:tav>
                                      </p:tavLst>
                                    </p:anim>
                                    <p:anim calcmode="lin" valueType="num">
                                      <p:cBhvr additive="base">
                                        <p:cTn id="9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2" fill="hold" grpId="0" nodeType="clickEffect">
                                  <p:stCondLst>
                                    <p:cond delay="0"/>
                                  </p:stCondLst>
                                  <p:childTnLst>
                                    <p:set>
                                      <p:cBhvr>
                                        <p:cTn id="98" dur="1" fill="hold">
                                          <p:stCondLst>
                                            <p:cond delay="0"/>
                                          </p:stCondLst>
                                        </p:cTn>
                                        <p:tgtEl>
                                          <p:spTgt spid="31"/>
                                        </p:tgtEl>
                                        <p:attrNameLst>
                                          <p:attrName>style.visibility</p:attrName>
                                        </p:attrNameLst>
                                      </p:cBhvr>
                                      <p:to>
                                        <p:strVal val="visible"/>
                                      </p:to>
                                    </p:set>
                                    <p:anim calcmode="lin" valueType="num">
                                      <p:cBhvr additive="base">
                                        <p:cTn id="99" dur="500" fill="hold"/>
                                        <p:tgtEl>
                                          <p:spTgt spid="31"/>
                                        </p:tgtEl>
                                        <p:attrNameLst>
                                          <p:attrName>ppt_x</p:attrName>
                                        </p:attrNameLst>
                                      </p:cBhvr>
                                      <p:tavLst>
                                        <p:tav tm="0">
                                          <p:val>
                                            <p:strVal val="1+#ppt_w/2"/>
                                          </p:val>
                                        </p:tav>
                                        <p:tav tm="100000">
                                          <p:val>
                                            <p:strVal val="#ppt_x"/>
                                          </p:val>
                                        </p:tav>
                                      </p:tavLst>
                                    </p:anim>
                                    <p:anim calcmode="lin" valueType="num">
                                      <p:cBhvr additive="base">
                                        <p:cTn id="100"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DF41-F79D-45F6-BC0E-D860F4891531}"/>
              </a:ext>
            </a:extLst>
          </p:cNvPr>
          <p:cNvSpPr>
            <a:spLocks noGrp="1"/>
          </p:cNvSpPr>
          <p:nvPr>
            <p:ph type="title"/>
          </p:nvPr>
        </p:nvSpPr>
        <p:spPr>
          <a:xfrm>
            <a:off x="4256220" y="354891"/>
            <a:ext cx="3679560" cy="659949"/>
          </a:xfrm>
          <a:effectLst>
            <a:innerShdw blurRad="114300">
              <a:prstClr val="black"/>
            </a:innerShdw>
            <a:reflection blurRad="6350" stA="50000" endA="300" endPos="55500" dist="101600" dir="5400000" sy="-100000" algn="bl" rotWithShape="0"/>
          </a:effectLst>
          <a:scene3d>
            <a:camera prst="perspectiveRelaxedModerately"/>
            <a:lightRig rig="threePt" dir="t"/>
          </a:scene3d>
          <a:sp3d>
            <a:bevelT w="152400" h="50800" prst="softRound"/>
          </a:sp3d>
        </p:spPr>
        <p:txBody>
          <a:bodyPr/>
          <a:lstStyle/>
          <a:p>
            <a:pPr algn="ctr"/>
            <a:r>
              <a:rPr lang="en-US" dirty="0"/>
              <a:t>Goal / Purpose</a:t>
            </a:r>
          </a:p>
        </p:txBody>
      </p:sp>
      <p:grpSp>
        <p:nvGrpSpPr>
          <p:cNvPr id="30" name="Group 29">
            <a:extLst>
              <a:ext uri="{FF2B5EF4-FFF2-40B4-BE49-F238E27FC236}">
                <a16:creationId xmlns:a16="http://schemas.microsoft.com/office/drawing/2014/main" id="{5EAC3DAD-D5E0-4844-A429-1BE3EC9F96CD}"/>
              </a:ext>
            </a:extLst>
          </p:cNvPr>
          <p:cNvGrpSpPr/>
          <p:nvPr/>
        </p:nvGrpSpPr>
        <p:grpSpPr>
          <a:xfrm>
            <a:off x="2664822" y="3750565"/>
            <a:ext cx="6653349" cy="2653904"/>
            <a:chOff x="2664822" y="3750565"/>
            <a:chExt cx="6653349" cy="2653904"/>
          </a:xfrm>
        </p:grpSpPr>
        <p:pic>
          <p:nvPicPr>
            <p:cNvPr id="13" name="Picture 2">
              <a:extLst>
                <a:ext uri="{FF2B5EF4-FFF2-40B4-BE49-F238E27FC236}">
                  <a16:creationId xmlns:a16="http://schemas.microsoft.com/office/drawing/2014/main" id="{87E7D2A1-CA3A-4D5B-9489-130179755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822" y="3769681"/>
              <a:ext cx="6653349" cy="2634788"/>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750DE851-0D09-4436-8763-9E30F4711B4C}"/>
                </a:ext>
              </a:extLst>
            </p:cNvPr>
            <p:cNvGrpSpPr/>
            <p:nvPr/>
          </p:nvGrpSpPr>
          <p:grpSpPr>
            <a:xfrm>
              <a:off x="2873829" y="4136571"/>
              <a:ext cx="531636" cy="478971"/>
              <a:chOff x="2873829" y="4136571"/>
              <a:chExt cx="531636" cy="478971"/>
            </a:xfrm>
          </p:grpSpPr>
          <p:sp>
            <p:nvSpPr>
              <p:cNvPr id="16" name="Oval 15">
                <a:extLst>
                  <a:ext uri="{FF2B5EF4-FFF2-40B4-BE49-F238E27FC236}">
                    <a16:creationId xmlns:a16="http://schemas.microsoft.com/office/drawing/2014/main" id="{A32CFA37-71FE-409D-9FE8-70C01F67DCE2}"/>
                  </a:ext>
                </a:extLst>
              </p:cNvPr>
              <p:cNvSpPr/>
              <p:nvPr/>
            </p:nvSpPr>
            <p:spPr>
              <a:xfrm>
                <a:off x="2873829" y="4136571"/>
                <a:ext cx="531636" cy="478971"/>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Graphic 21" descr="Pin">
                <a:extLst>
                  <a:ext uri="{FF2B5EF4-FFF2-40B4-BE49-F238E27FC236}">
                    <a16:creationId xmlns:a16="http://schemas.microsoft.com/office/drawing/2014/main" id="{E87A613E-5D9C-4E33-9593-2FCBA545D4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98857" y="4136571"/>
                <a:ext cx="457200" cy="457200"/>
              </a:xfrm>
              <a:prstGeom prst="rect">
                <a:avLst/>
              </a:prstGeom>
            </p:spPr>
          </p:pic>
        </p:grpSp>
        <p:sp>
          <p:nvSpPr>
            <p:cNvPr id="25" name="Rectangle 24">
              <a:extLst>
                <a:ext uri="{FF2B5EF4-FFF2-40B4-BE49-F238E27FC236}">
                  <a16:creationId xmlns:a16="http://schemas.microsoft.com/office/drawing/2014/main" id="{988470A5-D2EA-47B4-9846-86188F0F7432}"/>
                </a:ext>
              </a:extLst>
            </p:cNvPr>
            <p:cNvSpPr/>
            <p:nvPr/>
          </p:nvSpPr>
          <p:spPr>
            <a:xfrm>
              <a:off x="5722196" y="5951916"/>
              <a:ext cx="643770" cy="230832"/>
            </a:xfrm>
            <a:prstGeom prst="rect">
              <a:avLst/>
            </a:prstGeom>
          </p:spPr>
          <p:txBody>
            <a:bodyPr wrap="square">
              <a:spAutoFit/>
            </a:bodyPr>
            <a:lstStyle/>
            <a:p>
              <a:r>
                <a:rPr lang="en-US" sz="900" dirty="0">
                  <a:solidFill>
                    <a:srgbClr val="FF00FF"/>
                  </a:solidFill>
                </a:rPr>
                <a:t>continue</a:t>
              </a:r>
            </a:p>
          </p:txBody>
        </p:sp>
        <p:sp>
          <p:nvSpPr>
            <p:cNvPr id="24" name="TextBox 23">
              <a:extLst>
                <a:ext uri="{FF2B5EF4-FFF2-40B4-BE49-F238E27FC236}">
                  <a16:creationId xmlns:a16="http://schemas.microsoft.com/office/drawing/2014/main" id="{AFADD87D-5D87-4288-A787-F062D1E2F807}"/>
                </a:ext>
              </a:extLst>
            </p:cNvPr>
            <p:cNvSpPr txBox="1"/>
            <p:nvPr/>
          </p:nvSpPr>
          <p:spPr>
            <a:xfrm>
              <a:off x="2664822" y="4637590"/>
              <a:ext cx="6653349" cy="830997"/>
            </a:xfrm>
            <a:prstGeom prst="rect">
              <a:avLst/>
            </a:prstGeom>
            <a:noFill/>
          </p:spPr>
          <p:txBody>
            <a:bodyPr wrap="square" rtlCol="0">
              <a:spAutoFit/>
            </a:bodyPr>
            <a:lstStyle/>
            <a:p>
              <a:pPr lvl="1"/>
              <a:r>
                <a:rPr lang="en-US" sz="1600" dirty="0">
                  <a:solidFill>
                    <a:schemeClr val="bg1"/>
                  </a:solidFill>
                </a:rPr>
                <a:t>To create a </a:t>
              </a:r>
              <a:r>
                <a:rPr lang="en-US" sz="1600" b="1" dirty="0">
                  <a:solidFill>
                    <a:schemeClr val="bg1"/>
                  </a:solidFill>
                </a:rPr>
                <a:t>powerful yet simple</a:t>
              </a:r>
              <a:r>
                <a:rPr lang="en-US" sz="1600" dirty="0">
                  <a:solidFill>
                    <a:schemeClr val="bg1"/>
                  </a:solidFill>
                </a:rPr>
                <a:t> </a:t>
              </a:r>
              <a:r>
                <a:rPr lang="en-US" sz="1600" b="1" dirty="0">
                  <a:solidFill>
                    <a:schemeClr val="bg1"/>
                  </a:solidFill>
                </a:rPr>
                <a:t>dashboard</a:t>
              </a:r>
              <a:r>
                <a:rPr lang="en-US" sz="1600" dirty="0">
                  <a:solidFill>
                    <a:schemeClr val="bg1"/>
                  </a:solidFill>
                </a:rPr>
                <a:t> that enables users to </a:t>
              </a:r>
              <a:r>
                <a:rPr lang="en-US" sz="1600" b="1" dirty="0">
                  <a:solidFill>
                    <a:schemeClr val="bg1"/>
                  </a:solidFill>
                </a:rPr>
                <a:t>analyze stocks, make predictions, learn investment strategies, and receive AI-driven insights</a:t>
              </a:r>
              <a:r>
                <a:rPr lang="en-US" sz="1600" dirty="0">
                  <a:solidFill>
                    <a:schemeClr val="bg1"/>
                  </a:solidFill>
                </a:rPr>
                <a:t>.</a:t>
              </a:r>
            </a:p>
          </p:txBody>
        </p:sp>
        <p:sp>
          <p:nvSpPr>
            <p:cNvPr id="23" name="Rectangle 22">
              <a:extLst>
                <a:ext uri="{FF2B5EF4-FFF2-40B4-BE49-F238E27FC236}">
                  <a16:creationId xmlns:a16="http://schemas.microsoft.com/office/drawing/2014/main" id="{94F9CB57-EE1D-46D4-B7A2-316AE583A515}"/>
                </a:ext>
              </a:extLst>
            </p:cNvPr>
            <p:cNvSpPr/>
            <p:nvPr/>
          </p:nvSpPr>
          <p:spPr>
            <a:xfrm>
              <a:off x="3425729" y="3750565"/>
              <a:ext cx="1164230" cy="261610"/>
            </a:xfrm>
            <a:prstGeom prst="rect">
              <a:avLst/>
            </a:prstGeom>
          </p:spPr>
          <p:txBody>
            <a:bodyPr wrap="square">
              <a:spAutoFit/>
            </a:bodyPr>
            <a:lstStyle/>
            <a:p>
              <a:r>
                <a:rPr lang="en-US" sz="1100" b="1" dirty="0">
                  <a:solidFill>
                    <a:srgbClr val="FFFF00"/>
                  </a:solidFill>
                </a:rPr>
                <a:t>Main_Objectives</a:t>
              </a:r>
            </a:p>
          </p:txBody>
        </p:sp>
      </p:grpSp>
      <p:grpSp>
        <p:nvGrpSpPr>
          <p:cNvPr id="10" name="Group 9">
            <a:extLst>
              <a:ext uri="{FF2B5EF4-FFF2-40B4-BE49-F238E27FC236}">
                <a16:creationId xmlns:a16="http://schemas.microsoft.com/office/drawing/2014/main" id="{076040AC-2EC0-4AD3-B45B-2A4555CCC9A3}"/>
              </a:ext>
            </a:extLst>
          </p:cNvPr>
          <p:cNvGrpSpPr/>
          <p:nvPr/>
        </p:nvGrpSpPr>
        <p:grpSpPr>
          <a:xfrm>
            <a:off x="1396024" y="1361646"/>
            <a:ext cx="3462867" cy="2138178"/>
            <a:chOff x="1396024" y="1361646"/>
            <a:chExt cx="3462867" cy="2138178"/>
          </a:xfrm>
        </p:grpSpPr>
        <p:pic>
          <p:nvPicPr>
            <p:cNvPr id="1026" name="Picture 2">
              <a:extLst>
                <a:ext uri="{FF2B5EF4-FFF2-40B4-BE49-F238E27FC236}">
                  <a16:creationId xmlns:a16="http://schemas.microsoft.com/office/drawing/2014/main" id="{D523E1EA-3598-45B8-BEA1-C6BA7AC21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024" y="1403981"/>
              <a:ext cx="3462867" cy="209584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461D16BF-679A-4488-8DCA-43F6CBC45D6E}"/>
                </a:ext>
              </a:extLst>
            </p:cNvPr>
            <p:cNvGrpSpPr/>
            <p:nvPr/>
          </p:nvGrpSpPr>
          <p:grpSpPr>
            <a:xfrm>
              <a:off x="1495168" y="1684070"/>
              <a:ext cx="298482" cy="376640"/>
              <a:chOff x="1495168" y="1684070"/>
              <a:chExt cx="298482" cy="376640"/>
            </a:xfrm>
          </p:grpSpPr>
          <p:sp>
            <p:nvSpPr>
              <p:cNvPr id="7" name="Oval 6">
                <a:extLst>
                  <a:ext uri="{FF2B5EF4-FFF2-40B4-BE49-F238E27FC236}">
                    <a16:creationId xmlns:a16="http://schemas.microsoft.com/office/drawing/2014/main" id="{B2BD0253-999D-4DAB-A038-712B669D76BE}"/>
                  </a:ext>
                </a:extLst>
              </p:cNvPr>
              <p:cNvSpPr/>
              <p:nvPr/>
            </p:nvSpPr>
            <p:spPr>
              <a:xfrm>
                <a:off x="1495168" y="1684070"/>
                <a:ext cx="298482" cy="376640"/>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otes">
                <a:extLst>
                  <a:ext uri="{FF2B5EF4-FFF2-40B4-BE49-F238E27FC236}">
                    <a16:creationId xmlns:a16="http://schemas.microsoft.com/office/drawing/2014/main" id="{AF13058E-12BE-45AC-B68D-A766F963BC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V="1">
                <a:off x="1516488" y="1744468"/>
                <a:ext cx="255842" cy="255843"/>
              </a:xfrm>
              <a:prstGeom prst="rect">
                <a:avLst/>
              </a:prstGeom>
            </p:spPr>
          </p:pic>
        </p:grpSp>
        <p:sp>
          <p:nvSpPr>
            <p:cNvPr id="9" name="Rectangle 8">
              <a:extLst>
                <a:ext uri="{FF2B5EF4-FFF2-40B4-BE49-F238E27FC236}">
                  <a16:creationId xmlns:a16="http://schemas.microsoft.com/office/drawing/2014/main" id="{16BB90DE-1E84-425C-949B-BC4C65DDF00A}"/>
                </a:ext>
              </a:extLst>
            </p:cNvPr>
            <p:cNvSpPr/>
            <p:nvPr/>
          </p:nvSpPr>
          <p:spPr>
            <a:xfrm>
              <a:off x="2849449" y="3133710"/>
              <a:ext cx="556016" cy="215444"/>
            </a:xfrm>
            <a:prstGeom prst="rect">
              <a:avLst/>
            </a:prstGeom>
          </p:spPr>
          <p:txBody>
            <a:bodyPr wrap="square">
              <a:spAutoFit/>
            </a:bodyPr>
            <a:lstStyle/>
            <a:p>
              <a:r>
                <a:rPr lang="en-US" sz="800" dirty="0">
                  <a:solidFill>
                    <a:srgbClr val="FF00FF"/>
                  </a:solidFill>
                </a:rPr>
                <a:t>continue</a:t>
              </a:r>
            </a:p>
          </p:txBody>
        </p:sp>
        <p:sp>
          <p:nvSpPr>
            <p:cNvPr id="4" name="TextBox 3">
              <a:extLst>
                <a:ext uri="{FF2B5EF4-FFF2-40B4-BE49-F238E27FC236}">
                  <a16:creationId xmlns:a16="http://schemas.microsoft.com/office/drawing/2014/main" id="{8BC0E303-CBBE-423F-B60B-B6DB7A619F5B}"/>
                </a:ext>
              </a:extLst>
            </p:cNvPr>
            <p:cNvSpPr txBox="1"/>
            <p:nvPr/>
          </p:nvSpPr>
          <p:spPr>
            <a:xfrm>
              <a:off x="1893974" y="1815718"/>
              <a:ext cx="2675535" cy="1169551"/>
            </a:xfrm>
            <a:prstGeom prst="rect">
              <a:avLst/>
            </a:prstGeom>
            <a:noFill/>
          </p:spPr>
          <p:txBody>
            <a:bodyPr wrap="square" rtlCol="0">
              <a:spAutoFit/>
            </a:bodyPr>
            <a:lstStyle/>
            <a:p>
              <a:r>
                <a:rPr lang="en-US" sz="1400" dirty="0">
                  <a:solidFill>
                    <a:schemeClr val="bg1"/>
                  </a:solidFill>
                </a:rPr>
                <a:t>To provide </a:t>
              </a:r>
              <a:r>
                <a:rPr lang="en-US" sz="1400" b="1" dirty="0">
                  <a:solidFill>
                    <a:schemeClr val="bg1"/>
                  </a:solidFill>
                </a:rPr>
                <a:t>a comprehensive yet easy-to-use platform</a:t>
              </a:r>
              <a:r>
                <a:rPr lang="en-US" sz="1400" dirty="0">
                  <a:solidFill>
                    <a:schemeClr val="bg1"/>
                  </a:solidFill>
                </a:rPr>
                <a:t> for stock market analysis, predictions, and education, </a:t>
              </a:r>
              <a:r>
                <a:rPr lang="en-US" sz="1400" b="1" dirty="0">
                  <a:solidFill>
                    <a:schemeClr val="bg1"/>
                  </a:solidFill>
                </a:rPr>
                <a:t>helping users make informed investment decisions</a:t>
              </a:r>
              <a:r>
                <a:rPr lang="en-US" sz="1400" dirty="0">
                  <a:solidFill>
                    <a:schemeClr val="bg1"/>
                  </a:solidFill>
                </a:rPr>
                <a:t>.</a:t>
              </a:r>
            </a:p>
          </p:txBody>
        </p:sp>
        <p:sp>
          <p:nvSpPr>
            <p:cNvPr id="3" name="TextBox 2">
              <a:extLst>
                <a:ext uri="{FF2B5EF4-FFF2-40B4-BE49-F238E27FC236}">
                  <a16:creationId xmlns:a16="http://schemas.microsoft.com/office/drawing/2014/main" id="{E2AFC51A-5F6F-405E-88D2-2D7590FFBEBA}"/>
                </a:ext>
              </a:extLst>
            </p:cNvPr>
            <p:cNvSpPr txBox="1"/>
            <p:nvPr/>
          </p:nvSpPr>
          <p:spPr>
            <a:xfrm>
              <a:off x="1783809" y="1361646"/>
              <a:ext cx="609462" cy="246221"/>
            </a:xfrm>
            <a:prstGeom prst="rect">
              <a:avLst/>
            </a:prstGeom>
            <a:noFill/>
          </p:spPr>
          <p:txBody>
            <a:bodyPr wrap="none" rtlCol="0">
              <a:spAutoFit/>
            </a:bodyPr>
            <a:lstStyle/>
            <a:p>
              <a:r>
                <a:rPr lang="en-US" sz="1000" b="1" dirty="0">
                  <a:solidFill>
                    <a:srgbClr val="FFFF00"/>
                  </a:solidFill>
                </a:rPr>
                <a:t>Purpose</a:t>
              </a:r>
            </a:p>
          </p:txBody>
        </p:sp>
      </p:grpSp>
      <p:grpSp>
        <p:nvGrpSpPr>
          <p:cNvPr id="21" name="Group 20">
            <a:extLst>
              <a:ext uri="{FF2B5EF4-FFF2-40B4-BE49-F238E27FC236}">
                <a16:creationId xmlns:a16="http://schemas.microsoft.com/office/drawing/2014/main" id="{DC303D98-DC42-4BE4-BC05-47ADF7006055}"/>
              </a:ext>
            </a:extLst>
          </p:cNvPr>
          <p:cNvGrpSpPr/>
          <p:nvPr/>
        </p:nvGrpSpPr>
        <p:grpSpPr>
          <a:xfrm>
            <a:off x="7036286" y="1348080"/>
            <a:ext cx="3736771" cy="2207644"/>
            <a:chOff x="7036286" y="1348080"/>
            <a:chExt cx="3736771" cy="2207644"/>
          </a:xfrm>
        </p:grpSpPr>
        <p:pic>
          <p:nvPicPr>
            <p:cNvPr id="12" name="Picture 2">
              <a:extLst>
                <a:ext uri="{FF2B5EF4-FFF2-40B4-BE49-F238E27FC236}">
                  <a16:creationId xmlns:a16="http://schemas.microsoft.com/office/drawing/2014/main" id="{09B37A93-D7A1-4EFC-9788-B1EE241ED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286" y="1382916"/>
              <a:ext cx="3736771" cy="2172808"/>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394FE1C7-9879-4440-AAB1-FABC181600AC}"/>
                </a:ext>
              </a:extLst>
            </p:cNvPr>
            <p:cNvGrpSpPr/>
            <p:nvPr/>
          </p:nvGrpSpPr>
          <p:grpSpPr>
            <a:xfrm>
              <a:off x="7168910" y="1660478"/>
              <a:ext cx="348343" cy="376640"/>
              <a:chOff x="7168910" y="1660478"/>
              <a:chExt cx="348343" cy="376640"/>
            </a:xfrm>
          </p:grpSpPr>
          <p:sp>
            <p:nvSpPr>
              <p:cNvPr id="15" name="Oval 14">
                <a:extLst>
                  <a:ext uri="{FF2B5EF4-FFF2-40B4-BE49-F238E27FC236}">
                    <a16:creationId xmlns:a16="http://schemas.microsoft.com/office/drawing/2014/main" id="{AF94B345-BF6F-4319-BF70-CBA288660E9F}"/>
                  </a:ext>
                </a:extLst>
              </p:cNvPr>
              <p:cNvSpPr/>
              <p:nvPr/>
            </p:nvSpPr>
            <p:spPr>
              <a:xfrm>
                <a:off x="7168910" y="1660478"/>
                <a:ext cx="348343" cy="376640"/>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Target">
                <a:extLst>
                  <a:ext uri="{FF2B5EF4-FFF2-40B4-BE49-F238E27FC236}">
                    <a16:creationId xmlns:a16="http://schemas.microsoft.com/office/drawing/2014/main" id="{8F158C9A-3971-45FF-90A0-D8A82B9001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94308" y="1700025"/>
                <a:ext cx="297546" cy="297546"/>
              </a:xfrm>
              <a:prstGeom prst="rect">
                <a:avLst/>
              </a:prstGeom>
            </p:spPr>
          </p:pic>
        </p:grpSp>
        <p:sp>
          <p:nvSpPr>
            <p:cNvPr id="19" name="Rectangle 18">
              <a:extLst>
                <a:ext uri="{FF2B5EF4-FFF2-40B4-BE49-F238E27FC236}">
                  <a16:creationId xmlns:a16="http://schemas.microsoft.com/office/drawing/2014/main" id="{C984B2F7-9F6F-4759-8BD5-D7438B2D973B}"/>
                </a:ext>
              </a:extLst>
            </p:cNvPr>
            <p:cNvSpPr/>
            <p:nvPr/>
          </p:nvSpPr>
          <p:spPr>
            <a:xfrm>
              <a:off x="8648831" y="3189247"/>
              <a:ext cx="511679" cy="215444"/>
            </a:xfrm>
            <a:prstGeom prst="rect">
              <a:avLst/>
            </a:prstGeom>
          </p:spPr>
          <p:txBody>
            <a:bodyPr wrap="none">
              <a:spAutoFit/>
            </a:bodyPr>
            <a:lstStyle/>
            <a:p>
              <a:r>
                <a:rPr lang="en-US" sz="800" dirty="0">
                  <a:solidFill>
                    <a:srgbClr val="FF00FF"/>
                  </a:solidFill>
                </a:rPr>
                <a:t>continue</a:t>
              </a:r>
            </a:p>
          </p:txBody>
        </p:sp>
        <p:sp>
          <p:nvSpPr>
            <p:cNvPr id="11" name="Rectangle 10">
              <a:extLst>
                <a:ext uri="{FF2B5EF4-FFF2-40B4-BE49-F238E27FC236}">
                  <a16:creationId xmlns:a16="http://schemas.microsoft.com/office/drawing/2014/main" id="{E1F2388C-44E4-4AF1-BE8A-7556F143C0C8}"/>
                </a:ext>
              </a:extLst>
            </p:cNvPr>
            <p:cNvSpPr/>
            <p:nvPr/>
          </p:nvSpPr>
          <p:spPr>
            <a:xfrm>
              <a:off x="7412027" y="1348080"/>
              <a:ext cx="476253" cy="253916"/>
            </a:xfrm>
            <a:prstGeom prst="rect">
              <a:avLst/>
            </a:prstGeom>
          </p:spPr>
          <p:txBody>
            <a:bodyPr wrap="square">
              <a:spAutoFit/>
            </a:bodyPr>
            <a:lstStyle/>
            <a:p>
              <a:r>
                <a:rPr lang="en-US" sz="1050" b="1" dirty="0">
                  <a:solidFill>
                    <a:srgbClr val="FFFF00"/>
                  </a:solidFill>
                </a:rPr>
                <a:t>Goal</a:t>
              </a:r>
            </a:p>
          </p:txBody>
        </p:sp>
        <p:sp>
          <p:nvSpPr>
            <p:cNvPr id="14" name="TextBox 13">
              <a:extLst>
                <a:ext uri="{FF2B5EF4-FFF2-40B4-BE49-F238E27FC236}">
                  <a16:creationId xmlns:a16="http://schemas.microsoft.com/office/drawing/2014/main" id="{63F5807D-893F-477A-8CAC-0DE5E15300E1}"/>
                </a:ext>
              </a:extLst>
            </p:cNvPr>
            <p:cNvSpPr txBox="1"/>
            <p:nvPr/>
          </p:nvSpPr>
          <p:spPr>
            <a:xfrm>
              <a:off x="7649877" y="1697273"/>
              <a:ext cx="2744646" cy="1384995"/>
            </a:xfrm>
            <a:prstGeom prst="rect">
              <a:avLst/>
            </a:prstGeom>
            <a:noFill/>
          </p:spPr>
          <p:txBody>
            <a:bodyPr wrap="square" rtlCol="0">
              <a:spAutoFit/>
            </a:bodyPr>
            <a:lstStyle/>
            <a:p>
              <a:r>
                <a:rPr lang="en-US" sz="1400" dirty="0">
                  <a:solidFill>
                    <a:schemeClr val="bg1"/>
                  </a:solidFill>
                </a:rPr>
                <a:t>🔹 </a:t>
              </a:r>
              <a:r>
                <a:rPr lang="en-US" sz="1400" b="1" dirty="0">
                  <a:solidFill>
                    <a:schemeClr val="bg1"/>
                  </a:solidFill>
                </a:rPr>
                <a:t>Make stock market data accessible to everyone</a:t>
              </a:r>
              <a:br>
                <a:rPr lang="en-US" sz="1400" dirty="0">
                  <a:solidFill>
                    <a:schemeClr val="bg1"/>
                  </a:solidFill>
                </a:rPr>
              </a:br>
              <a:r>
                <a:rPr lang="en-US" sz="1400" dirty="0">
                  <a:solidFill>
                    <a:schemeClr val="bg1"/>
                  </a:solidFill>
                </a:rPr>
                <a:t>🔹 </a:t>
              </a:r>
              <a:r>
                <a:rPr lang="en-US" sz="1400" b="1" dirty="0">
                  <a:solidFill>
                    <a:schemeClr val="bg1"/>
                  </a:solidFill>
                </a:rPr>
                <a:t>Provide AI-driven insights for smarter investments</a:t>
              </a:r>
              <a:br>
                <a:rPr lang="en-US" sz="1400" dirty="0">
                  <a:solidFill>
                    <a:schemeClr val="bg1"/>
                  </a:solidFill>
                </a:rPr>
              </a:br>
              <a:r>
                <a:rPr lang="en-US" sz="1400" dirty="0">
                  <a:solidFill>
                    <a:schemeClr val="bg1"/>
                  </a:solidFill>
                </a:rPr>
                <a:t>🔹 </a:t>
              </a:r>
              <a:r>
                <a:rPr lang="en-US" sz="1400" b="1" dirty="0">
                  <a:solidFill>
                    <a:schemeClr val="bg1"/>
                  </a:solidFill>
                </a:rPr>
                <a:t>Offer a one-stop platform for stock analysis &amp; learning</a:t>
              </a:r>
              <a:endParaRPr lang="en-US" sz="1400" dirty="0">
                <a:solidFill>
                  <a:schemeClr val="bg1"/>
                </a:solidFill>
              </a:endParaRPr>
            </a:p>
          </p:txBody>
        </p:sp>
      </p:grpSp>
      <p:grpSp>
        <p:nvGrpSpPr>
          <p:cNvPr id="44" name="Group 43">
            <a:extLst>
              <a:ext uri="{FF2B5EF4-FFF2-40B4-BE49-F238E27FC236}">
                <a16:creationId xmlns:a16="http://schemas.microsoft.com/office/drawing/2014/main" id="{F02D5ACF-77EA-4E4B-94B7-4263F4931B8A}"/>
              </a:ext>
            </a:extLst>
          </p:cNvPr>
          <p:cNvGrpSpPr/>
          <p:nvPr/>
        </p:nvGrpSpPr>
        <p:grpSpPr>
          <a:xfrm>
            <a:off x="5150748" y="2194466"/>
            <a:ext cx="1787200" cy="473185"/>
            <a:chOff x="5150748" y="2194466"/>
            <a:chExt cx="1787200" cy="473185"/>
          </a:xfrm>
        </p:grpSpPr>
        <p:sp>
          <p:nvSpPr>
            <p:cNvPr id="26" name="TextBox 25">
              <a:extLst>
                <a:ext uri="{FF2B5EF4-FFF2-40B4-BE49-F238E27FC236}">
                  <a16:creationId xmlns:a16="http://schemas.microsoft.com/office/drawing/2014/main" id="{7ED7BA32-6F8A-4110-9819-FABCA5F6A7D1}"/>
                </a:ext>
              </a:extLst>
            </p:cNvPr>
            <p:cNvSpPr txBox="1"/>
            <p:nvPr/>
          </p:nvSpPr>
          <p:spPr>
            <a:xfrm>
              <a:off x="5472482" y="2194466"/>
              <a:ext cx="1465466" cy="415498"/>
            </a:xfrm>
            <a:prstGeom prst="rect">
              <a:avLst/>
            </a:prstGeom>
            <a:noFill/>
            <a:scene3d>
              <a:camera prst="isometricOffAxis1Right"/>
              <a:lightRig rig="threePt" dir="t"/>
            </a:scene3d>
            <a:sp3d>
              <a:bevelT prst="angle"/>
            </a:sp3d>
          </p:spPr>
          <p:txBody>
            <a:bodyPr wrap="none" rtlCol="0">
              <a:spAutoFit/>
            </a:bodyPr>
            <a:lstStyle/>
            <a:p>
              <a:r>
                <a:rPr lang="en-US" sz="1050" dirty="0"/>
                <a:t>def greeting(name):</a:t>
              </a:r>
              <a:br>
                <a:rPr lang="en-US" sz="1050" dirty="0"/>
              </a:br>
              <a:r>
                <a:rPr lang="en-US" sz="1050" dirty="0"/>
                <a:t>  print("Hello, " + name)</a:t>
              </a:r>
            </a:p>
          </p:txBody>
        </p:sp>
        <p:pic>
          <p:nvPicPr>
            <p:cNvPr id="28" name="Graphic 27" descr="Web design">
              <a:extLst>
                <a:ext uri="{FF2B5EF4-FFF2-40B4-BE49-F238E27FC236}">
                  <a16:creationId xmlns:a16="http://schemas.microsoft.com/office/drawing/2014/main" id="{85C51C02-99C3-450D-BC1B-3993C38EFBF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50748" y="2236152"/>
              <a:ext cx="431499" cy="431499"/>
            </a:xfrm>
            <a:prstGeom prst="rect">
              <a:avLst/>
            </a:prstGeom>
            <a:scene3d>
              <a:camera prst="isometricOffAxis1Right"/>
              <a:lightRig rig="threePt" dir="t"/>
            </a:scene3d>
            <a:sp3d>
              <a:bevelT prst="angle"/>
            </a:sp3d>
          </p:spPr>
        </p:pic>
      </p:grpSp>
      <p:grpSp>
        <p:nvGrpSpPr>
          <p:cNvPr id="37" name="Group 36">
            <a:extLst>
              <a:ext uri="{FF2B5EF4-FFF2-40B4-BE49-F238E27FC236}">
                <a16:creationId xmlns:a16="http://schemas.microsoft.com/office/drawing/2014/main" id="{7C7C3D80-6CE0-4426-82DA-185F9FC75BEF}"/>
              </a:ext>
            </a:extLst>
          </p:cNvPr>
          <p:cNvGrpSpPr/>
          <p:nvPr/>
        </p:nvGrpSpPr>
        <p:grpSpPr>
          <a:xfrm>
            <a:off x="347518" y="3956213"/>
            <a:ext cx="2097011" cy="526335"/>
            <a:chOff x="347518" y="3956213"/>
            <a:chExt cx="2097011" cy="526335"/>
          </a:xfrm>
        </p:grpSpPr>
        <p:pic>
          <p:nvPicPr>
            <p:cNvPr id="35" name="Graphic 34" descr="Web design">
              <a:extLst>
                <a:ext uri="{FF2B5EF4-FFF2-40B4-BE49-F238E27FC236}">
                  <a16:creationId xmlns:a16="http://schemas.microsoft.com/office/drawing/2014/main" id="{EDC7DBBE-C722-433B-8D91-78B13DB0B75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7518" y="4051049"/>
              <a:ext cx="431499" cy="431499"/>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
          <p:nvSpPr>
            <p:cNvPr id="34" name="TextBox 33">
              <a:extLst>
                <a:ext uri="{FF2B5EF4-FFF2-40B4-BE49-F238E27FC236}">
                  <a16:creationId xmlns:a16="http://schemas.microsoft.com/office/drawing/2014/main" id="{4E1F214F-3A56-4C93-A5F4-0260073FD330}"/>
                </a:ext>
              </a:extLst>
            </p:cNvPr>
            <p:cNvSpPr txBox="1"/>
            <p:nvPr/>
          </p:nvSpPr>
          <p:spPr>
            <a:xfrm>
              <a:off x="677786" y="3956213"/>
              <a:ext cx="1766743" cy="507831"/>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r>
                <a:rPr lang="en-US" sz="900" dirty="0"/>
                <a:t>import mymodule</a:t>
              </a:r>
              <a:br>
                <a:rPr lang="en-US" sz="900" dirty="0"/>
              </a:br>
              <a:br>
                <a:rPr lang="en-US" sz="900" dirty="0"/>
              </a:br>
              <a:r>
                <a:rPr lang="en-US" sz="900" dirty="0"/>
                <a:t>mymodule.greeting(“Viewer")</a:t>
              </a:r>
            </a:p>
          </p:txBody>
        </p:sp>
      </p:grpSp>
      <p:grpSp>
        <p:nvGrpSpPr>
          <p:cNvPr id="17" name="Group 16">
            <a:extLst>
              <a:ext uri="{FF2B5EF4-FFF2-40B4-BE49-F238E27FC236}">
                <a16:creationId xmlns:a16="http://schemas.microsoft.com/office/drawing/2014/main" id="{D41E5F57-CCE8-4C10-9A93-A21B6EDDE43A}"/>
              </a:ext>
            </a:extLst>
          </p:cNvPr>
          <p:cNvGrpSpPr/>
          <p:nvPr/>
        </p:nvGrpSpPr>
        <p:grpSpPr>
          <a:xfrm>
            <a:off x="9661336" y="3854888"/>
            <a:ext cx="1929773" cy="1620196"/>
            <a:chOff x="9661336" y="3854888"/>
            <a:chExt cx="1929773" cy="1620196"/>
          </a:xfrm>
        </p:grpSpPr>
        <p:pic>
          <p:nvPicPr>
            <p:cNvPr id="40" name="Graphic 39" descr="Web design">
              <a:extLst>
                <a:ext uri="{FF2B5EF4-FFF2-40B4-BE49-F238E27FC236}">
                  <a16:creationId xmlns:a16="http://schemas.microsoft.com/office/drawing/2014/main" id="{82089808-C80E-4943-81CB-C75D303D3C3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661336" y="4250576"/>
              <a:ext cx="497641" cy="522183"/>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riblet"/>
            </a:sp3d>
          </p:spPr>
        </p:pic>
        <p:sp>
          <p:nvSpPr>
            <p:cNvPr id="39" name="TextBox 38">
              <a:extLst>
                <a:ext uri="{FF2B5EF4-FFF2-40B4-BE49-F238E27FC236}">
                  <a16:creationId xmlns:a16="http://schemas.microsoft.com/office/drawing/2014/main" id="{54C8C69D-5A7F-4918-8B98-24C43406A0A6}"/>
                </a:ext>
              </a:extLst>
            </p:cNvPr>
            <p:cNvSpPr txBox="1"/>
            <p:nvPr/>
          </p:nvSpPr>
          <p:spPr>
            <a:xfrm>
              <a:off x="10246721" y="3854888"/>
              <a:ext cx="1344388" cy="1620196"/>
            </a:xfrm>
            <a:prstGeom prst="rect">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riblet"/>
            </a:sp3d>
          </p:spPr>
          <p:txBody>
            <a:bodyPr wrap="none" rtlCol="0">
              <a:spAutoFit/>
            </a:bodyPr>
            <a:lstStyle/>
            <a:p>
              <a:r>
                <a:rPr lang="en-US" sz="900" dirty="0"/>
                <a:t>line = 8</a:t>
              </a:r>
            </a:p>
            <a:p>
              <a:r>
                <a:rPr lang="en-US" sz="900" dirty="0" err="1"/>
                <a:t>i</a:t>
              </a:r>
              <a:r>
                <a:rPr lang="en-US" sz="900" dirty="0"/>
                <a:t> = 1</a:t>
              </a:r>
            </a:p>
            <a:p>
              <a:r>
                <a:rPr lang="en-US" sz="900" dirty="0"/>
                <a:t>while </a:t>
              </a:r>
              <a:r>
                <a:rPr lang="en-US" sz="900" dirty="0" err="1"/>
                <a:t>i</a:t>
              </a:r>
              <a:r>
                <a:rPr lang="en-US" sz="900" dirty="0"/>
                <a:t> &lt;= line:</a:t>
              </a:r>
            </a:p>
            <a:p>
              <a:r>
                <a:rPr lang="en-US" sz="900" dirty="0"/>
                <a:t>    j = 1</a:t>
              </a:r>
            </a:p>
            <a:p>
              <a:r>
                <a:rPr lang="en-US" sz="900" dirty="0"/>
                <a:t>    while j &lt;= i:</a:t>
              </a:r>
            </a:p>
            <a:p>
              <a:r>
                <a:rPr lang="en-US" sz="900" dirty="0"/>
                <a:t>        print(j, end=" ")</a:t>
              </a:r>
            </a:p>
            <a:p>
              <a:r>
                <a:rPr lang="en-US" sz="900" dirty="0"/>
                <a:t>        j += 1</a:t>
              </a:r>
            </a:p>
            <a:p>
              <a:r>
                <a:rPr lang="en-US" sz="900" dirty="0"/>
                <a:t>    print()</a:t>
              </a:r>
            </a:p>
            <a:p>
              <a:r>
                <a:rPr lang="en-US" sz="900" dirty="0"/>
                <a:t>    </a:t>
              </a:r>
              <a:r>
                <a:rPr lang="en-US" sz="900" dirty="0" err="1"/>
                <a:t>i</a:t>
              </a:r>
              <a:r>
                <a:rPr lang="en-US" sz="900" dirty="0"/>
                <a:t> += 1</a:t>
              </a:r>
            </a:p>
          </p:txBody>
        </p:sp>
      </p:grpSp>
      <p:sp>
        <p:nvSpPr>
          <p:cNvPr id="38" name="Scroll: Horizontal 37">
            <a:extLst>
              <a:ext uri="{FF2B5EF4-FFF2-40B4-BE49-F238E27FC236}">
                <a16:creationId xmlns:a16="http://schemas.microsoft.com/office/drawing/2014/main" id="{75B631FB-CD75-4880-BA24-F174B91A1012}"/>
              </a:ext>
            </a:extLst>
          </p:cNvPr>
          <p:cNvSpPr/>
          <p:nvPr/>
        </p:nvSpPr>
        <p:spPr>
          <a:xfrm rot="2897324">
            <a:off x="627661" y="-103810"/>
            <a:ext cx="832437" cy="2102804"/>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"Every error you fix is a step closer to mastery."</a:t>
            </a:r>
          </a:p>
        </p:txBody>
      </p:sp>
      <p:sp>
        <p:nvSpPr>
          <p:cNvPr id="42" name="Scroll: Horizontal 41">
            <a:extLst>
              <a:ext uri="{FF2B5EF4-FFF2-40B4-BE49-F238E27FC236}">
                <a16:creationId xmlns:a16="http://schemas.microsoft.com/office/drawing/2014/main" id="{E1EF1889-A8E2-4D72-BCAD-D13FBB77F588}"/>
              </a:ext>
            </a:extLst>
          </p:cNvPr>
          <p:cNvSpPr/>
          <p:nvPr/>
        </p:nvSpPr>
        <p:spPr>
          <a:xfrm rot="7718662">
            <a:off x="10700218" y="-44844"/>
            <a:ext cx="910459" cy="2009804"/>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sz="1600" dirty="0"/>
              <a:t>"Don’t just write code; craft solutions that inspire."</a:t>
            </a:r>
          </a:p>
        </p:txBody>
      </p:sp>
    </p:spTree>
    <p:extLst>
      <p:ext uri="{BB962C8B-B14F-4D97-AF65-F5344CB8AC3E}">
        <p14:creationId xmlns:p14="http://schemas.microsoft.com/office/powerpoint/2010/main" val="379445935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3"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3)">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randombar(horizontal)">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3"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heel(3)">
                                      <p:cBhvr>
                                        <p:cTn id="22" dur="2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barn(inVertical)">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9"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fill="hold"/>
                                        <p:tgtEl>
                                          <p:spTgt spid="38"/>
                                        </p:tgtEl>
                                        <p:attrNameLst>
                                          <p:attrName>ppt_x</p:attrName>
                                        </p:attrNameLst>
                                      </p:cBhvr>
                                      <p:tavLst>
                                        <p:tav tm="0">
                                          <p:val>
                                            <p:strVal val="0-#ppt_w/2"/>
                                          </p:val>
                                        </p:tav>
                                        <p:tav tm="100000">
                                          <p:val>
                                            <p:strVal val="#ppt_x"/>
                                          </p:val>
                                        </p:tav>
                                      </p:tavLst>
                                    </p:anim>
                                    <p:anim calcmode="lin" valueType="num">
                                      <p:cBhvr additive="base">
                                        <p:cTn id="4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3"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1+#ppt_w/2"/>
                                          </p:val>
                                        </p:tav>
                                        <p:tav tm="100000">
                                          <p:val>
                                            <p:strVal val="#ppt_x"/>
                                          </p:val>
                                        </p:tav>
                                      </p:tavLst>
                                    </p:anim>
                                    <p:anim calcmode="lin" valueType="num">
                                      <p:cBhvr additive="base">
                                        <p:cTn id="46"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1" presetClass="entr" presetSubtype="3"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heel(3)">
                                      <p:cBhvr>
                                        <p:cTn id="51"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8"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76BD-B009-41D9-B362-98B72D651A38}"/>
              </a:ext>
            </a:extLst>
          </p:cNvPr>
          <p:cNvSpPr>
            <a:spLocks noGrp="1"/>
          </p:cNvSpPr>
          <p:nvPr>
            <p:ph type="title"/>
          </p:nvPr>
        </p:nvSpPr>
        <p:spPr>
          <a:xfrm>
            <a:off x="5072445" y="785684"/>
            <a:ext cx="2429100" cy="670351"/>
          </a:xfrm>
          <a:effectLst>
            <a:reflection blurRad="6350" stA="50000" endA="300" endPos="90000" dir="5400000" sy="-100000" algn="bl" rotWithShape="0"/>
          </a:effectLst>
          <a:scene3d>
            <a:camera prst="perspectiveRelaxedModerately"/>
            <a:lightRig rig="threePt" dir="t"/>
          </a:scene3d>
          <a:sp3d>
            <a:bevelT/>
          </a:sp3d>
        </p:spPr>
        <p:txBody>
          <a:bodyPr>
            <a:normAutofit/>
          </a:bodyPr>
          <a:lstStyle/>
          <a:p>
            <a:pPr algn="ctr"/>
            <a:r>
              <a:rPr lang="en-US" sz="2000" b="1" dirty="0"/>
              <a:t>Affected People</a:t>
            </a:r>
          </a:p>
        </p:txBody>
      </p:sp>
      <p:grpSp>
        <p:nvGrpSpPr>
          <p:cNvPr id="10" name="Group 9">
            <a:extLst>
              <a:ext uri="{FF2B5EF4-FFF2-40B4-BE49-F238E27FC236}">
                <a16:creationId xmlns:a16="http://schemas.microsoft.com/office/drawing/2014/main" id="{23DA4584-92B1-4DDD-9D87-D3AFBB8404AF}"/>
              </a:ext>
            </a:extLst>
          </p:cNvPr>
          <p:cNvGrpSpPr/>
          <p:nvPr/>
        </p:nvGrpSpPr>
        <p:grpSpPr>
          <a:xfrm>
            <a:off x="1867630" y="2025913"/>
            <a:ext cx="3736771" cy="2178190"/>
            <a:chOff x="1867630" y="2025913"/>
            <a:chExt cx="3736771" cy="2178190"/>
          </a:xfrm>
        </p:grpSpPr>
        <p:pic>
          <p:nvPicPr>
            <p:cNvPr id="4" name="Picture 2">
              <a:extLst>
                <a:ext uri="{FF2B5EF4-FFF2-40B4-BE49-F238E27FC236}">
                  <a16:creationId xmlns:a16="http://schemas.microsoft.com/office/drawing/2014/main" id="{CE63C301-E610-4FF3-AF9E-8E0A21185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7630" y="2031295"/>
              <a:ext cx="3736771" cy="21728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5B5921F-79D4-4FDF-B562-DCF2A1DB320B}"/>
                </a:ext>
              </a:extLst>
            </p:cNvPr>
            <p:cNvSpPr/>
            <p:nvPr/>
          </p:nvSpPr>
          <p:spPr>
            <a:xfrm>
              <a:off x="3438497" y="3802221"/>
              <a:ext cx="595035" cy="246221"/>
            </a:xfrm>
            <a:prstGeom prst="rect">
              <a:avLst/>
            </a:prstGeom>
          </p:spPr>
          <p:txBody>
            <a:bodyPr wrap="none">
              <a:spAutoFit/>
            </a:bodyPr>
            <a:lstStyle/>
            <a:p>
              <a:r>
                <a:rPr lang="en-US" sz="1000" dirty="0">
                  <a:solidFill>
                    <a:srgbClr val="FF00FF"/>
                  </a:solidFill>
                </a:rPr>
                <a:t>continue</a:t>
              </a:r>
            </a:p>
          </p:txBody>
        </p:sp>
        <p:grpSp>
          <p:nvGrpSpPr>
            <p:cNvPr id="3" name="Group 2">
              <a:extLst>
                <a:ext uri="{FF2B5EF4-FFF2-40B4-BE49-F238E27FC236}">
                  <a16:creationId xmlns:a16="http://schemas.microsoft.com/office/drawing/2014/main" id="{0B18E8AC-4476-41F4-AC46-E75BEEFCFEBE}"/>
                </a:ext>
              </a:extLst>
            </p:cNvPr>
            <p:cNvGrpSpPr/>
            <p:nvPr/>
          </p:nvGrpSpPr>
          <p:grpSpPr>
            <a:xfrm>
              <a:off x="1953242" y="2303122"/>
              <a:ext cx="360362" cy="419978"/>
              <a:chOff x="1953242" y="2303122"/>
              <a:chExt cx="360362" cy="419978"/>
            </a:xfrm>
          </p:grpSpPr>
          <p:sp>
            <p:nvSpPr>
              <p:cNvPr id="8" name="Oval 7">
                <a:extLst>
                  <a:ext uri="{FF2B5EF4-FFF2-40B4-BE49-F238E27FC236}">
                    <a16:creationId xmlns:a16="http://schemas.microsoft.com/office/drawing/2014/main" id="{22EB8ED9-8C3C-4923-867C-35B1E3DB74C9}"/>
                  </a:ext>
                </a:extLst>
              </p:cNvPr>
              <p:cNvSpPr/>
              <p:nvPr/>
            </p:nvSpPr>
            <p:spPr>
              <a:xfrm>
                <a:off x="1953242" y="2303122"/>
                <a:ext cx="360362" cy="419978"/>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a:extLst>
                  <a:ext uri="{FF2B5EF4-FFF2-40B4-BE49-F238E27FC236}">
                    <a16:creationId xmlns:a16="http://schemas.microsoft.com/office/drawing/2014/main" id="{0CEE169A-29D6-4740-999C-8C1A01724F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3242" y="2332930"/>
                <a:ext cx="360362" cy="360362"/>
              </a:xfrm>
              <a:prstGeom prst="rect">
                <a:avLst/>
              </a:prstGeom>
            </p:spPr>
          </p:pic>
        </p:grpSp>
        <p:sp>
          <p:nvSpPr>
            <p:cNvPr id="12" name="TextBox 11">
              <a:extLst>
                <a:ext uri="{FF2B5EF4-FFF2-40B4-BE49-F238E27FC236}">
                  <a16:creationId xmlns:a16="http://schemas.microsoft.com/office/drawing/2014/main" id="{173DBEF3-118C-4E4D-97AA-96947BF98AB2}"/>
                </a:ext>
              </a:extLst>
            </p:cNvPr>
            <p:cNvSpPr txBox="1"/>
            <p:nvPr/>
          </p:nvSpPr>
          <p:spPr>
            <a:xfrm>
              <a:off x="2255359" y="2025913"/>
              <a:ext cx="766557" cy="230832"/>
            </a:xfrm>
            <a:prstGeom prst="rect">
              <a:avLst/>
            </a:prstGeom>
            <a:noFill/>
          </p:spPr>
          <p:txBody>
            <a:bodyPr wrap="none" rtlCol="0">
              <a:spAutoFit/>
            </a:bodyPr>
            <a:lstStyle/>
            <a:p>
              <a:r>
                <a:rPr lang="en-US" sz="900" dirty="0">
                  <a:solidFill>
                    <a:srgbClr val="FFFF00"/>
                  </a:solidFill>
                </a:rPr>
                <a:t>Target Users</a:t>
              </a:r>
            </a:p>
          </p:txBody>
        </p:sp>
        <p:sp>
          <p:nvSpPr>
            <p:cNvPr id="20" name="Rectangle 2">
              <a:extLst>
                <a:ext uri="{FF2B5EF4-FFF2-40B4-BE49-F238E27FC236}">
                  <a16:creationId xmlns:a16="http://schemas.microsoft.com/office/drawing/2014/main" id="{CF94EC5A-FB77-44E4-97A2-12F5B2542FC2}"/>
                </a:ext>
              </a:extLst>
            </p:cNvPr>
            <p:cNvSpPr>
              <a:spLocks noChangeArrowheads="1"/>
            </p:cNvSpPr>
            <p:nvPr/>
          </p:nvSpPr>
          <p:spPr bwMode="auto">
            <a:xfrm>
              <a:off x="2349712" y="2534971"/>
              <a:ext cx="282906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1100" dirty="0">
                  <a:solidFill>
                    <a:schemeClr val="bg1"/>
                  </a:solidFill>
                </a:rPr>
                <a:t>👨‍💻 </a:t>
              </a:r>
              <a:r>
                <a:rPr lang="en-US" sz="1100" b="1" dirty="0">
                  <a:solidFill>
                    <a:schemeClr val="bg1"/>
                  </a:solidFill>
                </a:rPr>
                <a:t>Beginners &amp; Investors</a:t>
              </a:r>
              <a:r>
                <a:rPr lang="en-US" sz="1100" dirty="0">
                  <a:solidFill>
                    <a:schemeClr val="bg1"/>
                  </a:solidFill>
                </a:rPr>
                <a:t> – Learn and track stock trends</a:t>
              </a:r>
              <a:br>
                <a:rPr lang="en-US" sz="1100" dirty="0">
                  <a:solidFill>
                    <a:schemeClr val="bg1"/>
                  </a:solidFill>
                </a:rPr>
              </a:br>
              <a:r>
                <a:rPr lang="en-US" sz="1100" dirty="0">
                  <a:solidFill>
                    <a:schemeClr val="bg1"/>
                  </a:solidFill>
                </a:rPr>
                <a:t>📊 </a:t>
              </a:r>
              <a:r>
                <a:rPr lang="en-US" sz="1100" b="1" dirty="0">
                  <a:solidFill>
                    <a:schemeClr val="bg1"/>
                  </a:solidFill>
                </a:rPr>
                <a:t>Traders &amp; Analysts</a:t>
              </a:r>
              <a:r>
                <a:rPr lang="en-US" sz="1100" dirty="0">
                  <a:solidFill>
                    <a:schemeClr val="bg1"/>
                  </a:solidFill>
                </a:rPr>
                <a:t> – Analyze and compare stocks</a:t>
              </a:r>
              <a:br>
                <a:rPr lang="en-US" sz="1100" dirty="0">
                  <a:solidFill>
                    <a:schemeClr val="bg1"/>
                  </a:solidFill>
                </a:rPr>
              </a:br>
              <a:r>
                <a:rPr lang="en-US" sz="1100" dirty="0">
                  <a:solidFill>
                    <a:schemeClr val="bg1"/>
                  </a:solidFill>
                </a:rPr>
                <a:t>📈 </a:t>
              </a:r>
              <a:r>
                <a:rPr lang="en-US" sz="1100" b="1" dirty="0">
                  <a:solidFill>
                    <a:schemeClr val="bg1"/>
                  </a:solidFill>
                </a:rPr>
                <a:t>Business Enthusiasts</a:t>
              </a:r>
              <a:r>
                <a:rPr lang="en-US" sz="1100" dirty="0">
                  <a:solidFill>
                    <a:schemeClr val="bg1"/>
                  </a:solidFill>
                </a:rPr>
                <a:t> – Make informed investment decisions</a:t>
              </a:r>
              <a:endParaRPr kumimoji="0" lang="en-US" altLang="en-US" sz="1100" b="0" i="0" u="none" strike="noStrike" cap="none" normalizeH="0" baseline="0" dirty="0">
                <a:ln>
                  <a:noFill/>
                </a:ln>
                <a:solidFill>
                  <a:schemeClr val="bg1"/>
                </a:solidFill>
                <a:effectLst/>
                <a:latin typeface="Arial" panose="020B0604020202020204" pitchFamily="34" charset="0"/>
              </a:endParaRPr>
            </a:p>
          </p:txBody>
        </p:sp>
      </p:grpSp>
      <p:grpSp>
        <p:nvGrpSpPr>
          <p:cNvPr id="14" name="Group 13">
            <a:extLst>
              <a:ext uri="{FF2B5EF4-FFF2-40B4-BE49-F238E27FC236}">
                <a16:creationId xmlns:a16="http://schemas.microsoft.com/office/drawing/2014/main" id="{A32E9E01-C182-4033-B5AC-6533E4518128}"/>
              </a:ext>
            </a:extLst>
          </p:cNvPr>
          <p:cNvGrpSpPr/>
          <p:nvPr/>
        </p:nvGrpSpPr>
        <p:grpSpPr>
          <a:xfrm>
            <a:off x="6711324" y="3359730"/>
            <a:ext cx="4149943" cy="2632764"/>
            <a:chOff x="6711324" y="3359730"/>
            <a:chExt cx="4149943" cy="2632764"/>
          </a:xfrm>
        </p:grpSpPr>
        <p:pic>
          <p:nvPicPr>
            <p:cNvPr id="5" name="Picture 2">
              <a:extLst>
                <a:ext uri="{FF2B5EF4-FFF2-40B4-BE49-F238E27FC236}">
                  <a16:creationId xmlns:a16="http://schemas.microsoft.com/office/drawing/2014/main" id="{6072AB1F-EE19-4B3F-A858-6E5ADA281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1324" y="3364481"/>
              <a:ext cx="4149943" cy="26280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039A379-5A50-4205-A2F0-BE10A2363CD9}"/>
                </a:ext>
              </a:extLst>
            </p:cNvPr>
            <p:cNvSpPr/>
            <p:nvPr/>
          </p:nvSpPr>
          <p:spPr>
            <a:xfrm>
              <a:off x="8477246" y="5515723"/>
              <a:ext cx="618102" cy="279191"/>
            </a:xfrm>
            <a:prstGeom prst="rect">
              <a:avLst/>
            </a:prstGeom>
          </p:spPr>
          <p:txBody>
            <a:bodyPr wrap="none">
              <a:spAutoFit/>
            </a:bodyPr>
            <a:lstStyle/>
            <a:p>
              <a:r>
                <a:rPr lang="en-US" sz="900" dirty="0">
                  <a:solidFill>
                    <a:srgbClr val="FF00FF"/>
                  </a:solidFill>
                </a:rPr>
                <a:t>continue</a:t>
              </a:r>
            </a:p>
          </p:txBody>
        </p:sp>
        <p:grpSp>
          <p:nvGrpSpPr>
            <p:cNvPr id="13" name="Group 12">
              <a:extLst>
                <a:ext uri="{FF2B5EF4-FFF2-40B4-BE49-F238E27FC236}">
                  <a16:creationId xmlns:a16="http://schemas.microsoft.com/office/drawing/2014/main" id="{F09DDA0B-5522-4E5E-8FDF-54E4A0EFF18C}"/>
                </a:ext>
              </a:extLst>
            </p:cNvPr>
            <p:cNvGrpSpPr/>
            <p:nvPr/>
          </p:nvGrpSpPr>
          <p:grpSpPr>
            <a:xfrm>
              <a:off x="6826570" y="3693256"/>
              <a:ext cx="369693" cy="507964"/>
              <a:chOff x="6826570" y="3693256"/>
              <a:chExt cx="369693" cy="507964"/>
            </a:xfrm>
          </p:grpSpPr>
          <p:sp>
            <p:nvSpPr>
              <p:cNvPr id="9" name="Oval 8">
                <a:extLst>
                  <a:ext uri="{FF2B5EF4-FFF2-40B4-BE49-F238E27FC236}">
                    <a16:creationId xmlns:a16="http://schemas.microsoft.com/office/drawing/2014/main" id="{24F0F861-6233-45ED-888F-37543F136809}"/>
                  </a:ext>
                </a:extLst>
              </p:cNvPr>
              <p:cNvSpPr/>
              <p:nvPr/>
            </p:nvSpPr>
            <p:spPr>
              <a:xfrm>
                <a:off x="6826570" y="3693256"/>
                <a:ext cx="369693" cy="507964"/>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Playbook">
                <a:extLst>
                  <a:ext uri="{FF2B5EF4-FFF2-40B4-BE49-F238E27FC236}">
                    <a16:creationId xmlns:a16="http://schemas.microsoft.com/office/drawing/2014/main" id="{9AA6439E-DD28-4310-80B4-B3955AF673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26570" y="3729309"/>
                <a:ext cx="369693" cy="402626"/>
              </a:xfrm>
              <a:prstGeom prst="rect">
                <a:avLst/>
              </a:prstGeom>
            </p:spPr>
          </p:pic>
        </p:grpSp>
        <p:sp>
          <p:nvSpPr>
            <p:cNvPr id="21" name="TextBox 20">
              <a:extLst>
                <a:ext uri="{FF2B5EF4-FFF2-40B4-BE49-F238E27FC236}">
                  <a16:creationId xmlns:a16="http://schemas.microsoft.com/office/drawing/2014/main" id="{B7059DE9-EF5F-4579-9971-7ED5FBC1D17E}"/>
                </a:ext>
              </a:extLst>
            </p:cNvPr>
            <p:cNvSpPr txBox="1"/>
            <p:nvPr/>
          </p:nvSpPr>
          <p:spPr>
            <a:xfrm>
              <a:off x="7286860" y="3359730"/>
              <a:ext cx="859531" cy="253916"/>
            </a:xfrm>
            <a:prstGeom prst="rect">
              <a:avLst/>
            </a:prstGeom>
            <a:noFill/>
          </p:spPr>
          <p:txBody>
            <a:bodyPr wrap="none" rtlCol="0">
              <a:spAutoFit/>
            </a:bodyPr>
            <a:lstStyle/>
            <a:p>
              <a:r>
                <a:rPr lang="en-US" sz="1050" dirty="0">
                  <a:solidFill>
                    <a:srgbClr val="FFFF00"/>
                  </a:solidFill>
                </a:rPr>
                <a:t>How It Helps</a:t>
              </a:r>
            </a:p>
          </p:txBody>
        </p:sp>
        <p:sp>
          <p:nvSpPr>
            <p:cNvPr id="22" name="TextBox 21">
              <a:extLst>
                <a:ext uri="{FF2B5EF4-FFF2-40B4-BE49-F238E27FC236}">
                  <a16:creationId xmlns:a16="http://schemas.microsoft.com/office/drawing/2014/main" id="{E82F2E84-D885-441C-A03F-22DDD04C5C00}"/>
                </a:ext>
              </a:extLst>
            </p:cNvPr>
            <p:cNvSpPr txBox="1"/>
            <p:nvPr/>
          </p:nvSpPr>
          <p:spPr>
            <a:xfrm>
              <a:off x="6768393" y="3741375"/>
              <a:ext cx="3872282" cy="1815882"/>
            </a:xfrm>
            <a:prstGeom prst="rect">
              <a:avLst/>
            </a:prstGeom>
            <a:noFill/>
          </p:spPr>
          <p:txBody>
            <a:bodyPr wrap="square" rtlCol="0">
              <a:spAutoFit/>
            </a:bodyPr>
            <a:lstStyle/>
            <a:p>
              <a:pPr lvl="1"/>
              <a:r>
                <a:rPr lang="en-US" sz="1400" dirty="0">
                  <a:solidFill>
                    <a:schemeClr val="bg1"/>
                  </a:solidFill>
                </a:rPr>
                <a:t>✅ Provides </a:t>
              </a:r>
              <a:r>
                <a:rPr lang="en-US" sz="1400" b="1" dirty="0">
                  <a:solidFill>
                    <a:schemeClr val="bg1"/>
                  </a:solidFill>
                </a:rPr>
                <a:t>real-time stock data &amp; analysis</a:t>
              </a:r>
              <a:br>
                <a:rPr lang="en-US" sz="1400" dirty="0">
                  <a:solidFill>
                    <a:schemeClr val="bg1"/>
                  </a:solidFill>
                </a:rPr>
              </a:br>
              <a:r>
                <a:rPr lang="en-US" sz="1400" dirty="0">
                  <a:solidFill>
                    <a:schemeClr val="bg1"/>
                  </a:solidFill>
                </a:rPr>
                <a:t>✅ Simplifies </a:t>
              </a:r>
              <a:r>
                <a:rPr lang="en-US" sz="1400" b="1" dirty="0">
                  <a:solidFill>
                    <a:schemeClr val="bg1"/>
                  </a:solidFill>
                </a:rPr>
                <a:t>stock search &amp; comparison</a:t>
              </a:r>
              <a:br>
                <a:rPr lang="en-US" sz="1400" dirty="0">
                  <a:solidFill>
                    <a:schemeClr val="bg1"/>
                  </a:solidFill>
                </a:rPr>
              </a:br>
              <a:r>
                <a:rPr lang="en-US" sz="1400" dirty="0">
                  <a:solidFill>
                    <a:schemeClr val="bg1"/>
                  </a:solidFill>
                </a:rPr>
                <a:t>✅ Offers </a:t>
              </a:r>
              <a:r>
                <a:rPr lang="en-US" sz="1400" b="1" dirty="0">
                  <a:solidFill>
                    <a:schemeClr val="bg1"/>
                  </a:solidFill>
                </a:rPr>
                <a:t>AI-driven investment suggestions</a:t>
              </a:r>
              <a:br>
                <a:rPr lang="en-US" sz="1400" dirty="0">
                  <a:solidFill>
                    <a:schemeClr val="bg1"/>
                  </a:solidFill>
                </a:rPr>
              </a:br>
              <a:r>
                <a:rPr lang="en-US" sz="1400" dirty="0">
                  <a:solidFill>
                    <a:schemeClr val="bg1"/>
                  </a:solidFill>
                </a:rPr>
                <a:t>✅ Helps users </a:t>
              </a:r>
              <a:r>
                <a:rPr lang="en-US" sz="1400" b="1" dirty="0">
                  <a:solidFill>
                    <a:schemeClr val="bg1"/>
                  </a:solidFill>
                </a:rPr>
                <a:t>calculate potential profit/loss</a:t>
              </a:r>
              <a:br>
                <a:rPr lang="en-US" sz="1400" dirty="0">
                  <a:solidFill>
                    <a:schemeClr val="bg1"/>
                  </a:solidFill>
                </a:rPr>
              </a:br>
              <a:r>
                <a:rPr lang="en-US" sz="1400" dirty="0">
                  <a:solidFill>
                    <a:schemeClr val="bg1"/>
                  </a:solidFill>
                </a:rPr>
                <a:t>✅ Acts as an </a:t>
              </a:r>
              <a:r>
                <a:rPr lang="en-US" sz="1400" b="1" dirty="0">
                  <a:solidFill>
                    <a:schemeClr val="bg1"/>
                  </a:solidFill>
                </a:rPr>
                <a:t>educational hub for beginners</a:t>
              </a:r>
              <a:endParaRPr lang="en-US" sz="1400" dirty="0">
                <a:solidFill>
                  <a:schemeClr val="bg1"/>
                </a:solidFill>
              </a:endParaRPr>
            </a:p>
          </p:txBody>
        </p:sp>
      </p:grpSp>
      <p:grpSp>
        <p:nvGrpSpPr>
          <p:cNvPr id="16" name="Group 15">
            <a:extLst>
              <a:ext uri="{FF2B5EF4-FFF2-40B4-BE49-F238E27FC236}">
                <a16:creationId xmlns:a16="http://schemas.microsoft.com/office/drawing/2014/main" id="{9B2AD6EE-4287-4832-A04D-A68287330E97}"/>
              </a:ext>
            </a:extLst>
          </p:cNvPr>
          <p:cNvGrpSpPr/>
          <p:nvPr/>
        </p:nvGrpSpPr>
        <p:grpSpPr>
          <a:xfrm>
            <a:off x="2680533" y="4761866"/>
            <a:ext cx="1964590" cy="1545597"/>
            <a:chOff x="2680533" y="4761866"/>
            <a:chExt cx="1964590" cy="1545597"/>
          </a:xfrm>
        </p:grpSpPr>
        <p:pic>
          <p:nvPicPr>
            <p:cNvPr id="23" name="Graphic 22" descr="Web design">
              <a:extLst>
                <a:ext uri="{FF2B5EF4-FFF2-40B4-BE49-F238E27FC236}">
                  <a16:creationId xmlns:a16="http://schemas.microsoft.com/office/drawing/2014/main" id="{2FFA80C7-CE49-4E6A-84CB-397BE06991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653142">
              <a:off x="2680533" y="4761866"/>
              <a:ext cx="431499" cy="431499"/>
            </a:xfrm>
            <a:prstGeom prst="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a:bevelB prst="softRound"/>
            </a:sp3d>
          </p:spPr>
        </p:pic>
        <p:sp>
          <p:nvSpPr>
            <p:cNvPr id="24" name="TextBox 23">
              <a:extLst>
                <a:ext uri="{FF2B5EF4-FFF2-40B4-BE49-F238E27FC236}">
                  <a16:creationId xmlns:a16="http://schemas.microsoft.com/office/drawing/2014/main" id="{DE24A5E2-019C-45FA-B688-D302D9B0497B}"/>
                </a:ext>
              </a:extLst>
            </p:cNvPr>
            <p:cNvSpPr txBox="1"/>
            <p:nvPr/>
          </p:nvSpPr>
          <p:spPr>
            <a:xfrm rot="1653142">
              <a:off x="3047398" y="4807052"/>
              <a:ext cx="1597725" cy="1500411"/>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a:bevelB prst="softRound"/>
            </a:sp3d>
          </p:spPr>
          <p:txBody>
            <a:bodyPr wrap="square" rtlCol="0">
              <a:spAutoFit/>
            </a:bodyPr>
            <a:lstStyle/>
            <a:p>
              <a:r>
                <a:rPr lang="en-US" sz="1050" dirty="0"/>
                <a:t>import os</a:t>
              </a:r>
            </a:p>
            <a:p>
              <a:br>
                <a:rPr lang="en-US" sz="1050" dirty="0"/>
              </a:br>
              <a:r>
                <a:rPr lang="en-US" sz="1050" dirty="0"/>
                <a:t>files = os.listdir(".")</a:t>
              </a:r>
            </a:p>
            <a:p>
              <a:r>
                <a:rPr lang="en-US" sz="1050" dirty="0"/>
                <a:t>with open("file_list.txt", "w") as file:</a:t>
              </a:r>
            </a:p>
            <a:p>
              <a:r>
                <a:rPr lang="en-US" sz="1050" dirty="0"/>
                <a:t>    for f in files:</a:t>
              </a:r>
            </a:p>
            <a:p>
              <a:r>
                <a:rPr lang="en-US" sz="1050" dirty="0"/>
                <a:t>        file.write(f + "\n")</a:t>
              </a:r>
            </a:p>
            <a:p>
              <a:endParaRPr lang="en-US" dirty="0"/>
            </a:p>
          </p:txBody>
        </p:sp>
      </p:grpSp>
      <p:grpSp>
        <p:nvGrpSpPr>
          <p:cNvPr id="19" name="Group 18">
            <a:extLst>
              <a:ext uri="{FF2B5EF4-FFF2-40B4-BE49-F238E27FC236}">
                <a16:creationId xmlns:a16="http://schemas.microsoft.com/office/drawing/2014/main" id="{EBF5F833-7E58-41A5-9AED-8154B8262E43}"/>
              </a:ext>
            </a:extLst>
          </p:cNvPr>
          <p:cNvGrpSpPr/>
          <p:nvPr/>
        </p:nvGrpSpPr>
        <p:grpSpPr>
          <a:xfrm>
            <a:off x="7778180" y="1519242"/>
            <a:ext cx="2795302" cy="1223412"/>
            <a:chOff x="7778180" y="1519242"/>
            <a:chExt cx="2795302" cy="1223412"/>
          </a:xfrm>
        </p:grpSpPr>
        <p:pic>
          <p:nvPicPr>
            <p:cNvPr id="26" name="Graphic 25" descr="Web design">
              <a:extLst>
                <a:ext uri="{FF2B5EF4-FFF2-40B4-BE49-F238E27FC236}">
                  <a16:creationId xmlns:a16="http://schemas.microsoft.com/office/drawing/2014/main" id="{5D5DB63B-A7C1-44BA-B656-52BD0AAFD5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653142">
              <a:off x="7778180" y="1866373"/>
              <a:ext cx="431499" cy="434492"/>
            </a:xfrm>
            <a:prstGeom prst="rect">
              <a:avLst/>
            </a:prstGeom>
            <a:ln w="34925">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27" name="TextBox 26">
              <a:extLst>
                <a:ext uri="{FF2B5EF4-FFF2-40B4-BE49-F238E27FC236}">
                  <a16:creationId xmlns:a16="http://schemas.microsoft.com/office/drawing/2014/main" id="{2DCF2235-951D-4EE1-A6B8-CDB8D8281D2F}"/>
                </a:ext>
              </a:extLst>
            </p:cNvPr>
            <p:cNvSpPr txBox="1"/>
            <p:nvPr/>
          </p:nvSpPr>
          <p:spPr>
            <a:xfrm>
              <a:off x="8301706" y="1519242"/>
              <a:ext cx="2271776" cy="1223412"/>
            </a:xfrm>
            <a:prstGeom prst="rect">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txBody>
            <a:bodyPr wrap="none" rtlCol="0">
              <a:spAutoFit/>
            </a:bodyPr>
            <a:lstStyle/>
            <a:p>
              <a:r>
                <a:rPr lang="en-US" sz="1050" dirty="0"/>
                <a:t>import random</a:t>
              </a:r>
            </a:p>
            <a:p>
              <a:br>
                <a:rPr lang="en-US" sz="1050" dirty="0"/>
              </a:br>
              <a:r>
                <a:rPr lang="en-US" sz="1050" dirty="0"/>
                <a:t>while True:</a:t>
              </a:r>
            </a:p>
            <a:p>
              <a:r>
                <a:rPr lang="en-US" sz="1050" dirty="0"/>
                <a:t>    rand_num = random.randint(1, 100)</a:t>
              </a:r>
            </a:p>
            <a:p>
              <a:r>
                <a:rPr lang="en-US" sz="1050" dirty="0"/>
                <a:t>    print(rand_num)</a:t>
              </a:r>
            </a:p>
            <a:p>
              <a:r>
                <a:rPr lang="en-US" sz="1050" dirty="0"/>
                <a:t>    if rand_num == 69:</a:t>
              </a:r>
            </a:p>
            <a:p>
              <a:r>
                <a:rPr lang="en-US" sz="1050" dirty="0"/>
                <a:t>        break</a:t>
              </a:r>
            </a:p>
          </p:txBody>
        </p:sp>
      </p:grpSp>
      <p:sp>
        <p:nvSpPr>
          <p:cNvPr id="29" name="Scroll: Horizontal 28">
            <a:extLst>
              <a:ext uri="{FF2B5EF4-FFF2-40B4-BE49-F238E27FC236}">
                <a16:creationId xmlns:a16="http://schemas.microsoft.com/office/drawing/2014/main" id="{3F8825C7-5178-4E21-B1B5-60C3895FFB7F}"/>
              </a:ext>
            </a:extLst>
          </p:cNvPr>
          <p:cNvSpPr/>
          <p:nvPr/>
        </p:nvSpPr>
        <p:spPr>
          <a:xfrm rot="2897324">
            <a:off x="1113704" y="-340412"/>
            <a:ext cx="782012" cy="3334306"/>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"Programming is the art of turning coffee into logic."</a:t>
            </a:r>
          </a:p>
        </p:txBody>
      </p:sp>
    </p:spTree>
    <p:extLst>
      <p:ext uri="{BB962C8B-B14F-4D97-AF65-F5344CB8AC3E}">
        <p14:creationId xmlns:p14="http://schemas.microsoft.com/office/powerpoint/2010/main" val="788337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2000"/>
                                        <p:tgtEl>
                                          <p:spTgt spid="19"/>
                                        </p:tgtEl>
                                      </p:cBhvr>
                                    </p:animEffect>
                                    <p:anim calcmode="lin" valueType="num">
                                      <p:cBhvr>
                                        <p:cTn id="13" dur="2000" fill="hold"/>
                                        <p:tgtEl>
                                          <p:spTgt spid="19"/>
                                        </p:tgtEl>
                                        <p:attrNameLst>
                                          <p:attrName>ppt_w</p:attrName>
                                        </p:attrNameLst>
                                      </p:cBhvr>
                                      <p:tavLst>
                                        <p:tav tm="0" fmla="#ppt_w*sin(2.5*pi*$)">
                                          <p:val>
                                            <p:fltVal val="0"/>
                                          </p:val>
                                        </p:tav>
                                        <p:tav tm="100000">
                                          <p:val>
                                            <p:fltVal val="1"/>
                                          </p:val>
                                        </p:tav>
                                      </p:tavLst>
                                    </p:anim>
                                    <p:anim calcmode="lin" valueType="num">
                                      <p:cBhvr>
                                        <p:cTn id="14" dur="20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2"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2)">
                                      <p:cBhvr>
                                        <p:cTn id="19" dur="2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2"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heel(2)">
                                      <p:cBhvr>
                                        <p:cTn id="24" dur="20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80">
                                          <p:stCondLst>
                                            <p:cond delay="0"/>
                                          </p:stCondLst>
                                        </p:cTn>
                                        <p:tgtEl>
                                          <p:spTgt spid="16"/>
                                        </p:tgtEl>
                                      </p:cBhvr>
                                    </p:animEffect>
                                    <p:anim calcmode="lin" valueType="num">
                                      <p:cBhvr>
                                        <p:cTn id="30"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5" dur="26">
                                          <p:stCondLst>
                                            <p:cond delay="650"/>
                                          </p:stCondLst>
                                        </p:cTn>
                                        <p:tgtEl>
                                          <p:spTgt spid="16"/>
                                        </p:tgtEl>
                                      </p:cBhvr>
                                      <p:to x="100000" y="60000"/>
                                    </p:animScale>
                                    <p:animScale>
                                      <p:cBhvr>
                                        <p:cTn id="36" dur="166" decel="50000">
                                          <p:stCondLst>
                                            <p:cond delay="676"/>
                                          </p:stCondLst>
                                        </p:cTn>
                                        <p:tgtEl>
                                          <p:spTgt spid="16"/>
                                        </p:tgtEl>
                                      </p:cBhvr>
                                      <p:to x="100000" y="100000"/>
                                    </p:animScale>
                                    <p:animScale>
                                      <p:cBhvr>
                                        <p:cTn id="37" dur="26">
                                          <p:stCondLst>
                                            <p:cond delay="1312"/>
                                          </p:stCondLst>
                                        </p:cTn>
                                        <p:tgtEl>
                                          <p:spTgt spid="16"/>
                                        </p:tgtEl>
                                      </p:cBhvr>
                                      <p:to x="100000" y="80000"/>
                                    </p:animScale>
                                    <p:animScale>
                                      <p:cBhvr>
                                        <p:cTn id="38" dur="166" decel="50000">
                                          <p:stCondLst>
                                            <p:cond delay="1338"/>
                                          </p:stCondLst>
                                        </p:cTn>
                                        <p:tgtEl>
                                          <p:spTgt spid="16"/>
                                        </p:tgtEl>
                                      </p:cBhvr>
                                      <p:to x="100000" y="100000"/>
                                    </p:animScale>
                                    <p:animScale>
                                      <p:cBhvr>
                                        <p:cTn id="39" dur="26">
                                          <p:stCondLst>
                                            <p:cond delay="1642"/>
                                          </p:stCondLst>
                                        </p:cTn>
                                        <p:tgtEl>
                                          <p:spTgt spid="16"/>
                                        </p:tgtEl>
                                      </p:cBhvr>
                                      <p:to x="100000" y="90000"/>
                                    </p:animScale>
                                    <p:animScale>
                                      <p:cBhvr>
                                        <p:cTn id="40" dur="166" decel="50000">
                                          <p:stCondLst>
                                            <p:cond delay="1668"/>
                                          </p:stCondLst>
                                        </p:cTn>
                                        <p:tgtEl>
                                          <p:spTgt spid="16"/>
                                        </p:tgtEl>
                                      </p:cBhvr>
                                      <p:to x="100000" y="100000"/>
                                    </p:animScale>
                                    <p:animScale>
                                      <p:cBhvr>
                                        <p:cTn id="41" dur="26">
                                          <p:stCondLst>
                                            <p:cond delay="1808"/>
                                          </p:stCondLst>
                                        </p:cTn>
                                        <p:tgtEl>
                                          <p:spTgt spid="16"/>
                                        </p:tgtEl>
                                      </p:cBhvr>
                                      <p:to x="100000" y="95000"/>
                                    </p:animScale>
                                    <p:animScale>
                                      <p:cBhvr>
                                        <p:cTn id="42" dur="166" decel="50000">
                                          <p:stCondLst>
                                            <p:cond delay="1834"/>
                                          </p:stCondLst>
                                        </p:cTn>
                                        <p:tgtEl>
                                          <p:spTgt spid="16"/>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2" presetClass="entr" presetSubtype="9"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0-#ppt_w/2"/>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0302-CFB5-421B-88B0-549235D32ADA}"/>
              </a:ext>
            </a:extLst>
          </p:cNvPr>
          <p:cNvSpPr>
            <a:spLocks noGrp="1"/>
          </p:cNvSpPr>
          <p:nvPr>
            <p:ph type="title"/>
          </p:nvPr>
        </p:nvSpPr>
        <p:spPr>
          <a:xfrm>
            <a:off x="4162045" y="880911"/>
            <a:ext cx="3867909" cy="327687"/>
          </a:xfrm>
          <a:effectLst>
            <a:glow rad="63500">
              <a:schemeClr val="accent3">
                <a:satMod val="175000"/>
                <a:alpha val="40000"/>
              </a:schemeClr>
            </a:glow>
            <a:reflection blurRad="6350" stA="50000" endA="300" endPos="55000" dir="5400000" sy="-100000" algn="bl" rotWithShape="0"/>
          </a:effectLst>
          <a:scene3d>
            <a:camera prst="perspectiveRelaxed"/>
            <a:lightRig rig="threePt" dir="t"/>
          </a:scene3d>
          <a:sp3d>
            <a:bevelT/>
          </a:sp3d>
        </p:spPr>
        <p:txBody>
          <a:bodyPr>
            <a:normAutofit fontScale="90000"/>
          </a:bodyPr>
          <a:lstStyle/>
          <a:p>
            <a:pPr algn="ctr"/>
            <a:r>
              <a:rPr lang="en-US" b="1" dirty="0"/>
              <a:t>Functionalities</a:t>
            </a:r>
            <a:br>
              <a:rPr lang="en-US" b="1" dirty="0"/>
            </a:br>
            <a:endParaRPr lang="en-US" dirty="0"/>
          </a:p>
        </p:txBody>
      </p:sp>
      <p:grpSp>
        <p:nvGrpSpPr>
          <p:cNvPr id="18" name="Group 17">
            <a:extLst>
              <a:ext uri="{FF2B5EF4-FFF2-40B4-BE49-F238E27FC236}">
                <a16:creationId xmlns:a16="http://schemas.microsoft.com/office/drawing/2014/main" id="{B89AE374-8BD9-4F2A-865A-89C49B212FCD}"/>
              </a:ext>
            </a:extLst>
          </p:cNvPr>
          <p:cNvGrpSpPr/>
          <p:nvPr/>
        </p:nvGrpSpPr>
        <p:grpSpPr>
          <a:xfrm>
            <a:off x="262774" y="2874455"/>
            <a:ext cx="3023805" cy="1109090"/>
            <a:chOff x="178457" y="2211539"/>
            <a:chExt cx="3023805" cy="1109090"/>
          </a:xfrm>
          <a:effectLst>
            <a:glow rad="228600">
              <a:schemeClr val="accent3">
                <a:satMod val="175000"/>
                <a:alpha val="40000"/>
              </a:schemeClr>
            </a:glow>
          </a:effectLst>
        </p:grpSpPr>
        <p:pic>
          <p:nvPicPr>
            <p:cNvPr id="14" name="Graphic 13" descr="Web design">
              <a:extLst>
                <a:ext uri="{FF2B5EF4-FFF2-40B4-BE49-F238E27FC236}">
                  <a16:creationId xmlns:a16="http://schemas.microsoft.com/office/drawing/2014/main" id="{440AC8F7-EC5B-4A1A-BB18-B45C7FB00B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659892">
              <a:off x="529333" y="2989999"/>
              <a:ext cx="330630" cy="330630"/>
            </a:xfrm>
            <a:prstGeom prst="rect">
              <a:avLst/>
            </a:prstGeom>
            <a:ln w="34925">
              <a:solidFill>
                <a:srgbClr val="FFFFFF"/>
              </a:solidFill>
            </a:ln>
            <a:effectLst>
              <a:outerShdw blurRad="317500" dir="2700000" algn="ctr">
                <a:srgbClr val="000000">
                  <a:alpha val="43000"/>
                </a:srgbClr>
              </a:outerShdw>
            </a:effectLst>
            <a:scene3d>
              <a:camera prst="perspectiveContrastingRightFacing"/>
              <a:lightRig rig="threePt" dir="t">
                <a:rot lat="0" lon="0" rev="0"/>
              </a:lightRig>
            </a:scene3d>
            <a:sp3d extrusionH="38100" prstMaterial="clear">
              <a:bevelT w="260350" h="50800"/>
              <a:bevelB prst="softRound"/>
            </a:sp3d>
          </p:spPr>
        </p:pic>
        <p:sp>
          <p:nvSpPr>
            <p:cNvPr id="16" name="Rectangle 15">
              <a:extLst>
                <a:ext uri="{FF2B5EF4-FFF2-40B4-BE49-F238E27FC236}">
                  <a16:creationId xmlns:a16="http://schemas.microsoft.com/office/drawing/2014/main" id="{1C780138-2F62-4A62-866D-BE72F0F9F00D}"/>
                </a:ext>
              </a:extLst>
            </p:cNvPr>
            <p:cNvSpPr/>
            <p:nvPr/>
          </p:nvSpPr>
          <p:spPr>
            <a:xfrm rot="21176584">
              <a:off x="178457" y="2211539"/>
              <a:ext cx="3023805" cy="965505"/>
            </a:xfrm>
            <a:prstGeom prst="rect">
              <a:avLst/>
            </a:prstGeom>
            <a:ln w="34925">
              <a:solidFill>
                <a:srgbClr val="FFFFFF"/>
              </a:solidFill>
            </a:ln>
            <a:effectLst>
              <a:outerShdw blurRad="317500" dir="2700000" algn="ctr">
                <a:srgbClr val="000000">
                  <a:alpha val="43000"/>
                </a:srgbClr>
              </a:outerShdw>
            </a:effectLst>
            <a:scene3d>
              <a:camera prst="perspectiveContrastingRightFacing"/>
              <a:lightRig rig="threePt" dir="t">
                <a:rot lat="0" lon="0" rev="0"/>
              </a:lightRig>
            </a:scene3d>
            <a:sp3d extrusionH="38100" prstMaterial="clear">
              <a:bevelT w="260350" h="50800"/>
              <a:bevelB prst="softRound"/>
            </a:sp3d>
          </p:spPr>
          <p:txBody>
            <a:bodyPr wrap="square">
              <a:spAutoFit/>
            </a:bodyPr>
            <a:lstStyle/>
            <a:p>
              <a:r>
                <a:rPr lang="en-US" sz="500" dirty="0">
                  <a:solidFill>
                    <a:srgbClr val="569CD6"/>
                  </a:solidFill>
                  <a:latin typeface="Consolas" panose="020B0609020204030204" pitchFamily="49" charset="0"/>
                </a:rPr>
                <a:t>def</a:t>
              </a:r>
              <a:r>
                <a:rPr lang="en-US" sz="500" dirty="0">
                  <a:solidFill>
                    <a:srgbClr val="CCCCCC"/>
                  </a:solidFill>
                  <a:latin typeface="Consolas" panose="020B0609020204030204" pitchFamily="49" charset="0"/>
                </a:rPr>
                <a:t> </a:t>
              </a:r>
              <a:r>
                <a:rPr lang="en-US" sz="500" dirty="0">
                  <a:solidFill>
                    <a:srgbClr val="DCDCAA"/>
                  </a:solidFill>
                  <a:latin typeface="Consolas" panose="020B0609020204030204" pitchFamily="49" charset="0"/>
                </a:rPr>
                <a:t>calculate_bmi</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569CD6"/>
                  </a:solidFill>
                  <a:latin typeface="Consolas" panose="020B0609020204030204" pitchFamily="49" charset="0"/>
                </a:rPr>
                <a:t>def</a:t>
              </a:r>
              <a:r>
                <a:rPr lang="en-US" sz="500" dirty="0">
                  <a:solidFill>
                    <a:srgbClr val="CCCCCC"/>
                  </a:solidFill>
                  <a:latin typeface="Consolas" panose="020B0609020204030204" pitchFamily="49" charset="0"/>
                </a:rPr>
                <a:t> </a:t>
              </a:r>
              <a:r>
                <a:rPr lang="en-US" sz="500" dirty="0">
                  <a:solidFill>
                    <a:srgbClr val="DCDCAA"/>
                  </a:solidFill>
                  <a:latin typeface="Consolas" panose="020B0609020204030204" pitchFamily="49" charset="0"/>
                </a:rPr>
                <a:t>get_positive_float</a:t>
              </a:r>
              <a:r>
                <a:rPr lang="en-US" sz="500" dirty="0">
                  <a:solidFill>
                    <a:srgbClr val="CCCCCC"/>
                  </a:solidFill>
                  <a:latin typeface="Consolas" panose="020B0609020204030204" pitchFamily="49" charset="0"/>
                </a:rPr>
                <a:t>(</a:t>
              </a:r>
              <a:r>
                <a:rPr lang="en-US" sz="500" dirty="0" err="1">
                  <a:solidFill>
                    <a:srgbClr val="9CDCFE"/>
                  </a:solidFill>
                  <a:latin typeface="Consolas" panose="020B0609020204030204" pitchFamily="49" charset="0"/>
                </a:rPr>
                <a:t>cmd</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while</a:t>
              </a:r>
              <a:r>
                <a:rPr lang="en-US" sz="500" dirty="0">
                  <a:solidFill>
                    <a:srgbClr val="CCCCCC"/>
                  </a:solidFill>
                  <a:latin typeface="Consolas" panose="020B0609020204030204" pitchFamily="49" charset="0"/>
                </a:rPr>
                <a:t> </a:t>
              </a:r>
              <a:r>
                <a:rPr lang="en-US" sz="500" dirty="0">
                  <a:solidFill>
                    <a:srgbClr val="569CD6"/>
                  </a:solidFill>
                  <a:latin typeface="Consolas" panose="020B0609020204030204" pitchFamily="49" charset="0"/>
                </a:rPr>
                <a:t>True</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try</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9CDCFE"/>
                  </a:solidFill>
                  <a:latin typeface="Consolas" panose="020B0609020204030204" pitchFamily="49" charset="0"/>
                </a:rPr>
                <a:t>value</a:t>
              </a:r>
              <a:r>
                <a:rPr lang="en-US" sz="500" dirty="0">
                  <a:solidFill>
                    <a:srgbClr val="CCCCCC"/>
                  </a:solidFill>
                  <a:latin typeface="Consolas" panose="020B0609020204030204" pitchFamily="49" charset="0"/>
                </a:rPr>
                <a:t> </a:t>
              </a:r>
              <a:r>
                <a:rPr lang="en-US" sz="500" dirty="0">
                  <a:solidFill>
                    <a:srgbClr val="D4D4D4"/>
                  </a:solidFill>
                  <a:latin typeface="Consolas" panose="020B0609020204030204" pitchFamily="49" charset="0"/>
                </a:rPr>
                <a:t>=</a:t>
              </a:r>
              <a:r>
                <a:rPr lang="en-US" sz="500" dirty="0">
                  <a:solidFill>
                    <a:srgbClr val="CCCCCC"/>
                  </a:solidFill>
                  <a:latin typeface="Consolas" panose="020B0609020204030204" pitchFamily="49" charset="0"/>
                </a:rPr>
                <a:t> </a:t>
              </a:r>
              <a:r>
                <a:rPr lang="en-US" sz="500" dirty="0">
                  <a:solidFill>
                    <a:srgbClr val="4EC9B0"/>
                  </a:solidFill>
                  <a:latin typeface="Consolas" panose="020B0609020204030204" pitchFamily="49" charset="0"/>
                </a:rPr>
                <a:t>float</a:t>
              </a:r>
              <a:r>
                <a:rPr lang="en-US" sz="500" dirty="0">
                  <a:solidFill>
                    <a:srgbClr val="CCCCCC"/>
                  </a:solidFill>
                  <a:latin typeface="Consolas" panose="020B0609020204030204" pitchFamily="49" charset="0"/>
                </a:rPr>
                <a:t>(</a:t>
              </a:r>
              <a:r>
                <a:rPr lang="en-US" sz="500" dirty="0">
                  <a:solidFill>
                    <a:srgbClr val="DCDCAA"/>
                  </a:solidFill>
                  <a:latin typeface="Consolas" panose="020B0609020204030204" pitchFamily="49" charset="0"/>
                </a:rPr>
                <a:t>input</a:t>
              </a:r>
              <a:r>
                <a:rPr lang="en-US" sz="500" dirty="0">
                  <a:solidFill>
                    <a:srgbClr val="CCCCCC"/>
                  </a:solidFill>
                  <a:latin typeface="Consolas" panose="020B0609020204030204" pitchFamily="49" charset="0"/>
                </a:rPr>
                <a:t>(</a:t>
              </a:r>
              <a:r>
                <a:rPr lang="en-US" sz="500" dirty="0" err="1">
                  <a:solidFill>
                    <a:srgbClr val="9CDCFE"/>
                  </a:solidFill>
                  <a:latin typeface="Consolas" panose="020B0609020204030204" pitchFamily="49" charset="0"/>
                </a:rPr>
                <a:t>cmd</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if</a:t>
              </a:r>
              <a:r>
                <a:rPr lang="en-US" sz="500" dirty="0">
                  <a:solidFill>
                    <a:srgbClr val="CCCCCC"/>
                  </a:solidFill>
                  <a:latin typeface="Consolas" panose="020B0609020204030204" pitchFamily="49" charset="0"/>
                </a:rPr>
                <a:t> </a:t>
              </a:r>
              <a:r>
                <a:rPr lang="en-US" sz="500" dirty="0">
                  <a:solidFill>
                    <a:srgbClr val="9CDCFE"/>
                  </a:solidFill>
                  <a:latin typeface="Consolas" panose="020B0609020204030204" pitchFamily="49" charset="0"/>
                </a:rPr>
                <a:t>value</a:t>
              </a:r>
              <a:r>
                <a:rPr lang="en-US" sz="500" dirty="0">
                  <a:solidFill>
                    <a:srgbClr val="CCCCCC"/>
                  </a:solidFill>
                  <a:latin typeface="Consolas" panose="020B0609020204030204" pitchFamily="49" charset="0"/>
                </a:rPr>
                <a:t> </a:t>
              </a:r>
              <a:r>
                <a:rPr lang="en-US" sz="500" dirty="0">
                  <a:solidFill>
                    <a:srgbClr val="D4D4D4"/>
                  </a:solidFill>
                  <a:latin typeface="Consolas" panose="020B0609020204030204" pitchFamily="49" charset="0"/>
                </a:rPr>
                <a:t>&gt;</a:t>
              </a:r>
              <a:r>
                <a:rPr lang="en-US" sz="500" dirty="0">
                  <a:solidFill>
                    <a:srgbClr val="CCCCCC"/>
                  </a:solidFill>
                  <a:latin typeface="Consolas" panose="020B0609020204030204" pitchFamily="49" charset="0"/>
                </a:rPr>
                <a:t> </a:t>
              </a:r>
              <a:r>
                <a:rPr lang="en-US" sz="500" dirty="0">
                  <a:solidFill>
                    <a:srgbClr val="B5CEA8"/>
                  </a:solidFill>
                  <a:latin typeface="Consolas" panose="020B0609020204030204" pitchFamily="49" charset="0"/>
                </a:rPr>
                <a:t>0</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return</a:t>
              </a:r>
              <a:r>
                <a:rPr lang="en-US" sz="500" dirty="0">
                  <a:solidFill>
                    <a:srgbClr val="CCCCCC"/>
                  </a:solidFill>
                  <a:latin typeface="Consolas" panose="020B0609020204030204" pitchFamily="49" charset="0"/>
                </a:rPr>
                <a:t> </a:t>
              </a:r>
              <a:r>
                <a:rPr lang="en-US" sz="500" dirty="0">
                  <a:solidFill>
                    <a:srgbClr val="9CDCFE"/>
                  </a:solidFill>
                  <a:latin typeface="Consolas" panose="020B0609020204030204" pitchFamily="49" charset="0"/>
                </a:rPr>
                <a:t>value</a:t>
              </a:r>
              <a:endParaRPr lang="en-US" sz="500" dirty="0">
                <a:solidFill>
                  <a:srgbClr val="CCCCCC"/>
                </a:solidFill>
                <a:latin typeface="Consolas" panose="020B0609020204030204" pitchFamily="49" charset="0"/>
              </a:endParaRP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else</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DCDCAA"/>
                  </a:solidFill>
                  <a:latin typeface="Consolas" panose="020B0609020204030204" pitchFamily="49" charset="0"/>
                </a:rPr>
                <a:t>print</a:t>
              </a:r>
              <a:r>
                <a:rPr lang="en-US" sz="500" dirty="0">
                  <a:solidFill>
                    <a:srgbClr val="CCCCCC"/>
                  </a:solidFill>
                  <a:latin typeface="Consolas" panose="020B0609020204030204" pitchFamily="49" charset="0"/>
                </a:rPr>
                <a:t>(</a:t>
              </a:r>
              <a:r>
                <a:rPr lang="en-US" sz="500" dirty="0">
                  <a:solidFill>
                    <a:srgbClr val="CE9178"/>
                  </a:solidFill>
                  <a:latin typeface="Consolas" panose="020B0609020204030204" pitchFamily="49" charset="0"/>
                </a:rPr>
                <a:t>"Please enter a positive number."</a:t>
              </a:r>
              <a:r>
                <a:rPr lang="en-US" sz="500" dirty="0">
                  <a:solidFill>
                    <a:srgbClr val="CCCCCC"/>
                  </a:solidFill>
                  <a:latin typeface="Consolas" panose="020B0609020204030204" pitchFamily="49" charset="0"/>
                </a:rPr>
                <a:t>)                    </a:t>
              </a: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except</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DCDCAA"/>
                  </a:solidFill>
                  <a:latin typeface="Consolas" panose="020B0609020204030204" pitchFamily="49" charset="0"/>
                </a:rPr>
                <a:t>print</a:t>
              </a:r>
              <a:r>
                <a:rPr lang="en-US" sz="500" dirty="0">
                  <a:solidFill>
                    <a:srgbClr val="CCCCCC"/>
                  </a:solidFill>
                  <a:latin typeface="Consolas" panose="020B0609020204030204" pitchFamily="49" charset="0"/>
                </a:rPr>
                <a:t>(</a:t>
              </a:r>
              <a:r>
                <a:rPr lang="en-US" sz="500" dirty="0">
                  <a:solidFill>
                    <a:srgbClr val="CE9178"/>
                  </a:solidFill>
                  <a:latin typeface="Consolas" panose="020B0609020204030204" pitchFamily="49" charset="0"/>
                </a:rPr>
                <a:t>"Invalid input. Please enter a valid number."</a:t>
              </a:r>
              <a:r>
                <a:rPr lang="en-US" sz="500" dirty="0">
                  <a:solidFill>
                    <a:srgbClr val="CCCCCC"/>
                  </a:solidFill>
                  <a:latin typeface="Consolas" panose="020B0609020204030204" pitchFamily="49" charset="0"/>
                </a:rPr>
                <a:t>)</a:t>
              </a:r>
              <a:endParaRPr lang="en-US" sz="500" b="0" dirty="0">
                <a:solidFill>
                  <a:srgbClr val="CCCCCC"/>
                </a:solidFill>
                <a:effectLst/>
                <a:latin typeface="Consolas" panose="020B0609020204030204" pitchFamily="49" charset="0"/>
              </a:endParaRPr>
            </a:p>
          </p:txBody>
        </p:sp>
      </p:grpSp>
      <p:grpSp>
        <p:nvGrpSpPr>
          <p:cNvPr id="23" name="Group 22">
            <a:extLst>
              <a:ext uri="{FF2B5EF4-FFF2-40B4-BE49-F238E27FC236}">
                <a16:creationId xmlns:a16="http://schemas.microsoft.com/office/drawing/2014/main" id="{67F69B8A-A18D-4E2C-A379-EEA98E916BC5}"/>
              </a:ext>
            </a:extLst>
          </p:cNvPr>
          <p:cNvGrpSpPr/>
          <p:nvPr/>
        </p:nvGrpSpPr>
        <p:grpSpPr>
          <a:xfrm rot="20192377">
            <a:off x="9632644" y="2283381"/>
            <a:ext cx="2177253" cy="2565560"/>
            <a:chOff x="9528046" y="1717790"/>
            <a:chExt cx="1873049" cy="2197525"/>
          </a:xfrm>
        </p:grpSpPr>
        <p:pic>
          <p:nvPicPr>
            <p:cNvPr id="20" name="Graphic 19" descr="Web design">
              <a:extLst>
                <a:ext uri="{FF2B5EF4-FFF2-40B4-BE49-F238E27FC236}">
                  <a16:creationId xmlns:a16="http://schemas.microsoft.com/office/drawing/2014/main" id="{5458A188-E721-4985-9A47-780FA25F4A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754861">
              <a:off x="10631837" y="2790802"/>
              <a:ext cx="350795" cy="316508"/>
            </a:xfrm>
            <a:prstGeom prst="rect">
              <a:avLst/>
            </a:prstGeom>
            <a:ln w="34925">
              <a:solidFill>
                <a:srgbClr val="FFFFFF"/>
              </a:solidFill>
            </a:ln>
            <a:effectLst>
              <a:outerShdw blurRad="317500" dir="2700000" algn="ctr">
                <a:srgbClr val="000000">
                  <a:alpha val="43000"/>
                </a:srgbClr>
              </a:outerShdw>
            </a:effectLst>
            <a:scene3d>
              <a:camera prst="isometricBottomDown"/>
              <a:lightRig rig="threePt" dir="t"/>
            </a:scene3d>
            <a:sp3d extrusionH="38100" prstMaterial="clear">
              <a:bevelT w="260350" h="50800"/>
              <a:bevelB prst="softRound"/>
            </a:sp3d>
          </p:spPr>
        </p:pic>
        <p:sp>
          <p:nvSpPr>
            <p:cNvPr id="21" name="Rectangle 20">
              <a:extLst>
                <a:ext uri="{FF2B5EF4-FFF2-40B4-BE49-F238E27FC236}">
                  <a16:creationId xmlns:a16="http://schemas.microsoft.com/office/drawing/2014/main" id="{7BD5EC41-A608-49F1-9739-6D6E3574BDF6}"/>
                </a:ext>
              </a:extLst>
            </p:cNvPr>
            <p:cNvSpPr/>
            <p:nvPr/>
          </p:nvSpPr>
          <p:spPr>
            <a:xfrm rot="21176584">
              <a:off x="9528046" y="1717790"/>
              <a:ext cx="1873049" cy="2197525"/>
            </a:xfrm>
            <a:prstGeom prst="rect">
              <a:avLst/>
            </a:prstGeom>
            <a:ln w="34925">
              <a:solidFill>
                <a:srgbClr val="FFFFFF"/>
              </a:solidFill>
            </a:ln>
            <a:effectLst>
              <a:glow rad="228600">
                <a:schemeClr val="accent3">
                  <a:satMod val="175000"/>
                  <a:alpha val="40000"/>
                </a:schemeClr>
              </a:glow>
              <a:outerShdw blurRad="317500" dir="2700000" algn="ctr">
                <a:srgbClr val="000000">
                  <a:alpha val="43000"/>
                </a:srgbClr>
              </a:outerShdw>
            </a:effectLst>
            <a:scene3d>
              <a:camera prst="isometricBottomDown"/>
              <a:lightRig rig="threePt" dir="t"/>
            </a:scene3d>
            <a:sp3d extrusionH="38100" prstMaterial="clear">
              <a:bevelT w="260350" h="50800"/>
              <a:bevelB prst="softRound"/>
            </a:sp3d>
          </p:spPr>
          <p:txBody>
            <a:bodyPr wrap="square">
              <a:spAutoFit/>
            </a:bodyPr>
            <a:lstStyle/>
            <a:p>
              <a:r>
                <a:rPr lang="en-US" sz="570" dirty="0"/>
                <a:t>weight = get_positive_float("Enter your weight in kilograms: ")</a:t>
              </a:r>
              <a:br>
                <a:rPr lang="en-US" sz="570" dirty="0"/>
              </a:br>
              <a:r>
                <a:rPr lang="en-US" sz="570" dirty="0" err="1"/>
                <a:t>height_in_feet</a:t>
              </a:r>
              <a:r>
                <a:rPr lang="en-US" sz="570" dirty="0"/>
                <a:t> = get_positive_float("Enter your height in feet: ")</a:t>
              </a:r>
              <a:br>
                <a:rPr lang="en-US" sz="570" dirty="0"/>
              </a:br>
              <a:br>
                <a:rPr lang="en-US" sz="570" dirty="0"/>
              </a:br>
              <a:r>
                <a:rPr lang="en-US" sz="570" dirty="0" err="1"/>
                <a:t>height_in_meters</a:t>
              </a:r>
              <a:r>
                <a:rPr lang="en-US" sz="570" dirty="0"/>
                <a:t> = </a:t>
              </a:r>
              <a:r>
                <a:rPr lang="en-US" sz="570" dirty="0" err="1"/>
                <a:t>height_in_feet</a:t>
              </a:r>
              <a:r>
                <a:rPr lang="en-US" sz="570" dirty="0"/>
                <a:t> * 0.3048 # (1 foot = 0.3048 meters)</a:t>
              </a:r>
              <a:br>
                <a:rPr lang="en-US" sz="570" dirty="0"/>
              </a:br>
              <a:br>
                <a:rPr lang="en-US" sz="570" dirty="0"/>
              </a:br>
              <a:r>
                <a:rPr lang="en-US" sz="570" dirty="0" err="1"/>
                <a:t>bmi</a:t>
              </a:r>
              <a:r>
                <a:rPr lang="en-US" sz="570" dirty="0"/>
                <a:t> = weight / (</a:t>
              </a:r>
              <a:r>
                <a:rPr lang="en-US" sz="570" dirty="0" err="1"/>
                <a:t>height_in_meters</a:t>
              </a:r>
              <a:r>
                <a:rPr lang="en-US" sz="570" dirty="0"/>
                <a:t> ** 2)</a:t>
              </a:r>
              <a:br>
                <a:rPr lang="en-US" sz="570" dirty="0"/>
              </a:br>
              <a:r>
                <a:rPr lang="en-US" sz="570" dirty="0" err="1"/>
                <a:t>bmi</a:t>
              </a:r>
              <a:r>
                <a:rPr lang="en-US" sz="570" dirty="0"/>
                <a:t> = round(</a:t>
              </a:r>
              <a:r>
                <a:rPr lang="en-US" sz="570" dirty="0" err="1"/>
                <a:t>bmi</a:t>
              </a:r>
              <a:r>
                <a:rPr lang="en-US" sz="570" dirty="0"/>
                <a:t>, 2)</a:t>
              </a:r>
              <a:br>
                <a:rPr lang="en-US" sz="570" dirty="0"/>
              </a:br>
              <a:br>
                <a:rPr lang="en-US" sz="570" dirty="0"/>
              </a:br>
              <a:r>
                <a:rPr lang="en-US" sz="570" dirty="0"/>
                <a:t>if </a:t>
              </a:r>
              <a:r>
                <a:rPr lang="en-US" sz="570" dirty="0" err="1"/>
                <a:t>bmi</a:t>
              </a:r>
              <a:r>
                <a:rPr lang="en-US" sz="570" dirty="0"/>
                <a:t> &lt; 18.5:</a:t>
              </a:r>
              <a:br>
                <a:rPr lang="en-US" sz="570" dirty="0"/>
              </a:br>
              <a:r>
                <a:rPr lang="en-US" sz="570" dirty="0"/>
                <a:t>category = "Underweight"</a:t>
              </a:r>
              <a:br>
                <a:rPr lang="en-US" sz="570" dirty="0"/>
              </a:br>
              <a:r>
                <a:rPr lang="en-US" sz="570" dirty="0" err="1"/>
                <a:t>elif</a:t>
              </a:r>
              <a:r>
                <a:rPr lang="en-US" sz="570" dirty="0"/>
                <a:t> 18.5 &lt;= </a:t>
              </a:r>
              <a:r>
                <a:rPr lang="en-US" sz="570" dirty="0" err="1"/>
                <a:t>bmi</a:t>
              </a:r>
              <a:r>
                <a:rPr lang="en-US" sz="570" dirty="0"/>
                <a:t> &lt; 24.9:</a:t>
              </a:r>
              <a:br>
                <a:rPr lang="en-US" sz="570" dirty="0"/>
              </a:br>
              <a:r>
                <a:rPr lang="en-US" sz="570" dirty="0"/>
                <a:t>category = "Normal weight"</a:t>
              </a:r>
              <a:br>
                <a:rPr lang="en-US" sz="570" dirty="0"/>
              </a:br>
              <a:r>
                <a:rPr lang="en-US" sz="570" dirty="0" err="1"/>
                <a:t>elif</a:t>
              </a:r>
              <a:r>
                <a:rPr lang="en-US" sz="570" dirty="0"/>
                <a:t> 25 &lt;= </a:t>
              </a:r>
              <a:r>
                <a:rPr lang="en-US" sz="570" dirty="0" err="1"/>
                <a:t>bmi</a:t>
              </a:r>
              <a:r>
                <a:rPr lang="en-US" sz="570" dirty="0"/>
                <a:t> &lt; 29.9:</a:t>
              </a:r>
              <a:br>
                <a:rPr lang="en-US" sz="570" dirty="0"/>
              </a:br>
              <a:r>
                <a:rPr lang="en-US" sz="570" dirty="0"/>
                <a:t>category = "Overweight"</a:t>
              </a:r>
              <a:br>
                <a:rPr lang="en-US" sz="570" dirty="0"/>
              </a:br>
              <a:r>
                <a:rPr lang="en-US" sz="570" dirty="0"/>
                <a:t>else:</a:t>
              </a:r>
              <a:br>
                <a:rPr lang="en-US" sz="570" dirty="0"/>
              </a:br>
              <a:r>
                <a:rPr lang="en-US" sz="570" dirty="0"/>
                <a:t>category = "Obesity"</a:t>
              </a:r>
              <a:br>
                <a:rPr lang="en-US" sz="570" dirty="0"/>
              </a:br>
              <a:br>
                <a:rPr lang="en-US" sz="570" dirty="0"/>
              </a:br>
              <a:r>
                <a:rPr lang="en-US" sz="570" dirty="0"/>
                <a:t>print(f"\</a:t>
              </a:r>
              <a:r>
                <a:rPr lang="en-US" sz="570" dirty="0" err="1"/>
                <a:t>nYour</a:t>
              </a:r>
              <a:r>
                <a:rPr lang="en-US" sz="570" dirty="0"/>
                <a:t> BMI is: {</a:t>
              </a:r>
              <a:r>
                <a:rPr lang="en-US" sz="570" dirty="0" err="1"/>
                <a:t>bmi</a:t>
              </a:r>
              <a:r>
                <a:rPr lang="en-US" sz="570" dirty="0"/>
                <a:t>}")</a:t>
              </a:r>
              <a:br>
                <a:rPr lang="en-US" sz="570" dirty="0"/>
              </a:br>
              <a:r>
                <a:rPr lang="en-US" sz="570" dirty="0"/>
                <a:t>print(</a:t>
              </a:r>
              <a:r>
                <a:rPr lang="en-US" sz="570" dirty="0" err="1"/>
                <a:t>f"You</a:t>
              </a:r>
              <a:r>
                <a:rPr lang="en-US" sz="570" dirty="0"/>
                <a:t> are categorized as: {category}")</a:t>
              </a:r>
              <a:br>
                <a:rPr lang="en-US" sz="570" dirty="0"/>
              </a:br>
              <a:br>
                <a:rPr lang="en-US" sz="570" dirty="0"/>
              </a:br>
              <a:r>
                <a:rPr lang="en-US" sz="570" dirty="0"/>
                <a:t>calculate_bmi()</a:t>
              </a:r>
            </a:p>
          </p:txBody>
        </p:sp>
      </p:grpSp>
      <p:grpSp>
        <p:nvGrpSpPr>
          <p:cNvPr id="42" name="Group 41">
            <a:extLst>
              <a:ext uri="{FF2B5EF4-FFF2-40B4-BE49-F238E27FC236}">
                <a16:creationId xmlns:a16="http://schemas.microsoft.com/office/drawing/2014/main" id="{0DB23FC5-A2BD-4893-A0CB-D3077E4A7F69}"/>
              </a:ext>
            </a:extLst>
          </p:cNvPr>
          <p:cNvGrpSpPr/>
          <p:nvPr/>
        </p:nvGrpSpPr>
        <p:grpSpPr>
          <a:xfrm>
            <a:off x="9476617" y="722117"/>
            <a:ext cx="1817841" cy="1797279"/>
            <a:chOff x="9476617" y="722117"/>
            <a:chExt cx="1817841" cy="1797279"/>
          </a:xfrm>
        </p:grpSpPr>
        <p:pic>
          <p:nvPicPr>
            <p:cNvPr id="15" name="Graphic 14" descr="Smiling face with no fill">
              <a:extLst>
                <a:ext uri="{FF2B5EF4-FFF2-40B4-BE49-F238E27FC236}">
                  <a16:creationId xmlns:a16="http://schemas.microsoft.com/office/drawing/2014/main" id="{E432491A-5C48-46DD-9DED-BA8FF2B2AA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76617" y="1913449"/>
              <a:ext cx="605947" cy="605947"/>
            </a:xfrm>
            <a:prstGeom prst="rect">
              <a:avLst/>
            </a:prstGeom>
          </p:spPr>
        </p:pic>
        <p:pic>
          <p:nvPicPr>
            <p:cNvPr id="29" name="Graphic 28" descr="Smiling face with no fill">
              <a:extLst>
                <a:ext uri="{FF2B5EF4-FFF2-40B4-BE49-F238E27FC236}">
                  <a16:creationId xmlns:a16="http://schemas.microsoft.com/office/drawing/2014/main" id="{DC0AD482-D212-456C-AB09-3B379F461E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82564" y="1712257"/>
              <a:ext cx="605947" cy="605947"/>
            </a:xfrm>
            <a:prstGeom prst="rect">
              <a:avLst/>
            </a:prstGeom>
          </p:spPr>
        </p:pic>
        <p:pic>
          <p:nvPicPr>
            <p:cNvPr id="30" name="Graphic 29" descr="Smiling face with no fill">
              <a:extLst>
                <a:ext uri="{FF2B5EF4-FFF2-40B4-BE49-F238E27FC236}">
                  <a16:creationId xmlns:a16="http://schemas.microsoft.com/office/drawing/2014/main" id="{DE51711C-1737-4896-9269-5DCFEFA031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88511" y="1511065"/>
              <a:ext cx="605947" cy="605947"/>
            </a:xfrm>
            <a:prstGeom prst="rect">
              <a:avLst/>
            </a:prstGeom>
          </p:spPr>
        </p:pic>
        <p:pic>
          <p:nvPicPr>
            <p:cNvPr id="31" name="Graphic 30" descr="Smiling face with no fill">
              <a:extLst>
                <a:ext uri="{FF2B5EF4-FFF2-40B4-BE49-F238E27FC236}">
                  <a16:creationId xmlns:a16="http://schemas.microsoft.com/office/drawing/2014/main" id="{FBA564C8-9319-4A84-B3A9-94BD9F0D5C6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68336" y="1339454"/>
              <a:ext cx="605947" cy="605947"/>
            </a:xfrm>
            <a:prstGeom prst="rect">
              <a:avLst/>
            </a:prstGeom>
          </p:spPr>
        </p:pic>
        <p:pic>
          <p:nvPicPr>
            <p:cNvPr id="32" name="Graphic 31" descr="Smiling face with no fill">
              <a:extLst>
                <a:ext uri="{FF2B5EF4-FFF2-40B4-BE49-F238E27FC236}">
                  <a16:creationId xmlns:a16="http://schemas.microsoft.com/office/drawing/2014/main" id="{DE301DA3-2B12-4B28-A5E9-1995F175CA0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74283" y="1161893"/>
              <a:ext cx="605947" cy="605947"/>
            </a:xfrm>
            <a:prstGeom prst="rect">
              <a:avLst/>
            </a:prstGeom>
          </p:spPr>
        </p:pic>
        <p:pic>
          <p:nvPicPr>
            <p:cNvPr id="33" name="Graphic 32" descr="Smiling face with no fill">
              <a:extLst>
                <a:ext uri="{FF2B5EF4-FFF2-40B4-BE49-F238E27FC236}">
                  <a16:creationId xmlns:a16="http://schemas.microsoft.com/office/drawing/2014/main" id="{A30B0EC1-88E7-4D08-91A7-5AB7223B902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666803" y="722117"/>
              <a:ext cx="605947" cy="605947"/>
            </a:xfrm>
            <a:prstGeom prst="rect">
              <a:avLst/>
            </a:prstGeom>
          </p:spPr>
        </p:pic>
      </p:grpSp>
      <p:grpSp>
        <p:nvGrpSpPr>
          <p:cNvPr id="38" name="Group 37">
            <a:extLst>
              <a:ext uri="{FF2B5EF4-FFF2-40B4-BE49-F238E27FC236}">
                <a16:creationId xmlns:a16="http://schemas.microsoft.com/office/drawing/2014/main" id="{AE8B1145-3CDB-4A20-9B91-6600FAB1AF3D}"/>
              </a:ext>
            </a:extLst>
          </p:cNvPr>
          <p:cNvGrpSpPr/>
          <p:nvPr/>
        </p:nvGrpSpPr>
        <p:grpSpPr>
          <a:xfrm>
            <a:off x="3686909" y="5947955"/>
            <a:ext cx="4610099" cy="771727"/>
            <a:chOff x="3686909" y="5947955"/>
            <a:chExt cx="4610099" cy="771727"/>
          </a:xfrm>
        </p:grpSpPr>
        <p:sp>
          <p:nvSpPr>
            <p:cNvPr id="17" name="Scroll: Horizontal 16">
              <a:extLst>
                <a:ext uri="{FF2B5EF4-FFF2-40B4-BE49-F238E27FC236}">
                  <a16:creationId xmlns:a16="http://schemas.microsoft.com/office/drawing/2014/main" id="{1B14C81A-C84E-4EDB-95B6-494F1FB0BDA2}"/>
                </a:ext>
              </a:extLst>
            </p:cNvPr>
            <p:cNvSpPr/>
            <p:nvPr/>
          </p:nvSpPr>
          <p:spPr>
            <a:xfrm rot="5400000">
              <a:off x="5644296" y="3990568"/>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"Code is like humor—if you have to explain it, it’s not good enough."</a:t>
              </a:r>
            </a:p>
          </p:txBody>
        </p:sp>
        <p:pic>
          <p:nvPicPr>
            <p:cNvPr id="26" name="Graphic 25" descr="Ethernet">
              <a:extLst>
                <a:ext uri="{FF2B5EF4-FFF2-40B4-BE49-F238E27FC236}">
                  <a16:creationId xmlns:a16="http://schemas.microsoft.com/office/drawing/2014/main" id="{D5831B24-0570-4B19-BA2E-4FCEEE90CF8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559541" y="6262482"/>
              <a:ext cx="457200" cy="457200"/>
            </a:xfrm>
            <a:prstGeom prst="rect">
              <a:avLst/>
            </a:prstGeom>
          </p:spPr>
        </p:pic>
      </p:grpSp>
      <p:grpSp>
        <p:nvGrpSpPr>
          <p:cNvPr id="40" name="Group 39">
            <a:extLst>
              <a:ext uri="{FF2B5EF4-FFF2-40B4-BE49-F238E27FC236}">
                <a16:creationId xmlns:a16="http://schemas.microsoft.com/office/drawing/2014/main" id="{58EA2477-A500-494E-98A0-269130B22C7D}"/>
              </a:ext>
            </a:extLst>
          </p:cNvPr>
          <p:cNvGrpSpPr/>
          <p:nvPr/>
        </p:nvGrpSpPr>
        <p:grpSpPr>
          <a:xfrm>
            <a:off x="1256635" y="4105029"/>
            <a:ext cx="1219105" cy="1066022"/>
            <a:chOff x="1256635" y="4105029"/>
            <a:chExt cx="1219105" cy="1066022"/>
          </a:xfrm>
        </p:grpSpPr>
        <p:pic>
          <p:nvPicPr>
            <p:cNvPr id="8" name="Graphic 7" descr="Key">
              <a:extLst>
                <a:ext uri="{FF2B5EF4-FFF2-40B4-BE49-F238E27FC236}">
                  <a16:creationId xmlns:a16="http://schemas.microsoft.com/office/drawing/2014/main" id="{451CC2BE-124D-462B-9D1F-B37FF2C4B42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20487703">
              <a:off x="1256635" y="4390068"/>
              <a:ext cx="652790" cy="652790"/>
            </a:xfrm>
            <a:prstGeom prst="rect">
              <a:avLst/>
            </a:prstGeom>
          </p:spPr>
        </p:pic>
        <p:pic>
          <p:nvPicPr>
            <p:cNvPr id="34" name="Graphic 33" descr="Key">
              <a:extLst>
                <a:ext uri="{FF2B5EF4-FFF2-40B4-BE49-F238E27FC236}">
                  <a16:creationId xmlns:a16="http://schemas.microsoft.com/office/drawing/2014/main" id="{4BD61017-3DEF-438B-9176-49535348AC4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20487703">
              <a:off x="1580365" y="4518261"/>
              <a:ext cx="652790" cy="652790"/>
            </a:xfrm>
            <a:prstGeom prst="rect">
              <a:avLst/>
            </a:prstGeom>
          </p:spPr>
        </p:pic>
        <p:pic>
          <p:nvPicPr>
            <p:cNvPr id="35" name="Graphic 34" descr="Key">
              <a:extLst>
                <a:ext uri="{FF2B5EF4-FFF2-40B4-BE49-F238E27FC236}">
                  <a16:creationId xmlns:a16="http://schemas.microsoft.com/office/drawing/2014/main" id="{B95013E2-8751-421F-8CB7-B26B142FE62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20487703">
              <a:off x="1822950" y="4190334"/>
              <a:ext cx="652790" cy="652790"/>
            </a:xfrm>
            <a:prstGeom prst="rect">
              <a:avLst/>
            </a:prstGeom>
          </p:spPr>
        </p:pic>
        <p:pic>
          <p:nvPicPr>
            <p:cNvPr id="36" name="Graphic 35" descr="Key">
              <a:extLst>
                <a:ext uri="{FF2B5EF4-FFF2-40B4-BE49-F238E27FC236}">
                  <a16:creationId xmlns:a16="http://schemas.microsoft.com/office/drawing/2014/main" id="{ED1ECD15-BD14-4D4C-A8AE-4C2030A61F1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20487703">
              <a:off x="1418859" y="4105029"/>
              <a:ext cx="652790" cy="652790"/>
            </a:xfrm>
            <a:prstGeom prst="rect">
              <a:avLst/>
            </a:prstGeom>
          </p:spPr>
        </p:pic>
      </p:grpSp>
      <p:grpSp>
        <p:nvGrpSpPr>
          <p:cNvPr id="11" name="Group 10">
            <a:extLst>
              <a:ext uri="{FF2B5EF4-FFF2-40B4-BE49-F238E27FC236}">
                <a16:creationId xmlns:a16="http://schemas.microsoft.com/office/drawing/2014/main" id="{74911D5C-491A-4FF7-8925-797617C69C1C}"/>
              </a:ext>
            </a:extLst>
          </p:cNvPr>
          <p:cNvGrpSpPr/>
          <p:nvPr/>
        </p:nvGrpSpPr>
        <p:grpSpPr>
          <a:xfrm>
            <a:off x="3151666" y="1495940"/>
            <a:ext cx="5888666" cy="4206240"/>
            <a:chOff x="3151666" y="1495940"/>
            <a:chExt cx="5888666" cy="4206240"/>
          </a:xfrm>
        </p:grpSpPr>
        <p:grpSp>
          <p:nvGrpSpPr>
            <p:cNvPr id="7" name="Group 6">
              <a:extLst>
                <a:ext uri="{FF2B5EF4-FFF2-40B4-BE49-F238E27FC236}">
                  <a16:creationId xmlns:a16="http://schemas.microsoft.com/office/drawing/2014/main" id="{E993D5B1-F957-424A-ABD1-C3C64BE3581B}"/>
                </a:ext>
              </a:extLst>
            </p:cNvPr>
            <p:cNvGrpSpPr/>
            <p:nvPr/>
          </p:nvGrpSpPr>
          <p:grpSpPr>
            <a:xfrm>
              <a:off x="3151666" y="1495940"/>
              <a:ext cx="5888666" cy="4206240"/>
              <a:chOff x="3151666" y="1495940"/>
              <a:chExt cx="5888666" cy="4206240"/>
            </a:xfrm>
          </p:grpSpPr>
          <p:grpSp>
            <p:nvGrpSpPr>
              <p:cNvPr id="41" name="Group 40">
                <a:extLst>
                  <a:ext uri="{FF2B5EF4-FFF2-40B4-BE49-F238E27FC236}">
                    <a16:creationId xmlns:a16="http://schemas.microsoft.com/office/drawing/2014/main" id="{37B2289C-6EB8-4C26-96C7-622C600DFE54}"/>
                  </a:ext>
                </a:extLst>
              </p:cNvPr>
              <p:cNvGrpSpPr/>
              <p:nvPr/>
            </p:nvGrpSpPr>
            <p:grpSpPr>
              <a:xfrm>
                <a:off x="3151666" y="1495940"/>
                <a:ext cx="5888666" cy="4206240"/>
                <a:chOff x="3151666" y="1495940"/>
                <a:chExt cx="5888666" cy="4206240"/>
              </a:xfrm>
            </p:grpSpPr>
            <p:grpSp>
              <p:nvGrpSpPr>
                <p:cNvPr id="13" name="Group 12">
                  <a:extLst>
                    <a:ext uri="{FF2B5EF4-FFF2-40B4-BE49-F238E27FC236}">
                      <a16:creationId xmlns:a16="http://schemas.microsoft.com/office/drawing/2014/main" id="{3D6FA401-243E-4974-BDD9-C0C66D995835}"/>
                    </a:ext>
                  </a:extLst>
                </p:cNvPr>
                <p:cNvGrpSpPr/>
                <p:nvPr/>
              </p:nvGrpSpPr>
              <p:grpSpPr>
                <a:xfrm>
                  <a:off x="3151666" y="1495940"/>
                  <a:ext cx="5888666" cy="4206240"/>
                  <a:chOff x="3069117" y="1510344"/>
                  <a:chExt cx="5888666" cy="4206240"/>
                </a:xfrm>
              </p:grpSpPr>
              <p:grpSp>
                <p:nvGrpSpPr>
                  <p:cNvPr id="3" name="Group 2">
                    <a:extLst>
                      <a:ext uri="{FF2B5EF4-FFF2-40B4-BE49-F238E27FC236}">
                        <a16:creationId xmlns:a16="http://schemas.microsoft.com/office/drawing/2014/main" id="{4F7FCEA8-6B03-4446-8403-95437699950F}"/>
                      </a:ext>
                    </a:extLst>
                  </p:cNvPr>
                  <p:cNvGrpSpPr/>
                  <p:nvPr/>
                </p:nvGrpSpPr>
                <p:grpSpPr>
                  <a:xfrm>
                    <a:off x="3069117" y="1510344"/>
                    <a:ext cx="5888666" cy="4206240"/>
                    <a:chOff x="1602137" y="2588105"/>
                    <a:chExt cx="3736771" cy="2172808"/>
                  </a:xfrm>
                </p:grpSpPr>
                <p:pic>
                  <p:nvPicPr>
                    <p:cNvPr id="4" name="Picture 2">
                      <a:extLst>
                        <a:ext uri="{FF2B5EF4-FFF2-40B4-BE49-F238E27FC236}">
                          <a16:creationId xmlns:a16="http://schemas.microsoft.com/office/drawing/2014/main" id="{F73B0C28-8F19-4089-BE23-44970719424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02137" y="2588105"/>
                      <a:ext cx="3736771" cy="21728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CDC1357-9A35-4F1C-ACE9-3A7F735B31C8}"/>
                        </a:ext>
                      </a:extLst>
                    </p:cNvPr>
                    <p:cNvSpPr/>
                    <p:nvPr/>
                  </p:nvSpPr>
                  <p:spPr>
                    <a:xfrm>
                      <a:off x="3273917" y="4430955"/>
                      <a:ext cx="402041" cy="127190"/>
                    </a:xfrm>
                    <a:prstGeom prst="rect">
                      <a:avLst/>
                    </a:prstGeom>
                  </p:spPr>
                  <p:txBody>
                    <a:bodyPr wrap="square">
                      <a:spAutoFit/>
                    </a:bodyPr>
                    <a:lstStyle/>
                    <a:p>
                      <a:r>
                        <a:rPr lang="en-US" sz="1000" dirty="0">
                          <a:solidFill>
                            <a:srgbClr val="FF00FF"/>
                          </a:solidFill>
                        </a:rPr>
                        <a:t>continue</a:t>
                      </a:r>
                    </a:p>
                  </p:txBody>
                </p:sp>
                <p:sp>
                  <p:nvSpPr>
                    <p:cNvPr id="6" name="Oval 5">
                      <a:extLst>
                        <a:ext uri="{FF2B5EF4-FFF2-40B4-BE49-F238E27FC236}">
                          <a16:creationId xmlns:a16="http://schemas.microsoft.com/office/drawing/2014/main" id="{A3255A26-8BDF-4530-B7B9-32C467114551}"/>
                        </a:ext>
                      </a:extLst>
                    </p:cNvPr>
                    <p:cNvSpPr/>
                    <p:nvPr/>
                  </p:nvSpPr>
                  <p:spPr>
                    <a:xfrm>
                      <a:off x="1687749" y="2859932"/>
                      <a:ext cx="360362" cy="419978"/>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Research">
                    <a:extLst>
                      <a:ext uri="{FF2B5EF4-FFF2-40B4-BE49-F238E27FC236}">
                        <a16:creationId xmlns:a16="http://schemas.microsoft.com/office/drawing/2014/main" id="{3BEB1E04-CDE7-4C6D-AD5B-CAA6A6678F4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59372" y="2152881"/>
                    <a:ext cx="457200" cy="457200"/>
                  </a:xfrm>
                  <a:prstGeom prst="rect">
                    <a:avLst/>
                  </a:prstGeom>
                </p:spPr>
              </p:pic>
            </p:grpSp>
            <p:pic>
              <p:nvPicPr>
                <p:cNvPr id="28" name="Graphic 27" descr="Wireless">
                  <a:extLst>
                    <a:ext uri="{FF2B5EF4-FFF2-40B4-BE49-F238E27FC236}">
                      <a16:creationId xmlns:a16="http://schemas.microsoft.com/office/drawing/2014/main" id="{F8692712-E784-44E4-8A2E-90473A44802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123241" y="4766849"/>
                  <a:ext cx="914400" cy="914400"/>
                </a:xfrm>
                <a:prstGeom prst="rect">
                  <a:avLst/>
                </a:prstGeom>
              </p:spPr>
            </p:pic>
          </p:grpSp>
          <p:sp>
            <p:nvSpPr>
              <p:cNvPr id="10" name="TextBox 9">
                <a:extLst>
                  <a:ext uri="{FF2B5EF4-FFF2-40B4-BE49-F238E27FC236}">
                    <a16:creationId xmlns:a16="http://schemas.microsoft.com/office/drawing/2014/main" id="{DBEB0576-C43D-467F-9AEC-CDAC42A87B4C}"/>
                  </a:ext>
                </a:extLst>
              </p:cNvPr>
              <p:cNvSpPr txBox="1"/>
              <p:nvPr/>
            </p:nvSpPr>
            <p:spPr>
              <a:xfrm>
                <a:off x="3867072" y="1531317"/>
                <a:ext cx="1156086" cy="307777"/>
              </a:xfrm>
              <a:prstGeom prst="rect">
                <a:avLst/>
              </a:prstGeom>
              <a:noFill/>
            </p:spPr>
            <p:txBody>
              <a:bodyPr wrap="none" rtlCol="0">
                <a:spAutoFit/>
              </a:bodyPr>
              <a:lstStyle/>
              <a:p>
                <a:r>
                  <a:rPr lang="en-US" sz="1400" b="1" dirty="0">
                    <a:solidFill>
                      <a:srgbClr val="FFFF00"/>
                    </a:solidFill>
                  </a:rPr>
                  <a:t>Key Features</a:t>
                </a:r>
              </a:p>
            </p:txBody>
          </p:sp>
        </p:grpSp>
        <p:sp>
          <p:nvSpPr>
            <p:cNvPr id="12" name="Rectangle 1">
              <a:extLst>
                <a:ext uri="{FF2B5EF4-FFF2-40B4-BE49-F238E27FC236}">
                  <a16:creationId xmlns:a16="http://schemas.microsoft.com/office/drawing/2014/main" id="{D1602381-617D-4910-AEF1-0C5B942CE554}"/>
                </a:ext>
              </a:extLst>
            </p:cNvPr>
            <p:cNvSpPr>
              <a:spLocks noChangeArrowheads="1"/>
            </p:cNvSpPr>
            <p:nvPr/>
          </p:nvSpPr>
          <p:spPr bwMode="auto">
            <a:xfrm>
              <a:off x="3890924" y="2306449"/>
              <a:ext cx="48339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dirty="0">
                  <a:solidFill>
                    <a:schemeClr val="bg1"/>
                  </a:solidFill>
                </a:rPr>
                <a:t>🔹 </a:t>
              </a:r>
              <a:r>
                <a:rPr lang="en-US" b="1" dirty="0">
                  <a:solidFill>
                    <a:schemeClr val="bg1"/>
                  </a:solidFill>
                </a:rPr>
                <a:t>Live Stock Data</a:t>
              </a:r>
              <a:r>
                <a:rPr lang="en-US" dirty="0">
                  <a:solidFill>
                    <a:schemeClr val="bg1"/>
                  </a:solidFill>
                </a:rPr>
                <a:t> (Yahoo Finance / Alpha Vantage API)</a:t>
              </a:r>
              <a:br>
                <a:rPr lang="en-US" dirty="0">
                  <a:solidFill>
                    <a:schemeClr val="bg1"/>
                  </a:solidFill>
                </a:rPr>
              </a:br>
              <a:r>
                <a:rPr lang="en-US" dirty="0">
                  <a:solidFill>
                    <a:schemeClr val="bg1"/>
                  </a:solidFill>
                </a:rPr>
                <a:t>🔹 </a:t>
              </a:r>
              <a:r>
                <a:rPr lang="en-US" b="1" dirty="0">
                  <a:solidFill>
                    <a:schemeClr val="bg1"/>
                  </a:solidFill>
                </a:rPr>
                <a:t>Interactive Graphs</a:t>
              </a:r>
              <a:r>
                <a:rPr lang="en-US" dirty="0">
                  <a:solidFill>
                    <a:schemeClr val="bg1"/>
                  </a:solidFill>
                </a:rPr>
                <a:t> (Matplotlib &amp; Plotly)</a:t>
              </a:r>
              <a:br>
                <a:rPr lang="en-US" dirty="0">
                  <a:solidFill>
                    <a:schemeClr val="bg1"/>
                  </a:solidFill>
                </a:rPr>
              </a:br>
              <a:r>
                <a:rPr lang="en-US" dirty="0">
                  <a:solidFill>
                    <a:schemeClr val="bg1"/>
                  </a:solidFill>
                </a:rPr>
                <a:t>🔹 </a:t>
              </a:r>
              <a:r>
                <a:rPr lang="en-US" b="1" dirty="0">
                  <a:solidFill>
                    <a:schemeClr val="bg1"/>
                  </a:solidFill>
                </a:rPr>
                <a:t>Stock Comparison Tool</a:t>
              </a:r>
              <a:br>
                <a:rPr lang="en-US" dirty="0">
                  <a:solidFill>
                    <a:schemeClr val="bg1"/>
                  </a:solidFill>
                </a:rPr>
              </a:br>
              <a:r>
                <a:rPr lang="en-US" dirty="0">
                  <a:solidFill>
                    <a:schemeClr val="bg1"/>
                  </a:solidFill>
                </a:rPr>
                <a:t>🔹 </a:t>
              </a:r>
              <a:r>
                <a:rPr lang="en-US" b="1" dirty="0">
                  <a:solidFill>
                    <a:schemeClr val="bg1"/>
                  </a:solidFill>
                </a:rPr>
                <a:t>Profit/Loss Calculator</a:t>
              </a:r>
              <a:br>
                <a:rPr lang="en-US" dirty="0">
                  <a:solidFill>
                    <a:schemeClr val="bg1"/>
                  </a:solidFill>
                </a:rPr>
              </a:br>
              <a:r>
                <a:rPr lang="en-US" dirty="0">
                  <a:solidFill>
                    <a:schemeClr val="bg1"/>
                  </a:solidFill>
                </a:rPr>
                <a:t>🔹 </a:t>
              </a:r>
              <a:r>
                <a:rPr lang="en-US" b="1" dirty="0">
                  <a:solidFill>
                    <a:schemeClr val="bg1"/>
                  </a:solidFill>
                </a:rPr>
                <a:t>AI Chatbot</a:t>
              </a:r>
              <a:r>
                <a:rPr lang="en-US" dirty="0">
                  <a:solidFill>
                    <a:schemeClr val="bg1"/>
                  </a:solidFill>
                </a:rPr>
                <a:t> for Stock Suggestions</a:t>
              </a:r>
              <a:br>
                <a:rPr lang="en-US" dirty="0">
                  <a:solidFill>
                    <a:schemeClr val="bg1"/>
                  </a:solidFill>
                </a:rPr>
              </a:br>
              <a:r>
                <a:rPr lang="en-US" dirty="0">
                  <a:solidFill>
                    <a:schemeClr val="bg1"/>
                  </a:solidFill>
                </a:rPr>
                <a:t>🔹 </a:t>
              </a:r>
              <a:r>
                <a:rPr lang="en-US" b="1" dirty="0">
                  <a:solidFill>
                    <a:schemeClr val="bg1"/>
                  </a:solidFill>
                </a:rPr>
                <a:t>Automated Email Alerts</a:t>
              </a:r>
              <a:br>
                <a:rPr lang="en-US" dirty="0">
                  <a:solidFill>
                    <a:schemeClr val="bg1"/>
                  </a:solidFill>
                </a:rPr>
              </a:br>
              <a:r>
                <a:rPr lang="en-US" dirty="0">
                  <a:solidFill>
                    <a:schemeClr val="bg1"/>
                  </a:solidFill>
                </a:rPr>
                <a:t>🔹 </a:t>
              </a:r>
              <a:r>
                <a:rPr lang="en-US" b="1" dirty="0">
                  <a:solidFill>
                    <a:schemeClr val="bg1"/>
                  </a:solidFill>
                </a:rPr>
                <a:t>PDF Library</a:t>
              </a:r>
              <a:r>
                <a:rPr lang="en-US" dirty="0">
                  <a:solidFill>
                    <a:schemeClr val="bg1"/>
                  </a:solidFill>
                </a:rPr>
                <a:t> for Stock Market Learning</a:t>
              </a:r>
              <a:endParaRPr kumimoji="0" lang="en-US" altLang="en-US" b="0" i="0" u="none" strike="noStrike" cap="none" normalizeH="0" baseline="0" dirty="0">
                <a:ln>
                  <a:noFill/>
                </a:ln>
                <a:solidFill>
                  <a:schemeClr val="bg1"/>
                </a:solidFill>
                <a:effectLst/>
                <a:latin typeface="Arial" panose="020B0604020202020204" pitchFamily="34" charset="0"/>
              </a:endParaRPr>
            </a:p>
          </p:txBody>
        </p:sp>
      </p:grpSp>
    </p:spTree>
    <p:extLst>
      <p:ext uri="{BB962C8B-B14F-4D97-AF65-F5344CB8AC3E}">
        <p14:creationId xmlns:p14="http://schemas.microsoft.com/office/powerpoint/2010/main" val="26258524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8"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8)">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1000" fill="hold"/>
                                        <p:tgtEl>
                                          <p:spTgt spid="40"/>
                                        </p:tgtEl>
                                        <p:attrNameLst>
                                          <p:attrName>ppt_w</p:attrName>
                                        </p:attrNameLst>
                                      </p:cBhvr>
                                      <p:tavLst>
                                        <p:tav tm="0">
                                          <p:val>
                                            <p:fltVal val="0"/>
                                          </p:val>
                                        </p:tav>
                                        <p:tav tm="100000">
                                          <p:val>
                                            <p:strVal val="#ppt_w"/>
                                          </p:val>
                                        </p:tav>
                                      </p:tavLst>
                                    </p:anim>
                                    <p:anim calcmode="lin" valueType="num">
                                      <p:cBhvr>
                                        <p:cTn id="30" dur="1000" fill="hold"/>
                                        <p:tgtEl>
                                          <p:spTgt spid="40"/>
                                        </p:tgtEl>
                                        <p:attrNameLst>
                                          <p:attrName>ppt_h</p:attrName>
                                        </p:attrNameLst>
                                      </p:cBhvr>
                                      <p:tavLst>
                                        <p:tav tm="0">
                                          <p:val>
                                            <p:fltVal val="0"/>
                                          </p:val>
                                        </p:tav>
                                        <p:tav tm="100000">
                                          <p:val>
                                            <p:strVal val="#ppt_h"/>
                                          </p:val>
                                        </p:tav>
                                      </p:tavLst>
                                    </p:anim>
                                    <p:anim calcmode="lin" valueType="num">
                                      <p:cBhvr>
                                        <p:cTn id="31" dur="1000" fill="hold"/>
                                        <p:tgtEl>
                                          <p:spTgt spid="40"/>
                                        </p:tgtEl>
                                        <p:attrNameLst>
                                          <p:attrName>style.rotation</p:attrName>
                                        </p:attrNameLst>
                                      </p:cBhvr>
                                      <p:tavLst>
                                        <p:tav tm="0">
                                          <p:val>
                                            <p:fltVal val="90"/>
                                          </p:val>
                                        </p:tav>
                                        <p:tav tm="100000">
                                          <p:val>
                                            <p:fltVal val="0"/>
                                          </p:val>
                                        </p:tav>
                                      </p:tavLst>
                                    </p:anim>
                                    <p:animEffect transition="in" filter="fade">
                                      <p:cBhvr>
                                        <p:cTn id="32" dur="10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2000"/>
                                        <p:tgtEl>
                                          <p:spTgt spid="23"/>
                                        </p:tgtEl>
                                      </p:cBhvr>
                                    </p:animEffect>
                                    <p:anim calcmode="lin" valueType="num">
                                      <p:cBhvr>
                                        <p:cTn id="38" dur="2000" fill="hold"/>
                                        <p:tgtEl>
                                          <p:spTgt spid="23"/>
                                        </p:tgtEl>
                                        <p:attrNameLst>
                                          <p:attrName>ppt_w</p:attrName>
                                        </p:attrNameLst>
                                      </p:cBhvr>
                                      <p:tavLst>
                                        <p:tav tm="0" fmla="#ppt_w*sin(2.5*pi*$)">
                                          <p:val>
                                            <p:fltVal val="0"/>
                                          </p:val>
                                        </p:tav>
                                        <p:tav tm="100000">
                                          <p:val>
                                            <p:fltVal val="1"/>
                                          </p:val>
                                        </p:tav>
                                      </p:tavLst>
                                    </p:anim>
                                    <p:anim calcmode="lin" valueType="num">
                                      <p:cBhvr>
                                        <p:cTn id="39" dur="20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additive="base">
                                        <p:cTn id="44" dur="500" fill="hold"/>
                                        <p:tgtEl>
                                          <p:spTgt spid="38"/>
                                        </p:tgtEl>
                                        <p:attrNameLst>
                                          <p:attrName>ppt_x</p:attrName>
                                        </p:attrNameLst>
                                      </p:cBhvr>
                                      <p:tavLst>
                                        <p:tav tm="0">
                                          <p:val>
                                            <p:strVal val="#ppt_x"/>
                                          </p:val>
                                        </p:tav>
                                        <p:tav tm="100000">
                                          <p:val>
                                            <p:strVal val="#ppt_x"/>
                                          </p:val>
                                        </p:tav>
                                      </p:tavLst>
                                    </p:anim>
                                    <p:anim calcmode="lin" valueType="num">
                                      <p:cBhvr additive="base">
                                        <p:cTn id="4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39D5-0F9A-4503-BB09-C39D7EA08BDC}"/>
              </a:ext>
            </a:extLst>
          </p:cNvPr>
          <p:cNvSpPr>
            <a:spLocks noGrp="1"/>
          </p:cNvSpPr>
          <p:nvPr>
            <p:ph type="title"/>
          </p:nvPr>
        </p:nvSpPr>
        <p:spPr>
          <a:xfrm>
            <a:off x="4829198" y="374678"/>
            <a:ext cx="2533604" cy="565848"/>
          </a:xfrm>
          <a:effectLst>
            <a:reflection blurRad="6350" stA="50000" endA="300" endPos="55500" dist="50800" dir="5400000" sy="-100000" algn="bl" rotWithShape="0"/>
          </a:effectLst>
          <a:scene3d>
            <a:camera prst="perspectiveRelaxed"/>
            <a:lightRig rig="threePt" dir="t"/>
          </a:scene3d>
        </p:spPr>
        <p:txBody>
          <a:bodyPr>
            <a:normAutofit fontScale="90000"/>
          </a:bodyPr>
          <a:lstStyle/>
          <a:p>
            <a:pPr algn="ctr"/>
            <a:r>
              <a:rPr lang="en-US" dirty="0"/>
              <a:t>How to Use</a:t>
            </a:r>
          </a:p>
        </p:txBody>
      </p:sp>
      <p:graphicFrame>
        <p:nvGraphicFramePr>
          <p:cNvPr id="19" name="Diagram 18">
            <a:extLst>
              <a:ext uri="{FF2B5EF4-FFF2-40B4-BE49-F238E27FC236}">
                <a16:creationId xmlns:a16="http://schemas.microsoft.com/office/drawing/2014/main" id="{232B6A64-5EC1-43A3-95C6-B7D452507BE7}"/>
              </a:ext>
            </a:extLst>
          </p:cNvPr>
          <p:cNvGraphicFramePr/>
          <p:nvPr>
            <p:extLst>
              <p:ext uri="{D42A27DB-BD31-4B8C-83A1-F6EECF244321}">
                <p14:modId xmlns:p14="http://schemas.microsoft.com/office/powerpoint/2010/main" val="238854926"/>
              </p:ext>
            </p:extLst>
          </p:nvPr>
        </p:nvGraphicFramePr>
        <p:xfrm>
          <a:off x="733591" y="834812"/>
          <a:ext cx="2269195"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6" name="Group 25">
            <a:extLst>
              <a:ext uri="{FF2B5EF4-FFF2-40B4-BE49-F238E27FC236}">
                <a16:creationId xmlns:a16="http://schemas.microsoft.com/office/drawing/2014/main" id="{16F783C5-1A05-468D-AB1C-F3C1526404C8}"/>
              </a:ext>
            </a:extLst>
          </p:cNvPr>
          <p:cNvGrpSpPr/>
          <p:nvPr/>
        </p:nvGrpSpPr>
        <p:grpSpPr>
          <a:xfrm>
            <a:off x="9054246" y="657602"/>
            <a:ext cx="3045097" cy="5821575"/>
            <a:chOff x="9054246" y="657602"/>
            <a:chExt cx="3045097" cy="5821575"/>
          </a:xfrm>
        </p:grpSpPr>
        <p:graphicFrame>
          <p:nvGraphicFramePr>
            <p:cNvPr id="20" name="Diagram 19">
              <a:extLst>
                <a:ext uri="{FF2B5EF4-FFF2-40B4-BE49-F238E27FC236}">
                  <a16:creationId xmlns:a16="http://schemas.microsoft.com/office/drawing/2014/main" id="{26827648-70FB-4CCB-A221-67B795E1A416}"/>
                </a:ext>
              </a:extLst>
            </p:cNvPr>
            <p:cNvGraphicFramePr/>
            <p:nvPr>
              <p:extLst>
                <p:ext uri="{D42A27DB-BD31-4B8C-83A1-F6EECF244321}">
                  <p14:modId xmlns:p14="http://schemas.microsoft.com/office/powerpoint/2010/main" val="381882830"/>
                </p:ext>
              </p:extLst>
            </p:nvPr>
          </p:nvGraphicFramePr>
          <p:xfrm>
            <a:off x="9054246" y="657602"/>
            <a:ext cx="3045097" cy="58215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5" name="TextBox 24">
              <a:extLst>
                <a:ext uri="{FF2B5EF4-FFF2-40B4-BE49-F238E27FC236}">
                  <a16:creationId xmlns:a16="http://schemas.microsoft.com/office/drawing/2014/main" id="{CC59CF5C-981D-4C7F-A909-3C5990DA27E4}"/>
                </a:ext>
              </a:extLst>
            </p:cNvPr>
            <p:cNvSpPr txBox="1"/>
            <p:nvPr/>
          </p:nvSpPr>
          <p:spPr>
            <a:xfrm>
              <a:off x="9337570" y="2590179"/>
              <a:ext cx="2490652" cy="3610219"/>
            </a:xfrm>
            <a:prstGeom prst="rect">
              <a:avLst/>
            </a:prstGeom>
            <a:noFill/>
          </p:spPr>
          <p:txBody>
            <a:bodyPr wrap="square" rtlCol="0">
              <a:spAutoFit/>
            </a:bodyPr>
            <a:lstStyle/>
            <a:p>
              <a:r>
                <a:rPr lang="en-US" sz="1270" b="1" u="sng" dirty="0">
                  <a:solidFill>
                    <a:schemeClr val="bg1"/>
                  </a:solidFill>
                </a:rPr>
                <a:t>Python</a:t>
              </a:r>
              <a:r>
                <a:rPr lang="en-US" sz="1270" dirty="0">
                  <a:solidFill>
                    <a:schemeClr val="bg1"/>
                  </a:solidFill>
                </a:rPr>
                <a:t> is a high-level, interpreted programming language created by </a:t>
              </a:r>
              <a:r>
                <a:rPr lang="en-US" sz="1270" b="1" u="sng" dirty="0">
                  <a:solidFill>
                    <a:schemeClr val="bg1"/>
                  </a:solidFill>
                </a:rPr>
                <a:t>Guido van Rossum</a:t>
              </a:r>
              <a:r>
                <a:rPr lang="en-US" sz="1270" u="sng" dirty="0">
                  <a:solidFill>
                    <a:schemeClr val="bg1"/>
                  </a:solidFill>
                </a:rPr>
                <a:t> in </a:t>
              </a:r>
              <a:r>
                <a:rPr lang="en-US" sz="1270" b="1" u="sng" dirty="0">
                  <a:solidFill>
                    <a:schemeClr val="bg1"/>
                  </a:solidFill>
                </a:rPr>
                <a:t>1991</a:t>
              </a:r>
              <a:r>
                <a:rPr lang="en-US" sz="1270" dirty="0">
                  <a:solidFill>
                    <a:schemeClr val="bg1"/>
                  </a:solidFill>
                </a:rPr>
                <a:t>. Known for its simplicity and readability, Python supports multiple programming paradigms, including procedural, object-oriented, and functional programming. It is widely used in web development, data analysis, artificial intelligence, machine learning, automation, and more. With its extensive standard library, large community, and vast ecosystem of third-party libraries, Python has become a versatile and beginner-friendly language suitable for both small projects and large-scale applications.</a:t>
              </a:r>
            </a:p>
          </p:txBody>
        </p:sp>
      </p:grpSp>
      <p:sp>
        <p:nvSpPr>
          <p:cNvPr id="15" name="Scroll: Horizontal 14">
            <a:extLst>
              <a:ext uri="{FF2B5EF4-FFF2-40B4-BE49-F238E27FC236}">
                <a16:creationId xmlns:a16="http://schemas.microsoft.com/office/drawing/2014/main" id="{F62E421C-CFF6-42AE-88BD-4D7C469FD221}"/>
              </a:ext>
            </a:extLst>
          </p:cNvPr>
          <p:cNvSpPr/>
          <p:nvPr/>
        </p:nvSpPr>
        <p:spPr>
          <a:xfrm rot="5400000">
            <a:off x="3720246" y="3952544"/>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"Behind every successful program is a coder who never stopped debugging."</a:t>
            </a:r>
          </a:p>
        </p:txBody>
      </p:sp>
      <p:pic>
        <p:nvPicPr>
          <p:cNvPr id="4" name="Graphic 3" descr="Bug under magnifying glass">
            <a:extLst>
              <a:ext uri="{FF2B5EF4-FFF2-40B4-BE49-F238E27FC236}">
                <a16:creationId xmlns:a16="http://schemas.microsoft.com/office/drawing/2014/main" id="{FE0DC8B0-BD22-44C3-8375-3F2FAEB6CF1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71505" y="5354517"/>
            <a:ext cx="695325" cy="695325"/>
          </a:xfrm>
          <a:prstGeom prst="rect">
            <a:avLst/>
          </a:prstGeom>
        </p:spPr>
      </p:pic>
      <p:grpSp>
        <p:nvGrpSpPr>
          <p:cNvPr id="3" name="Group 2">
            <a:extLst>
              <a:ext uri="{FF2B5EF4-FFF2-40B4-BE49-F238E27FC236}">
                <a16:creationId xmlns:a16="http://schemas.microsoft.com/office/drawing/2014/main" id="{42E27B67-9BA6-4B1C-A079-C28DF3BBE808}"/>
              </a:ext>
            </a:extLst>
          </p:cNvPr>
          <p:cNvGrpSpPr/>
          <p:nvPr/>
        </p:nvGrpSpPr>
        <p:grpSpPr>
          <a:xfrm>
            <a:off x="3151666" y="1495940"/>
            <a:ext cx="5888666" cy="4206240"/>
            <a:chOff x="3151666" y="1495940"/>
            <a:chExt cx="5888666" cy="4206240"/>
          </a:xfrm>
        </p:grpSpPr>
        <p:grpSp>
          <p:nvGrpSpPr>
            <p:cNvPr id="13" name="Group 12">
              <a:extLst>
                <a:ext uri="{FF2B5EF4-FFF2-40B4-BE49-F238E27FC236}">
                  <a16:creationId xmlns:a16="http://schemas.microsoft.com/office/drawing/2014/main" id="{06A34569-12C2-4E69-8AAA-4FCD18A205E3}"/>
                </a:ext>
              </a:extLst>
            </p:cNvPr>
            <p:cNvGrpSpPr/>
            <p:nvPr/>
          </p:nvGrpSpPr>
          <p:grpSpPr>
            <a:xfrm>
              <a:off x="3151666" y="1495940"/>
              <a:ext cx="5888666" cy="4206240"/>
              <a:chOff x="3151666" y="1495940"/>
              <a:chExt cx="5888666" cy="4206240"/>
            </a:xfrm>
          </p:grpSpPr>
          <p:grpSp>
            <p:nvGrpSpPr>
              <p:cNvPr id="12" name="Group 11">
                <a:extLst>
                  <a:ext uri="{FF2B5EF4-FFF2-40B4-BE49-F238E27FC236}">
                    <a16:creationId xmlns:a16="http://schemas.microsoft.com/office/drawing/2014/main" id="{9BCAFA27-3975-4561-87C6-6A0147519650}"/>
                  </a:ext>
                </a:extLst>
              </p:cNvPr>
              <p:cNvGrpSpPr/>
              <p:nvPr/>
            </p:nvGrpSpPr>
            <p:grpSpPr>
              <a:xfrm>
                <a:off x="3151666" y="1495940"/>
                <a:ext cx="5888666" cy="4206240"/>
                <a:chOff x="3151666" y="1495940"/>
                <a:chExt cx="5888666" cy="4206240"/>
              </a:xfrm>
            </p:grpSpPr>
            <p:pic>
              <p:nvPicPr>
                <p:cNvPr id="6" name="Picture 2">
                  <a:extLst>
                    <a:ext uri="{FF2B5EF4-FFF2-40B4-BE49-F238E27FC236}">
                      <a16:creationId xmlns:a16="http://schemas.microsoft.com/office/drawing/2014/main" id="{02626546-3AE1-4E3D-9216-513FA41C35D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51666" y="1495940"/>
                  <a:ext cx="5888666" cy="42062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03A7E6D-2353-4D11-919B-FA613332E9A2}"/>
                    </a:ext>
                  </a:extLst>
                </p:cNvPr>
                <p:cNvSpPr/>
                <p:nvPr/>
              </p:nvSpPr>
              <p:spPr>
                <a:xfrm>
                  <a:off x="5786174" y="5063429"/>
                  <a:ext cx="633564" cy="246221"/>
                </a:xfrm>
                <a:prstGeom prst="rect">
                  <a:avLst/>
                </a:prstGeom>
              </p:spPr>
              <p:txBody>
                <a:bodyPr wrap="square">
                  <a:spAutoFit/>
                </a:bodyPr>
                <a:lstStyle/>
                <a:p>
                  <a:r>
                    <a:rPr lang="en-US" sz="1000" dirty="0">
                      <a:solidFill>
                        <a:srgbClr val="FF00FF"/>
                      </a:solidFill>
                    </a:rPr>
                    <a:t>continue</a:t>
                  </a:r>
                </a:p>
              </p:txBody>
            </p:sp>
            <p:sp>
              <p:nvSpPr>
                <p:cNvPr id="8" name="Oval 7">
                  <a:extLst>
                    <a:ext uri="{FF2B5EF4-FFF2-40B4-BE49-F238E27FC236}">
                      <a16:creationId xmlns:a16="http://schemas.microsoft.com/office/drawing/2014/main" id="{A5E477AC-1C93-46D7-97B9-C4CDDE0279F6}"/>
                    </a:ext>
                  </a:extLst>
                </p:cNvPr>
                <p:cNvSpPr/>
                <p:nvPr/>
              </p:nvSpPr>
              <p:spPr>
                <a:xfrm>
                  <a:off x="3286579" y="2022158"/>
                  <a:ext cx="567884" cy="813016"/>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Gears">
                  <a:extLst>
                    <a:ext uri="{FF2B5EF4-FFF2-40B4-BE49-F238E27FC236}">
                      <a16:creationId xmlns:a16="http://schemas.microsoft.com/office/drawing/2014/main" id="{B1C20D32-93D9-4ACF-96DE-3E79C77528B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86579" y="2151080"/>
                  <a:ext cx="555171" cy="555171"/>
                </a:xfrm>
                <a:prstGeom prst="rect">
                  <a:avLst/>
                </a:prstGeom>
              </p:spPr>
            </p:pic>
          </p:grpSp>
          <p:pic>
            <p:nvPicPr>
              <p:cNvPr id="9" name="Graphic 8" descr="Bug">
                <a:extLst>
                  <a:ext uri="{FF2B5EF4-FFF2-40B4-BE49-F238E27FC236}">
                    <a16:creationId xmlns:a16="http://schemas.microsoft.com/office/drawing/2014/main" id="{3C113FDE-7758-49D4-80EA-A9BA7612C01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196782" y="4606229"/>
                <a:ext cx="914400" cy="914400"/>
              </a:xfrm>
              <a:prstGeom prst="rect">
                <a:avLst/>
              </a:prstGeom>
            </p:spPr>
          </p:pic>
        </p:grpSp>
        <p:sp>
          <p:nvSpPr>
            <p:cNvPr id="14" name="Rectangle 1">
              <a:extLst>
                <a:ext uri="{FF2B5EF4-FFF2-40B4-BE49-F238E27FC236}">
                  <a16:creationId xmlns:a16="http://schemas.microsoft.com/office/drawing/2014/main" id="{4BB36C6D-C576-48CE-B7E8-E4D0C1F9DB2F}"/>
                </a:ext>
              </a:extLst>
            </p:cNvPr>
            <p:cNvSpPr>
              <a:spLocks noChangeArrowheads="1"/>
            </p:cNvSpPr>
            <p:nvPr/>
          </p:nvSpPr>
          <p:spPr bwMode="auto">
            <a:xfrm>
              <a:off x="3597257" y="2798841"/>
              <a:ext cx="518586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AutoNum type="arabicPeriod"/>
              </a:pPr>
              <a:r>
                <a:rPr kumimoji="0" lang="en-US" altLang="en-US" sz="1400" b="1" i="0" u="sng" strike="noStrike" cap="none" normalizeH="0" baseline="0" dirty="0">
                  <a:ln>
                    <a:noFill/>
                  </a:ln>
                  <a:solidFill>
                    <a:srgbClr val="FF0000"/>
                  </a:solidFill>
                  <a:effectLst/>
                  <a:latin typeface="Arial" panose="020B0604020202020204" pitchFamily="34" charset="0"/>
                </a:rPr>
                <a:t>Login/Register</a:t>
              </a:r>
              <a:r>
                <a:rPr lang="en-US" altLang="en-US" sz="1400" u="sng" dirty="0">
                  <a:solidFill>
                    <a:srgbClr val="FF0000"/>
                  </a:solidFill>
                  <a:latin typeface="Arial" panose="020B0604020202020204" pitchFamily="34" charset="0"/>
                </a:rPr>
                <a:t> </a:t>
              </a:r>
              <a:r>
                <a:rPr lang="en-US" sz="1400" dirty="0"/>
                <a:t>→</a:t>
              </a:r>
              <a:r>
                <a:rPr kumimoji="0" lang="en-US" altLang="en-US" sz="1400" b="0" i="0" strike="noStrike" cap="none" normalizeH="0" baseline="0" dirty="0">
                  <a:ln>
                    <a:noFill/>
                  </a:ln>
                  <a:solidFill>
                    <a:srgbClr val="FF0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Start by creating an account or logging in.</a:t>
              </a:r>
            </a:p>
            <a:p>
              <a:r>
                <a:rPr lang="en-US" sz="1400" b="1" u="sng" dirty="0">
                  <a:solidFill>
                    <a:srgbClr val="FF0000"/>
                  </a:solidFill>
                </a:rPr>
                <a:t>2.Visit the Website </a:t>
              </a:r>
              <a:r>
                <a:rPr lang="en-US" sz="1400" dirty="0"/>
                <a:t>→ </a:t>
              </a:r>
              <a:r>
                <a:rPr lang="en-US" sz="1400" dirty="0">
                  <a:solidFill>
                    <a:schemeClr val="bg1"/>
                  </a:solidFill>
                </a:rPr>
                <a:t>Open the Streamlit dashboard</a:t>
              </a:r>
            </a:p>
            <a:p>
              <a:r>
                <a:rPr lang="en-US" sz="1400" b="1" u="sng" dirty="0">
                  <a:solidFill>
                    <a:srgbClr val="FF0000"/>
                  </a:solidFill>
                </a:rPr>
                <a:t>3.Search for a Stock </a:t>
              </a:r>
              <a:r>
                <a:rPr lang="en-US" sz="1400" dirty="0"/>
                <a:t>→ </a:t>
              </a:r>
              <a:r>
                <a:rPr lang="en-US" sz="1400" dirty="0">
                  <a:solidFill>
                    <a:schemeClr val="bg1"/>
                  </a:solidFill>
                </a:rPr>
                <a:t>Enter stock symbol for live data</a:t>
              </a:r>
            </a:p>
            <a:p>
              <a:r>
                <a:rPr lang="en-US" sz="1400" b="1" u="sng" dirty="0">
                  <a:solidFill>
                    <a:srgbClr val="FF0000"/>
                  </a:solidFill>
                </a:rPr>
                <a:t>4.Analyze Trends </a:t>
              </a:r>
              <a:r>
                <a:rPr lang="en-US" sz="1400" dirty="0"/>
                <a:t>→ </a:t>
              </a:r>
              <a:r>
                <a:rPr lang="en-US" sz="1400" dirty="0">
                  <a:solidFill>
                    <a:schemeClr val="bg1"/>
                  </a:solidFill>
                </a:rPr>
                <a:t>View graphs, historical data, and predictions</a:t>
              </a:r>
            </a:p>
            <a:p>
              <a:r>
                <a:rPr lang="en-US" sz="1400" b="1" u="sng" dirty="0">
                  <a:solidFill>
                    <a:srgbClr val="FF0000"/>
                  </a:solidFill>
                </a:rPr>
                <a:t>5.Use the Calculator </a:t>
              </a:r>
              <a:r>
                <a:rPr lang="en-US" sz="1400" dirty="0"/>
                <a:t>→ </a:t>
              </a:r>
              <a:r>
                <a:rPr lang="en-US" sz="1400" dirty="0">
                  <a:solidFill>
                    <a:schemeClr val="bg1"/>
                  </a:solidFill>
                </a:rPr>
                <a:t>Estimate future profit/loss</a:t>
              </a:r>
            </a:p>
            <a:p>
              <a:r>
                <a:rPr lang="en-US" sz="1400" b="1" u="sng" dirty="0">
                  <a:solidFill>
                    <a:srgbClr val="FF0000"/>
                  </a:solidFill>
                </a:rPr>
                <a:t>6.Ask AI Chatbot </a:t>
              </a:r>
              <a:r>
                <a:rPr lang="en-US" sz="1400" dirty="0"/>
                <a:t>→ </a:t>
              </a:r>
              <a:r>
                <a:rPr lang="en-US" sz="1400" dirty="0">
                  <a:solidFill>
                    <a:schemeClr val="bg1"/>
                  </a:solidFill>
                </a:rPr>
                <a:t>Get investment insights</a:t>
              </a:r>
            </a:p>
            <a:p>
              <a:r>
                <a:rPr lang="en-US" sz="1400" b="1" u="sng" dirty="0">
                  <a:solidFill>
                    <a:srgbClr val="FF0000"/>
                  </a:solidFill>
                </a:rPr>
                <a:t>7.Download PDFs </a:t>
              </a:r>
              <a:r>
                <a:rPr lang="en-US" sz="1400" dirty="0"/>
                <a:t>→ </a:t>
              </a:r>
              <a:r>
                <a:rPr lang="en-US" sz="1400" dirty="0">
                  <a:solidFill>
                    <a:schemeClr val="bg1"/>
                  </a:solidFill>
                </a:rPr>
                <a:t>Access stock market learning materials</a:t>
              </a:r>
            </a:p>
          </p:txBody>
        </p:sp>
        <p:sp>
          <p:nvSpPr>
            <p:cNvPr id="11" name="Rectangle 10">
              <a:extLst>
                <a:ext uri="{FF2B5EF4-FFF2-40B4-BE49-F238E27FC236}">
                  <a16:creationId xmlns:a16="http://schemas.microsoft.com/office/drawing/2014/main" id="{A4359047-D280-4E85-B292-740B69B1786E}"/>
                </a:ext>
              </a:extLst>
            </p:cNvPr>
            <p:cNvSpPr/>
            <p:nvPr/>
          </p:nvSpPr>
          <p:spPr>
            <a:xfrm>
              <a:off x="3740678" y="1495940"/>
              <a:ext cx="2045496" cy="369332"/>
            </a:xfrm>
            <a:prstGeom prst="rect">
              <a:avLst/>
            </a:prstGeom>
          </p:spPr>
          <p:txBody>
            <a:bodyPr wrap="none">
              <a:spAutoFit/>
            </a:bodyPr>
            <a:lstStyle/>
            <a:p>
              <a:r>
                <a:rPr lang="en-US" dirty="0">
                  <a:solidFill>
                    <a:srgbClr val="FFFF00"/>
                  </a:solidFill>
                </a:rPr>
                <a:t>Step-by-Step Guide</a:t>
              </a:r>
            </a:p>
          </p:txBody>
        </p:sp>
      </p:grpSp>
    </p:spTree>
    <p:extLst>
      <p:ext uri="{BB962C8B-B14F-4D97-AF65-F5344CB8AC3E}">
        <p14:creationId xmlns:p14="http://schemas.microsoft.com/office/powerpoint/2010/main" val="29676206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8)">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2" fill="hold" grpId="0" nodeType="clickEffect">
                                  <p:stCondLst>
                                    <p:cond delay="0"/>
                                  </p:stCondLst>
                                  <p:childTnLst>
                                    <p:set>
                                      <p:cBhvr>
                                        <p:cTn id="16" dur="1" fill="hold">
                                          <p:stCondLst>
                                            <p:cond delay="0"/>
                                          </p:stCondLst>
                                        </p:cTn>
                                        <p:tgtEl>
                                          <p:spTgt spid="19">
                                            <p:graphicEl>
                                              <a:dgm id="{D5B13190-FC49-45AE-A188-29816F0572CD}"/>
                                            </p:graphicEl>
                                          </p:spTgt>
                                        </p:tgtEl>
                                        <p:attrNameLst>
                                          <p:attrName>style.visibility</p:attrName>
                                        </p:attrNameLst>
                                      </p:cBhvr>
                                      <p:to>
                                        <p:strVal val="visible"/>
                                      </p:to>
                                    </p:set>
                                    <p:animEffect transition="in" filter="wheel(2)">
                                      <p:cBhvr>
                                        <p:cTn id="17" dur="2000"/>
                                        <p:tgtEl>
                                          <p:spTgt spid="19">
                                            <p:graphicEl>
                                              <a:dgm id="{D5B13190-FC49-45AE-A188-29816F0572CD}"/>
                                            </p:graphicEl>
                                          </p:spTgt>
                                        </p:tgtEl>
                                      </p:cBhvr>
                                    </p:animEffect>
                                  </p:childTnLst>
                                </p:cTn>
                              </p:par>
                              <p:par>
                                <p:cTn id="18" presetID="21" presetClass="entr" presetSubtype="2" fill="hold" grpId="0" nodeType="withEffect">
                                  <p:stCondLst>
                                    <p:cond delay="0"/>
                                  </p:stCondLst>
                                  <p:childTnLst>
                                    <p:set>
                                      <p:cBhvr>
                                        <p:cTn id="19" dur="1" fill="hold">
                                          <p:stCondLst>
                                            <p:cond delay="0"/>
                                          </p:stCondLst>
                                        </p:cTn>
                                        <p:tgtEl>
                                          <p:spTgt spid="19">
                                            <p:graphicEl>
                                              <a:dgm id="{BDF7C404-4AF3-4101-ABA8-81C1B1A9FE4A}"/>
                                            </p:graphicEl>
                                          </p:spTgt>
                                        </p:tgtEl>
                                        <p:attrNameLst>
                                          <p:attrName>style.visibility</p:attrName>
                                        </p:attrNameLst>
                                      </p:cBhvr>
                                      <p:to>
                                        <p:strVal val="visible"/>
                                      </p:to>
                                    </p:set>
                                    <p:animEffect transition="in" filter="wheel(2)">
                                      <p:cBhvr>
                                        <p:cTn id="20" dur="2000"/>
                                        <p:tgtEl>
                                          <p:spTgt spid="19">
                                            <p:graphicEl>
                                              <a:dgm id="{BDF7C404-4AF3-4101-ABA8-81C1B1A9FE4A}"/>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3"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heel(3)">
                                      <p:cBhvr>
                                        <p:cTn id="25" dur="20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randombar(horizont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9" grpId="0">
        <p:bldSub>
          <a:bldDgm bld="one"/>
        </p:bldSub>
      </p:bldGraphic>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919D-E2E3-464B-9243-B9EB7F15D603}"/>
              </a:ext>
            </a:extLst>
          </p:cNvPr>
          <p:cNvSpPr>
            <a:spLocks noGrp="1"/>
          </p:cNvSpPr>
          <p:nvPr>
            <p:ph type="title"/>
          </p:nvPr>
        </p:nvSpPr>
        <p:spPr>
          <a:xfrm>
            <a:off x="3189558" y="119953"/>
            <a:ext cx="5750454" cy="541415"/>
          </a:xfrm>
          <a:effectLst>
            <a:reflection blurRad="6350" stA="50000" endA="300" endPos="55500" dist="50800" dir="5400000" sy="-100000" algn="bl" rotWithShape="0"/>
          </a:effectLst>
          <a:scene3d>
            <a:camera prst="perspectiveRelaxed"/>
            <a:lightRig rig="threePt" dir="t"/>
          </a:scene3d>
        </p:spPr>
        <p:txBody>
          <a:bodyPr>
            <a:normAutofit fontScale="90000"/>
          </a:bodyPr>
          <a:lstStyle/>
          <a:p>
            <a:pPr algn="ctr"/>
            <a:r>
              <a:rPr lang="en-US" dirty="0"/>
              <a:t>Why My Project is the Best</a:t>
            </a:r>
          </a:p>
        </p:txBody>
      </p:sp>
      <p:grpSp>
        <p:nvGrpSpPr>
          <p:cNvPr id="6" name="Group 5">
            <a:extLst>
              <a:ext uri="{FF2B5EF4-FFF2-40B4-BE49-F238E27FC236}">
                <a16:creationId xmlns:a16="http://schemas.microsoft.com/office/drawing/2014/main" id="{87047C4D-2759-454B-9C6A-2CE9CCB4A6EF}"/>
              </a:ext>
            </a:extLst>
          </p:cNvPr>
          <p:cNvGrpSpPr/>
          <p:nvPr/>
        </p:nvGrpSpPr>
        <p:grpSpPr>
          <a:xfrm>
            <a:off x="7598050" y="3892685"/>
            <a:ext cx="3458863" cy="2521167"/>
            <a:chOff x="7598050" y="3892685"/>
            <a:chExt cx="3458863" cy="2521167"/>
          </a:xfrm>
        </p:grpSpPr>
        <p:grpSp>
          <p:nvGrpSpPr>
            <p:cNvPr id="66" name="Group 65">
              <a:extLst>
                <a:ext uri="{FF2B5EF4-FFF2-40B4-BE49-F238E27FC236}">
                  <a16:creationId xmlns:a16="http://schemas.microsoft.com/office/drawing/2014/main" id="{A97A3504-C0AA-48B7-BCFB-F5166BAC2C4A}"/>
                </a:ext>
              </a:extLst>
            </p:cNvPr>
            <p:cNvGrpSpPr/>
            <p:nvPr/>
          </p:nvGrpSpPr>
          <p:grpSpPr>
            <a:xfrm>
              <a:off x="7598050" y="3943206"/>
              <a:ext cx="3458863" cy="2470646"/>
              <a:chOff x="7598050" y="3943206"/>
              <a:chExt cx="3458863" cy="2470646"/>
            </a:xfrm>
          </p:grpSpPr>
          <p:pic>
            <p:nvPicPr>
              <p:cNvPr id="26" name="Picture 2">
                <a:extLst>
                  <a:ext uri="{FF2B5EF4-FFF2-40B4-BE49-F238E27FC236}">
                    <a16:creationId xmlns:a16="http://schemas.microsoft.com/office/drawing/2014/main" id="{EADD5DC4-7DA4-4C23-8E96-6CC69DF2A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8050" y="3943206"/>
                <a:ext cx="3458863" cy="2470646"/>
              </a:xfrm>
              <a:prstGeom prst="rect">
                <a:avLst/>
              </a:prstGeom>
              <a:noFill/>
              <a:scene3d>
                <a:camera prst="isometricOffAxis2Left"/>
                <a:lightRig rig="threePt" dir="t"/>
              </a:scene3d>
              <a:extLst>
                <a:ext uri="{909E8E84-426E-40DD-AFC4-6F175D3DCCD1}">
                  <a14:hiddenFill xmlns:a14="http://schemas.microsoft.com/office/drawing/2010/main">
                    <a:solidFill>
                      <a:srgbClr val="FFFFFF"/>
                    </a:solidFill>
                  </a14:hiddenFill>
                </a:ext>
              </a:extLst>
            </p:spPr>
          </p:pic>
          <p:sp>
            <p:nvSpPr>
              <p:cNvPr id="20" name="Oval 19">
                <a:extLst>
                  <a:ext uri="{FF2B5EF4-FFF2-40B4-BE49-F238E27FC236}">
                    <a16:creationId xmlns:a16="http://schemas.microsoft.com/office/drawing/2014/main" id="{92E77D27-E1A2-46A7-A2E1-8780E661C315}"/>
                  </a:ext>
                </a:extLst>
              </p:cNvPr>
              <p:cNvSpPr/>
              <p:nvPr/>
            </p:nvSpPr>
            <p:spPr>
              <a:xfrm>
                <a:off x="7844406" y="4108300"/>
                <a:ext cx="315624" cy="455749"/>
              </a:xfrm>
              <a:prstGeom prst="ellipse">
                <a:avLst/>
              </a:prstGeom>
              <a:solidFill>
                <a:srgbClr val="C0C3C8"/>
              </a:solidFill>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0AC4686-B0F7-4BE8-A254-C3A0B17B15EE}"/>
                  </a:ext>
                </a:extLst>
              </p:cNvPr>
              <p:cNvSpPr/>
              <p:nvPr/>
            </p:nvSpPr>
            <p:spPr>
              <a:xfrm>
                <a:off x="8987588" y="5948792"/>
                <a:ext cx="591747" cy="246221"/>
              </a:xfrm>
              <a:prstGeom prst="rect">
                <a:avLst/>
              </a:prstGeom>
              <a:scene3d>
                <a:camera prst="isometricOffAxis2Left"/>
                <a:lightRig rig="threePt" dir="t"/>
              </a:scene3d>
            </p:spPr>
            <p:txBody>
              <a:bodyPr wrap="square">
                <a:spAutoFit/>
              </a:bodyPr>
              <a:lstStyle/>
              <a:p>
                <a:r>
                  <a:rPr lang="en-US" sz="1000" dirty="0">
                    <a:solidFill>
                      <a:srgbClr val="FF00FF"/>
                    </a:solidFill>
                  </a:rPr>
                  <a:t>continue</a:t>
                </a:r>
              </a:p>
            </p:txBody>
          </p:sp>
          <p:pic>
            <p:nvPicPr>
              <p:cNvPr id="58" name="Graphic 57" descr="Social network">
                <a:extLst>
                  <a:ext uri="{FF2B5EF4-FFF2-40B4-BE49-F238E27FC236}">
                    <a16:creationId xmlns:a16="http://schemas.microsoft.com/office/drawing/2014/main" id="{F8A82496-85B1-4576-B78F-30744C8FB1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51277" y="4132970"/>
                <a:ext cx="315624" cy="396740"/>
              </a:xfrm>
              <a:prstGeom prst="rect">
                <a:avLst/>
              </a:prstGeom>
              <a:scene3d>
                <a:camera prst="isometricOffAxis2Left"/>
                <a:lightRig rig="threePt" dir="t"/>
              </a:scene3d>
            </p:spPr>
          </p:pic>
        </p:grpSp>
        <p:sp>
          <p:nvSpPr>
            <p:cNvPr id="41" name="Rectangle 40">
              <a:extLst>
                <a:ext uri="{FF2B5EF4-FFF2-40B4-BE49-F238E27FC236}">
                  <a16:creationId xmlns:a16="http://schemas.microsoft.com/office/drawing/2014/main" id="{B3CA9A7A-5C7F-4B85-A817-D29B1BF41084}"/>
                </a:ext>
              </a:extLst>
            </p:cNvPr>
            <p:cNvSpPr/>
            <p:nvPr/>
          </p:nvSpPr>
          <p:spPr>
            <a:xfrm>
              <a:off x="8009089" y="4412451"/>
              <a:ext cx="2883142" cy="1384995"/>
            </a:xfrm>
            <a:prstGeom prst="rect">
              <a:avLst/>
            </a:prstGeom>
            <a:scene3d>
              <a:camera prst="isometricOffAxis2Left"/>
              <a:lightRig rig="threePt" dir="t"/>
            </a:scene3d>
          </p:spPr>
          <p:txBody>
            <a:bodyPr wrap="square">
              <a:spAutoFit/>
            </a:bodyPr>
            <a:lstStyle/>
            <a:p>
              <a:r>
                <a:rPr lang="en-US" sz="1400" dirty="0">
                  <a:solidFill>
                    <a:schemeClr val="bg1"/>
                  </a:solidFill>
                </a:rPr>
                <a:t>✔️ </a:t>
              </a:r>
              <a:r>
                <a:rPr lang="en-US" sz="1400" b="1" dirty="0">
                  <a:solidFill>
                    <a:schemeClr val="bg1"/>
                  </a:solidFill>
                </a:rPr>
                <a:t>Simple UI</a:t>
              </a:r>
              <a:r>
                <a:rPr lang="en-US" sz="1400" dirty="0">
                  <a:solidFill>
                    <a:schemeClr val="bg1"/>
                  </a:solidFill>
                </a:rPr>
                <a:t> – Easy for beginners</a:t>
              </a:r>
              <a:br>
                <a:rPr lang="en-US" sz="1400" dirty="0">
                  <a:solidFill>
                    <a:schemeClr val="bg1"/>
                  </a:solidFill>
                </a:rPr>
              </a:br>
              <a:r>
                <a:rPr lang="en-US" sz="1400" dirty="0">
                  <a:solidFill>
                    <a:schemeClr val="bg1"/>
                  </a:solidFill>
                </a:rPr>
                <a:t>✔️ </a:t>
              </a:r>
              <a:r>
                <a:rPr lang="en-US" sz="1400" b="1" dirty="0">
                  <a:solidFill>
                    <a:schemeClr val="bg1"/>
                  </a:solidFill>
                </a:rPr>
                <a:t>No login required for basic access</a:t>
              </a:r>
              <a:br>
                <a:rPr lang="en-US" sz="1400" dirty="0">
                  <a:solidFill>
                    <a:schemeClr val="bg1"/>
                  </a:solidFill>
                </a:rPr>
              </a:br>
              <a:r>
                <a:rPr lang="en-US" sz="1400" dirty="0">
                  <a:solidFill>
                    <a:schemeClr val="bg1"/>
                  </a:solidFill>
                </a:rPr>
                <a:t>✔️ </a:t>
              </a:r>
              <a:r>
                <a:rPr lang="en-US" sz="1400" b="1" dirty="0">
                  <a:solidFill>
                    <a:schemeClr val="bg1"/>
                  </a:solidFill>
                </a:rPr>
                <a:t>Minimalist &amp; clean design</a:t>
              </a:r>
              <a:br>
                <a:rPr lang="en-US" sz="1400" dirty="0">
                  <a:solidFill>
                    <a:schemeClr val="bg1"/>
                  </a:solidFill>
                </a:rPr>
              </a:br>
              <a:r>
                <a:rPr lang="en-US" sz="1400" dirty="0">
                  <a:solidFill>
                    <a:schemeClr val="bg1"/>
                  </a:solidFill>
                </a:rPr>
                <a:t>✔️ </a:t>
              </a:r>
              <a:r>
                <a:rPr lang="en-US" sz="1400" b="1" dirty="0">
                  <a:solidFill>
                    <a:schemeClr val="bg1"/>
                  </a:solidFill>
                </a:rPr>
                <a:t>Mobile-responsive for better accessibility</a:t>
              </a:r>
              <a:endParaRPr lang="en-US" sz="1400" dirty="0">
                <a:solidFill>
                  <a:schemeClr val="bg1"/>
                </a:solidFill>
              </a:endParaRPr>
            </a:p>
          </p:txBody>
        </p:sp>
        <p:sp>
          <p:nvSpPr>
            <p:cNvPr id="34" name="Rectangle 33">
              <a:extLst>
                <a:ext uri="{FF2B5EF4-FFF2-40B4-BE49-F238E27FC236}">
                  <a16:creationId xmlns:a16="http://schemas.microsoft.com/office/drawing/2014/main" id="{1A4F6F3C-072F-4B88-BF91-42B3BEBE8DC6}"/>
                </a:ext>
              </a:extLst>
            </p:cNvPr>
            <p:cNvSpPr/>
            <p:nvPr/>
          </p:nvSpPr>
          <p:spPr>
            <a:xfrm>
              <a:off x="8035394" y="3892685"/>
              <a:ext cx="1292088" cy="276999"/>
            </a:xfrm>
            <a:prstGeom prst="rect">
              <a:avLst/>
            </a:prstGeom>
            <a:scene3d>
              <a:camera prst="isometricOffAxis2Left"/>
              <a:lightRig rig="threePt" dir="t"/>
            </a:scene3d>
          </p:spPr>
          <p:txBody>
            <a:bodyPr wrap="square">
              <a:spAutoFit/>
            </a:bodyPr>
            <a:lstStyle/>
            <a:p>
              <a:r>
                <a:rPr lang="en-US" sz="1200" b="1" dirty="0">
                  <a:solidFill>
                    <a:srgbClr val="FFFF00"/>
                  </a:solidFill>
                </a:rPr>
                <a:t>User Friendliness</a:t>
              </a:r>
            </a:p>
          </p:txBody>
        </p:sp>
      </p:grpSp>
      <p:grpSp>
        <p:nvGrpSpPr>
          <p:cNvPr id="5" name="Group 4">
            <a:extLst>
              <a:ext uri="{FF2B5EF4-FFF2-40B4-BE49-F238E27FC236}">
                <a16:creationId xmlns:a16="http://schemas.microsoft.com/office/drawing/2014/main" id="{62134E8A-4F81-42B6-A9B6-AE2D6AF64F91}"/>
              </a:ext>
            </a:extLst>
          </p:cNvPr>
          <p:cNvGrpSpPr/>
          <p:nvPr/>
        </p:nvGrpSpPr>
        <p:grpSpPr>
          <a:xfrm>
            <a:off x="870528" y="3724367"/>
            <a:ext cx="3458863" cy="2470646"/>
            <a:chOff x="870528" y="3724367"/>
            <a:chExt cx="3458863" cy="2470646"/>
          </a:xfrm>
        </p:grpSpPr>
        <p:grpSp>
          <p:nvGrpSpPr>
            <p:cNvPr id="64" name="Group 63">
              <a:extLst>
                <a:ext uri="{FF2B5EF4-FFF2-40B4-BE49-F238E27FC236}">
                  <a16:creationId xmlns:a16="http://schemas.microsoft.com/office/drawing/2014/main" id="{30B5DAED-24D2-4564-BC97-8B3EC2445CCC}"/>
                </a:ext>
              </a:extLst>
            </p:cNvPr>
            <p:cNvGrpSpPr/>
            <p:nvPr/>
          </p:nvGrpSpPr>
          <p:grpSpPr>
            <a:xfrm>
              <a:off x="870528" y="3724367"/>
              <a:ext cx="3458863" cy="2470646"/>
              <a:chOff x="870528" y="3724367"/>
              <a:chExt cx="3458863" cy="2470646"/>
            </a:xfrm>
          </p:grpSpPr>
          <p:pic>
            <p:nvPicPr>
              <p:cNvPr id="24" name="Picture 2">
                <a:extLst>
                  <a:ext uri="{FF2B5EF4-FFF2-40B4-BE49-F238E27FC236}">
                    <a16:creationId xmlns:a16="http://schemas.microsoft.com/office/drawing/2014/main" id="{665888E7-6CA3-4D12-8F96-C816DC29F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28" y="3724367"/>
                <a:ext cx="3458863" cy="2470646"/>
              </a:xfrm>
              <a:prstGeom prst="rect">
                <a:avLst/>
              </a:prstGeom>
              <a:noFill/>
              <a:scene3d>
                <a:camera prst="isometricOffAxis1Right"/>
                <a:lightRig rig="threePt" dir="t"/>
              </a:scene3d>
              <a:extLst>
                <a:ext uri="{909E8E84-426E-40DD-AFC4-6F175D3DCCD1}">
                  <a14:hiddenFill xmlns:a14="http://schemas.microsoft.com/office/drawing/2010/main">
                    <a:solidFill>
                      <a:srgbClr val="FFFFFF"/>
                    </a:solidFill>
                  </a14:hiddenFill>
                </a:ext>
              </a:extLst>
            </p:spPr>
          </p:pic>
          <p:sp>
            <p:nvSpPr>
              <p:cNvPr id="44" name="Oval 43">
                <a:extLst>
                  <a:ext uri="{FF2B5EF4-FFF2-40B4-BE49-F238E27FC236}">
                    <a16:creationId xmlns:a16="http://schemas.microsoft.com/office/drawing/2014/main" id="{BABEA91F-DCF3-48F3-A8CA-32C46AB3CCFB}"/>
                  </a:ext>
                </a:extLst>
              </p:cNvPr>
              <p:cNvSpPr/>
              <p:nvPr/>
            </p:nvSpPr>
            <p:spPr>
              <a:xfrm>
                <a:off x="1110343" y="4311298"/>
                <a:ext cx="335846" cy="425576"/>
              </a:xfrm>
              <a:prstGeom prst="ellipse">
                <a:avLst/>
              </a:prstGeom>
              <a:solidFill>
                <a:srgbClr val="C0C3C8"/>
              </a:solidFill>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BCBB8D-3BF5-41BB-85D8-B655701E7888}"/>
                  </a:ext>
                </a:extLst>
              </p:cNvPr>
              <p:cNvSpPr/>
              <p:nvPr/>
            </p:nvSpPr>
            <p:spPr>
              <a:xfrm>
                <a:off x="2294072" y="5709300"/>
                <a:ext cx="591747" cy="246221"/>
              </a:xfrm>
              <a:prstGeom prst="rect">
                <a:avLst/>
              </a:prstGeom>
              <a:scene3d>
                <a:camera prst="isometricOffAxis1Right"/>
                <a:lightRig rig="threePt" dir="t"/>
              </a:scene3d>
            </p:spPr>
            <p:txBody>
              <a:bodyPr wrap="square">
                <a:spAutoFit/>
              </a:bodyPr>
              <a:lstStyle/>
              <a:p>
                <a:r>
                  <a:rPr lang="en-US" sz="1000" dirty="0">
                    <a:solidFill>
                      <a:srgbClr val="FF00FF"/>
                    </a:solidFill>
                  </a:rPr>
                  <a:t>continue</a:t>
                </a:r>
              </a:p>
            </p:txBody>
          </p:sp>
          <p:pic>
            <p:nvPicPr>
              <p:cNvPr id="56" name="Graphic 55" descr="Open hand with plant">
                <a:extLst>
                  <a:ext uri="{FF2B5EF4-FFF2-40B4-BE49-F238E27FC236}">
                    <a16:creationId xmlns:a16="http://schemas.microsoft.com/office/drawing/2014/main" id="{EEAB6BE7-C905-41AB-880E-7C3B7B754C0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1368" y="4363173"/>
                <a:ext cx="309436" cy="309436"/>
              </a:xfrm>
              <a:prstGeom prst="rect">
                <a:avLst/>
              </a:prstGeom>
              <a:scene3d>
                <a:camera prst="isometricOffAxis1Right"/>
                <a:lightRig rig="threePt" dir="t"/>
              </a:scene3d>
            </p:spPr>
          </p:pic>
        </p:grpSp>
        <p:grpSp>
          <p:nvGrpSpPr>
            <p:cNvPr id="4" name="Group 3">
              <a:extLst>
                <a:ext uri="{FF2B5EF4-FFF2-40B4-BE49-F238E27FC236}">
                  <a16:creationId xmlns:a16="http://schemas.microsoft.com/office/drawing/2014/main" id="{F30C82F5-EBB4-4AB0-989F-C8B0443006A2}"/>
                </a:ext>
              </a:extLst>
            </p:cNvPr>
            <p:cNvGrpSpPr/>
            <p:nvPr/>
          </p:nvGrpSpPr>
          <p:grpSpPr>
            <a:xfrm>
              <a:off x="1374156" y="3879333"/>
              <a:ext cx="2955235" cy="1718679"/>
              <a:chOff x="1374156" y="3879333"/>
              <a:chExt cx="2955235" cy="1718679"/>
            </a:xfrm>
          </p:grpSpPr>
          <p:sp>
            <p:nvSpPr>
              <p:cNvPr id="33" name="Rectangle 32">
                <a:extLst>
                  <a:ext uri="{FF2B5EF4-FFF2-40B4-BE49-F238E27FC236}">
                    <a16:creationId xmlns:a16="http://schemas.microsoft.com/office/drawing/2014/main" id="{B506A887-73E5-44E2-B902-F030596B03F7}"/>
                  </a:ext>
                </a:extLst>
              </p:cNvPr>
              <p:cNvSpPr/>
              <p:nvPr/>
            </p:nvSpPr>
            <p:spPr>
              <a:xfrm>
                <a:off x="1374156" y="4213017"/>
                <a:ext cx="2955235" cy="1384995"/>
              </a:xfrm>
              <a:prstGeom prst="rect">
                <a:avLst/>
              </a:prstGeom>
              <a:scene3d>
                <a:camera prst="isometricOffAxis1Right"/>
                <a:lightRig rig="threePt" dir="t"/>
              </a:scene3d>
            </p:spPr>
            <p:txBody>
              <a:bodyPr wrap="square">
                <a:spAutoFit/>
              </a:bodyPr>
              <a:lstStyle/>
              <a:p>
                <a:r>
                  <a:rPr lang="en-US" sz="1400" dirty="0">
                    <a:solidFill>
                      <a:schemeClr val="accent6">
                        <a:lumMod val="75000"/>
                      </a:schemeClr>
                    </a:solidFill>
                  </a:rPr>
                  <a:t>⚡</a:t>
                </a:r>
                <a:r>
                  <a:rPr lang="en-US" sz="1400" dirty="0">
                    <a:solidFill>
                      <a:schemeClr val="bg1"/>
                    </a:solidFill>
                  </a:rPr>
                  <a:t> </a:t>
                </a:r>
                <a:r>
                  <a:rPr lang="en-US" sz="1400" b="1" dirty="0">
                    <a:solidFill>
                      <a:schemeClr val="bg1"/>
                    </a:solidFill>
                  </a:rPr>
                  <a:t>Optimized API calls</a:t>
                </a:r>
                <a:r>
                  <a:rPr lang="en-US" sz="1400" dirty="0">
                    <a:solidFill>
                      <a:schemeClr val="bg1"/>
                    </a:solidFill>
                  </a:rPr>
                  <a:t> for faster stock data updates</a:t>
                </a:r>
                <a:br>
                  <a:rPr lang="en-US" sz="1400" dirty="0">
                    <a:solidFill>
                      <a:schemeClr val="bg1"/>
                    </a:solidFill>
                  </a:rPr>
                </a:br>
                <a:r>
                  <a:rPr lang="en-US" sz="1400" dirty="0">
                    <a:solidFill>
                      <a:schemeClr val="accent6">
                        <a:lumMod val="75000"/>
                      </a:schemeClr>
                    </a:solidFill>
                  </a:rPr>
                  <a:t>⚡</a:t>
                </a:r>
                <a:r>
                  <a:rPr lang="en-US" sz="1400" dirty="0">
                    <a:solidFill>
                      <a:schemeClr val="bg1"/>
                    </a:solidFill>
                  </a:rPr>
                  <a:t> </a:t>
                </a:r>
                <a:r>
                  <a:rPr lang="en-US" sz="1400" b="1" dirty="0">
                    <a:solidFill>
                      <a:schemeClr val="bg1"/>
                    </a:solidFill>
                  </a:rPr>
                  <a:t>Smooth performance</a:t>
                </a:r>
                <a:r>
                  <a:rPr lang="en-US" sz="1400" dirty="0">
                    <a:solidFill>
                      <a:schemeClr val="bg1"/>
                    </a:solidFill>
                  </a:rPr>
                  <a:t> with Streamlit’s lightweight framework</a:t>
                </a:r>
                <a:br>
                  <a:rPr lang="en-US" sz="1400" dirty="0">
                    <a:solidFill>
                      <a:schemeClr val="bg1"/>
                    </a:solidFill>
                  </a:rPr>
                </a:br>
                <a:r>
                  <a:rPr lang="en-US" sz="1400" dirty="0">
                    <a:solidFill>
                      <a:schemeClr val="accent6">
                        <a:lumMod val="75000"/>
                      </a:schemeClr>
                    </a:solidFill>
                  </a:rPr>
                  <a:t>⚡</a:t>
                </a:r>
                <a:r>
                  <a:rPr lang="en-US" sz="1400" dirty="0">
                    <a:solidFill>
                      <a:schemeClr val="bg1"/>
                    </a:solidFill>
                  </a:rPr>
                  <a:t> </a:t>
                </a:r>
                <a:r>
                  <a:rPr lang="en-US" sz="1400" b="1" dirty="0">
                    <a:solidFill>
                      <a:schemeClr val="bg1"/>
                    </a:solidFill>
                  </a:rPr>
                  <a:t>User-friendly interface</a:t>
                </a:r>
                <a:r>
                  <a:rPr lang="en-US" sz="1400" dirty="0">
                    <a:solidFill>
                      <a:schemeClr val="bg1"/>
                    </a:solidFill>
                  </a:rPr>
                  <a:t> for </a:t>
                </a:r>
                <a:r>
                  <a:rPr lang="en-US" sz="1400" b="1" dirty="0">
                    <a:solidFill>
                      <a:schemeClr val="bg1"/>
                    </a:solidFill>
                  </a:rPr>
                  <a:t>quick stock analysis</a:t>
                </a:r>
                <a:endParaRPr lang="en-US" sz="1400" dirty="0">
                  <a:solidFill>
                    <a:schemeClr val="bg1"/>
                  </a:solidFill>
                </a:endParaRPr>
              </a:p>
            </p:txBody>
          </p:sp>
          <p:sp>
            <p:nvSpPr>
              <p:cNvPr id="32" name="Rectangle 31">
                <a:extLst>
                  <a:ext uri="{FF2B5EF4-FFF2-40B4-BE49-F238E27FC236}">
                    <a16:creationId xmlns:a16="http://schemas.microsoft.com/office/drawing/2014/main" id="{EBD7D7A3-3FA4-428F-BD1C-AD25273D07E6}"/>
                  </a:ext>
                </a:extLst>
              </p:cNvPr>
              <p:cNvSpPr/>
              <p:nvPr/>
            </p:nvSpPr>
            <p:spPr>
              <a:xfrm>
                <a:off x="1453318" y="3879333"/>
                <a:ext cx="801566" cy="276999"/>
              </a:xfrm>
              <a:prstGeom prst="rect">
                <a:avLst/>
              </a:prstGeom>
              <a:scene3d>
                <a:camera prst="isometricOffAxis1Right"/>
                <a:lightRig rig="threePt" dir="t"/>
              </a:scene3d>
            </p:spPr>
            <p:txBody>
              <a:bodyPr wrap="none">
                <a:spAutoFit/>
              </a:bodyPr>
              <a:lstStyle/>
              <a:p>
                <a:r>
                  <a:rPr lang="en-US" sz="1200" b="1" dirty="0">
                    <a:solidFill>
                      <a:srgbClr val="FFFF00"/>
                    </a:solidFill>
                  </a:rPr>
                  <a:t>Efficiency</a:t>
                </a:r>
              </a:p>
            </p:txBody>
          </p:sp>
        </p:grpSp>
      </p:grpSp>
      <p:grpSp>
        <p:nvGrpSpPr>
          <p:cNvPr id="7" name="Group 6">
            <a:extLst>
              <a:ext uri="{FF2B5EF4-FFF2-40B4-BE49-F238E27FC236}">
                <a16:creationId xmlns:a16="http://schemas.microsoft.com/office/drawing/2014/main" id="{CEACAC7B-FC4E-4087-94A1-B6579E74CED6}"/>
              </a:ext>
            </a:extLst>
          </p:cNvPr>
          <p:cNvGrpSpPr/>
          <p:nvPr/>
        </p:nvGrpSpPr>
        <p:grpSpPr>
          <a:xfrm>
            <a:off x="7554031" y="1148700"/>
            <a:ext cx="3458863" cy="2575667"/>
            <a:chOff x="7554031" y="1148700"/>
            <a:chExt cx="3458863" cy="2575667"/>
          </a:xfrm>
        </p:grpSpPr>
        <p:grpSp>
          <p:nvGrpSpPr>
            <p:cNvPr id="65" name="Group 64">
              <a:extLst>
                <a:ext uri="{FF2B5EF4-FFF2-40B4-BE49-F238E27FC236}">
                  <a16:creationId xmlns:a16="http://schemas.microsoft.com/office/drawing/2014/main" id="{604A7042-AB3A-46DF-BA1C-14EC9FC95B4D}"/>
                </a:ext>
              </a:extLst>
            </p:cNvPr>
            <p:cNvGrpSpPr/>
            <p:nvPr/>
          </p:nvGrpSpPr>
          <p:grpSpPr>
            <a:xfrm>
              <a:off x="7554031" y="1253721"/>
              <a:ext cx="3458863" cy="2470646"/>
              <a:chOff x="7554031" y="1253721"/>
              <a:chExt cx="3458863" cy="2470646"/>
            </a:xfrm>
          </p:grpSpPr>
          <p:pic>
            <p:nvPicPr>
              <p:cNvPr id="27" name="Picture 2">
                <a:extLst>
                  <a:ext uri="{FF2B5EF4-FFF2-40B4-BE49-F238E27FC236}">
                    <a16:creationId xmlns:a16="http://schemas.microsoft.com/office/drawing/2014/main" id="{06B02589-B5DD-47C9-A9FF-C6BAFDFE3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4031" y="1253721"/>
                <a:ext cx="3458863" cy="2470646"/>
              </a:xfrm>
              <a:prstGeom prst="rect">
                <a:avLst/>
              </a:prstGeom>
              <a:noFill/>
              <a:scene3d>
                <a:camera prst="isometricOffAxis2Left"/>
                <a:lightRig rig="threePt" dir="t"/>
              </a:scene3d>
              <a:extLst>
                <a:ext uri="{909E8E84-426E-40DD-AFC4-6F175D3DCCD1}">
                  <a14:hiddenFill xmlns:a14="http://schemas.microsoft.com/office/drawing/2010/main">
                    <a:solidFill>
                      <a:srgbClr val="FFFFFF"/>
                    </a:solidFill>
                  </a14:hiddenFill>
                </a:ext>
              </a:extLst>
            </p:spPr>
          </p:pic>
          <p:sp>
            <p:nvSpPr>
              <p:cNvPr id="42" name="Oval 41">
                <a:extLst>
                  <a:ext uri="{FF2B5EF4-FFF2-40B4-BE49-F238E27FC236}">
                    <a16:creationId xmlns:a16="http://schemas.microsoft.com/office/drawing/2014/main" id="{BA97935C-B8B0-49BA-9880-21E46066D396}"/>
                  </a:ext>
                </a:extLst>
              </p:cNvPr>
              <p:cNvSpPr/>
              <p:nvPr/>
            </p:nvSpPr>
            <p:spPr>
              <a:xfrm>
                <a:off x="7797154" y="1432938"/>
                <a:ext cx="315624" cy="401752"/>
              </a:xfrm>
              <a:prstGeom prst="ellipse">
                <a:avLst/>
              </a:prstGeom>
              <a:solidFill>
                <a:srgbClr val="C0C3C8"/>
              </a:solidFill>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A548AE3-D5E4-41A6-908F-1D6664174F14}"/>
                  </a:ext>
                </a:extLst>
              </p:cNvPr>
              <p:cNvSpPr/>
              <p:nvPr/>
            </p:nvSpPr>
            <p:spPr>
              <a:xfrm>
                <a:off x="8987588" y="3239276"/>
                <a:ext cx="591747" cy="246221"/>
              </a:xfrm>
              <a:prstGeom prst="rect">
                <a:avLst/>
              </a:prstGeom>
              <a:scene3d>
                <a:camera prst="isometricOffAxis2Left"/>
                <a:lightRig rig="threePt" dir="t"/>
              </a:scene3d>
            </p:spPr>
            <p:txBody>
              <a:bodyPr wrap="square">
                <a:spAutoFit/>
              </a:bodyPr>
              <a:lstStyle/>
              <a:p>
                <a:r>
                  <a:rPr lang="en-US" sz="1000" dirty="0">
                    <a:solidFill>
                      <a:srgbClr val="FF00FF"/>
                    </a:solidFill>
                  </a:rPr>
                  <a:t>continue</a:t>
                </a:r>
              </a:p>
            </p:txBody>
          </p:sp>
          <p:pic>
            <p:nvPicPr>
              <p:cNvPr id="62" name="Graphic 61" descr="Puzzle pieces">
                <a:extLst>
                  <a:ext uri="{FF2B5EF4-FFF2-40B4-BE49-F238E27FC236}">
                    <a16:creationId xmlns:a16="http://schemas.microsoft.com/office/drawing/2014/main" id="{78F58C7C-2BEA-4264-888D-2D8268363B3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34492" y="1510201"/>
                <a:ext cx="240948" cy="240948"/>
              </a:xfrm>
              <a:prstGeom prst="rect">
                <a:avLst/>
              </a:prstGeom>
              <a:scene3d>
                <a:camera prst="isometricOffAxis2Left"/>
                <a:lightRig rig="threePt" dir="t"/>
              </a:scene3d>
            </p:spPr>
          </p:pic>
        </p:grpSp>
        <p:sp>
          <p:nvSpPr>
            <p:cNvPr id="31" name="Rectangle 30">
              <a:extLst>
                <a:ext uri="{FF2B5EF4-FFF2-40B4-BE49-F238E27FC236}">
                  <a16:creationId xmlns:a16="http://schemas.microsoft.com/office/drawing/2014/main" id="{63A67A2A-BEE3-4E0C-A66C-D0BC1A682CA8}"/>
                </a:ext>
              </a:extLst>
            </p:cNvPr>
            <p:cNvSpPr/>
            <p:nvPr/>
          </p:nvSpPr>
          <p:spPr>
            <a:xfrm>
              <a:off x="7916618" y="1719978"/>
              <a:ext cx="3003427" cy="1600438"/>
            </a:xfrm>
            <a:prstGeom prst="rect">
              <a:avLst/>
            </a:prstGeom>
            <a:scene3d>
              <a:camera prst="isometricOffAxis2Left"/>
              <a:lightRig rig="threePt" dir="t"/>
            </a:scene3d>
          </p:spPr>
          <p:txBody>
            <a:bodyPr wrap="square">
              <a:spAutoFit/>
            </a:bodyPr>
            <a:lstStyle/>
            <a:p>
              <a:r>
                <a:rPr lang="en-US" sz="1400" dirty="0">
                  <a:solidFill>
                    <a:schemeClr val="bg1"/>
                  </a:solidFill>
                </a:rPr>
                <a:t>🚀 </a:t>
              </a:r>
              <a:r>
                <a:rPr lang="en-US" sz="1400" b="1" dirty="0">
                  <a:solidFill>
                    <a:schemeClr val="bg1"/>
                  </a:solidFill>
                </a:rPr>
                <a:t>Combines stock analysis + AI chatbot + learning resources</a:t>
              </a:r>
              <a:r>
                <a:rPr lang="en-US" sz="1400" dirty="0">
                  <a:solidFill>
                    <a:schemeClr val="bg1"/>
                  </a:solidFill>
                </a:rPr>
                <a:t> in one place</a:t>
              </a:r>
              <a:br>
                <a:rPr lang="en-US" sz="1400" dirty="0">
                  <a:solidFill>
                    <a:schemeClr val="bg1"/>
                  </a:solidFill>
                </a:rPr>
              </a:br>
              <a:r>
                <a:rPr lang="en-US" sz="1400" dirty="0">
                  <a:solidFill>
                    <a:schemeClr val="bg1"/>
                  </a:solidFill>
                </a:rPr>
                <a:t>🚀 </a:t>
              </a:r>
              <a:r>
                <a:rPr lang="en-US" sz="1400" b="1" dirty="0">
                  <a:solidFill>
                    <a:schemeClr val="bg1"/>
                  </a:solidFill>
                </a:rPr>
                <a:t>Real-time data processing &amp; prediction calculator</a:t>
              </a:r>
              <a:br>
                <a:rPr lang="en-US" sz="1400" dirty="0">
                  <a:solidFill>
                    <a:schemeClr val="bg1"/>
                  </a:solidFill>
                </a:rPr>
              </a:br>
              <a:r>
                <a:rPr lang="en-US" sz="1400" dirty="0">
                  <a:solidFill>
                    <a:schemeClr val="bg1"/>
                  </a:solidFill>
                </a:rPr>
                <a:t>🚀 </a:t>
              </a:r>
              <a:r>
                <a:rPr lang="en-US" sz="1400" b="1" dirty="0">
                  <a:solidFill>
                    <a:schemeClr val="bg1"/>
                  </a:solidFill>
                </a:rPr>
                <a:t>Integrated educational PDFs for beginner investors</a:t>
              </a:r>
              <a:endParaRPr lang="en-US" sz="1400" dirty="0">
                <a:solidFill>
                  <a:schemeClr val="bg1"/>
                </a:solidFill>
              </a:endParaRPr>
            </a:p>
          </p:txBody>
        </p:sp>
        <p:sp>
          <p:nvSpPr>
            <p:cNvPr id="30" name="Rectangle 29">
              <a:extLst>
                <a:ext uri="{FF2B5EF4-FFF2-40B4-BE49-F238E27FC236}">
                  <a16:creationId xmlns:a16="http://schemas.microsoft.com/office/drawing/2014/main" id="{3FD4B461-DF0A-4CDE-A84E-DDF482A072E6}"/>
                </a:ext>
              </a:extLst>
            </p:cNvPr>
            <p:cNvSpPr/>
            <p:nvPr/>
          </p:nvSpPr>
          <p:spPr>
            <a:xfrm>
              <a:off x="8078117" y="1148700"/>
              <a:ext cx="874214" cy="276999"/>
            </a:xfrm>
            <a:prstGeom prst="rect">
              <a:avLst/>
            </a:prstGeom>
            <a:scene3d>
              <a:camera prst="isometricOffAxis2Left"/>
              <a:lightRig rig="threePt" dir="t"/>
            </a:scene3d>
          </p:spPr>
          <p:txBody>
            <a:bodyPr wrap="none">
              <a:spAutoFit/>
            </a:bodyPr>
            <a:lstStyle/>
            <a:p>
              <a:r>
                <a:rPr lang="en-US" sz="1200" b="1" dirty="0">
                  <a:solidFill>
                    <a:srgbClr val="FFFF00"/>
                  </a:solidFill>
                </a:rPr>
                <a:t>Innovation</a:t>
              </a:r>
            </a:p>
          </p:txBody>
        </p:sp>
      </p:grpSp>
      <p:grpSp>
        <p:nvGrpSpPr>
          <p:cNvPr id="8" name="Group 7">
            <a:extLst>
              <a:ext uri="{FF2B5EF4-FFF2-40B4-BE49-F238E27FC236}">
                <a16:creationId xmlns:a16="http://schemas.microsoft.com/office/drawing/2014/main" id="{2ACEF355-EDD9-41F0-B2BF-AB2D85C29F1D}"/>
              </a:ext>
            </a:extLst>
          </p:cNvPr>
          <p:cNvGrpSpPr/>
          <p:nvPr/>
        </p:nvGrpSpPr>
        <p:grpSpPr>
          <a:xfrm>
            <a:off x="870528" y="1148700"/>
            <a:ext cx="3458863" cy="2470646"/>
            <a:chOff x="870528" y="1148700"/>
            <a:chExt cx="3458863" cy="2470646"/>
          </a:xfrm>
        </p:grpSpPr>
        <p:grpSp>
          <p:nvGrpSpPr>
            <p:cNvPr id="63" name="Group 62">
              <a:extLst>
                <a:ext uri="{FF2B5EF4-FFF2-40B4-BE49-F238E27FC236}">
                  <a16:creationId xmlns:a16="http://schemas.microsoft.com/office/drawing/2014/main" id="{3EAEB843-A1E9-4FCD-8288-063318C28913}"/>
                </a:ext>
              </a:extLst>
            </p:cNvPr>
            <p:cNvGrpSpPr/>
            <p:nvPr/>
          </p:nvGrpSpPr>
          <p:grpSpPr>
            <a:xfrm>
              <a:off x="870528" y="1148700"/>
              <a:ext cx="3458863" cy="2470646"/>
              <a:chOff x="870528" y="1148700"/>
              <a:chExt cx="3458863" cy="2470646"/>
            </a:xfrm>
          </p:grpSpPr>
          <p:pic>
            <p:nvPicPr>
              <p:cNvPr id="18" name="Picture 2">
                <a:extLst>
                  <a:ext uri="{FF2B5EF4-FFF2-40B4-BE49-F238E27FC236}">
                    <a16:creationId xmlns:a16="http://schemas.microsoft.com/office/drawing/2014/main" id="{F20C97FC-31D3-4D34-8219-CF0D7FBC7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28" y="1148700"/>
                <a:ext cx="3458863" cy="2470646"/>
              </a:xfrm>
              <a:prstGeom prst="rect">
                <a:avLst/>
              </a:prstGeom>
              <a:noFill/>
              <a:scene3d>
                <a:camera prst="isometricOffAxis1Right"/>
                <a:lightRig rig="threePt" dir="t"/>
              </a:scene3d>
              <a:extLst>
                <a:ext uri="{909E8E84-426E-40DD-AFC4-6F175D3DCCD1}">
                  <a14:hiddenFill xmlns:a14="http://schemas.microsoft.com/office/drawing/2010/main">
                    <a:solidFill>
                      <a:srgbClr val="FFFFFF"/>
                    </a:solidFill>
                  </a14:hiddenFill>
                </a:ext>
              </a:extLst>
            </p:spPr>
          </p:pic>
          <p:sp>
            <p:nvSpPr>
              <p:cNvPr id="43" name="Oval 42">
                <a:extLst>
                  <a:ext uri="{FF2B5EF4-FFF2-40B4-BE49-F238E27FC236}">
                    <a16:creationId xmlns:a16="http://schemas.microsoft.com/office/drawing/2014/main" id="{4FEF4F12-1034-4820-A07C-B621A26F5DB1}"/>
                  </a:ext>
                </a:extLst>
              </p:cNvPr>
              <p:cNvSpPr/>
              <p:nvPr/>
            </p:nvSpPr>
            <p:spPr>
              <a:xfrm>
                <a:off x="1110343" y="1739844"/>
                <a:ext cx="335846" cy="425576"/>
              </a:xfrm>
              <a:prstGeom prst="ellipse">
                <a:avLst/>
              </a:prstGeom>
              <a:solidFill>
                <a:srgbClr val="C0C3C8"/>
              </a:solidFill>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578C6A-2CDE-4186-BE1C-19E2C51B8DAA}"/>
                  </a:ext>
                </a:extLst>
              </p:cNvPr>
              <p:cNvSpPr/>
              <p:nvPr/>
            </p:nvSpPr>
            <p:spPr>
              <a:xfrm>
                <a:off x="2294072" y="3142001"/>
                <a:ext cx="591747" cy="246221"/>
              </a:xfrm>
              <a:prstGeom prst="rect">
                <a:avLst/>
              </a:prstGeom>
              <a:scene3d>
                <a:camera prst="isometricOffAxis1Right"/>
                <a:lightRig rig="threePt" dir="t"/>
              </a:scene3d>
            </p:spPr>
            <p:txBody>
              <a:bodyPr wrap="square">
                <a:spAutoFit/>
              </a:bodyPr>
              <a:lstStyle/>
              <a:p>
                <a:r>
                  <a:rPr lang="en-US" sz="1000" dirty="0">
                    <a:solidFill>
                      <a:srgbClr val="FF00FF"/>
                    </a:solidFill>
                  </a:rPr>
                  <a:t>continue</a:t>
                </a:r>
              </a:p>
            </p:txBody>
          </p:sp>
          <p:pic>
            <p:nvPicPr>
              <p:cNvPr id="54" name="Graphic 53" descr="Lightbulb and gear">
                <a:extLst>
                  <a:ext uri="{FF2B5EF4-FFF2-40B4-BE49-F238E27FC236}">
                    <a16:creationId xmlns:a16="http://schemas.microsoft.com/office/drawing/2014/main" id="{B2AA9C8B-FF25-4FF9-A9C7-D21BF90DB99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52975" y="1814305"/>
                <a:ext cx="246221" cy="246221"/>
              </a:xfrm>
              <a:prstGeom prst="rect">
                <a:avLst/>
              </a:prstGeom>
              <a:scene3d>
                <a:camera prst="isometricOffAxis1Right"/>
                <a:lightRig rig="threePt" dir="t"/>
              </a:scene3d>
            </p:spPr>
          </p:pic>
        </p:grpSp>
        <p:grpSp>
          <p:nvGrpSpPr>
            <p:cNvPr id="3" name="Group 2">
              <a:extLst>
                <a:ext uri="{FF2B5EF4-FFF2-40B4-BE49-F238E27FC236}">
                  <a16:creationId xmlns:a16="http://schemas.microsoft.com/office/drawing/2014/main" id="{6E46DD9A-6D87-478B-85EA-B35202CFC8F7}"/>
                </a:ext>
              </a:extLst>
            </p:cNvPr>
            <p:cNvGrpSpPr/>
            <p:nvPr/>
          </p:nvGrpSpPr>
          <p:grpSpPr>
            <a:xfrm>
              <a:off x="1221987" y="1303666"/>
              <a:ext cx="2845189" cy="1718679"/>
              <a:chOff x="1221987" y="1303666"/>
              <a:chExt cx="2845189" cy="1718679"/>
            </a:xfrm>
          </p:grpSpPr>
          <p:sp>
            <p:nvSpPr>
              <p:cNvPr id="29" name="Rectangle 1">
                <a:extLst>
                  <a:ext uri="{FF2B5EF4-FFF2-40B4-BE49-F238E27FC236}">
                    <a16:creationId xmlns:a16="http://schemas.microsoft.com/office/drawing/2014/main" id="{BE71882C-929B-4AA3-9B31-0B4C3EC85ED6}"/>
                  </a:ext>
                </a:extLst>
              </p:cNvPr>
              <p:cNvSpPr>
                <a:spLocks noChangeArrowheads="1"/>
              </p:cNvSpPr>
              <p:nvPr/>
            </p:nvSpPr>
            <p:spPr bwMode="auto">
              <a:xfrm>
                <a:off x="1332398" y="1637350"/>
                <a:ext cx="2734778" cy="1384995"/>
              </a:xfrm>
              <a:prstGeom prst="rect">
                <a:avLst/>
              </a:prstGeom>
              <a:noFill/>
              <a:ln>
                <a:noFill/>
              </a:ln>
              <a:effectLst/>
              <a:scene3d>
                <a:camera prst="isometricOffAxis1Righ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1200" dirty="0">
                    <a:solidFill>
                      <a:srgbClr val="FFFF00"/>
                    </a:solidFill>
                  </a:rPr>
                  <a:t>⭐</a:t>
                </a:r>
                <a:r>
                  <a:rPr lang="en-US" sz="1200" dirty="0">
                    <a:solidFill>
                      <a:schemeClr val="bg1"/>
                    </a:solidFill>
                  </a:rPr>
                  <a:t> </a:t>
                </a:r>
                <a:r>
                  <a:rPr lang="en-US" sz="1200" b="1" dirty="0">
                    <a:solidFill>
                      <a:schemeClr val="bg1"/>
                    </a:solidFill>
                  </a:rPr>
                  <a:t>AI Chatbot</a:t>
                </a:r>
                <a:r>
                  <a:rPr lang="en-US" sz="1200" dirty="0">
                    <a:solidFill>
                      <a:schemeClr val="bg1"/>
                    </a:solidFill>
                  </a:rPr>
                  <a:t> for real-time stock market insights</a:t>
                </a:r>
                <a:br>
                  <a:rPr lang="en-US" sz="1200" dirty="0">
                    <a:solidFill>
                      <a:schemeClr val="bg1"/>
                    </a:solidFill>
                  </a:rPr>
                </a:br>
                <a:r>
                  <a:rPr lang="en-US" sz="1200" dirty="0">
                    <a:solidFill>
                      <a:srgbClr val="FFFF00"/>
                    </a:solidFill>
                  </a:rPr>
                  <a:t>⭐</a:t>
                </a:r>
                <a:r>
                  <a:rPr lang="en-US" sz="1200" dirty="0">
                    <a:solidFill>
                      <a:schemeClr val="bg1"/>
                    </a:solidFill>
                  </a:rPr>
                  <a:t> </a:t>
                </a:r>
                <a:r>
                  <a:rPr lang="en-US" sz="1200" b="1" dirty="0">
                    <a:solidFill>
                      <a:schemeClr val="bg1"/>
                    </a:solidFill>
                  </a:rPr>
                  <a:t>Automated Email Updates</a:t>
                </a:r>
                <a:r>
                  <a:rPr lang="en-US" sz="1200" dirty="0">
                    <a:solidFill>
                      <a:schemeClr val="bg1"/>
                    </a:solidFill>
                  </a:rPr>
                  <a:t> on stock market changes</a:t>
                </a:r>
                <a:br>
                  <a:rPr lang="en-US" sz="1200" dirty="0">
                    <a:solidFill>
                      <a:schemeClr val="bg1"/>
                    </a:solidFill>
                  </a:rPr>
                </a:br>
                <a:r>
                  <a:rPr lang="en-US" sz="1200" dirty="0">
                    <a:solidFill>
                      <a:srgbClr val="FFFF00"/>
                    </a:solidFill>
                  </a:rPr>
                  <a:t>⭐</a:t>
                </a:r>
                <a:r>
                  <a:rPr lang="en-US" sz="1200" dirty="0">
                    <a:solidFill>
                      <a:schemeClr val="bg1"/>
                    </a:solidFill>
                  </a:rPr>
                  <a:t> </a:t>
                </a:r>
                <a:r>
                  <a:rPr lang="en-US" sz="1200" b="1" dirty="0">
                    <a:solidFill>
                      <a:schemeClr val="bg1"/>
                    </a:solidFill>
                  </a:rPr>
                  <a:t>Stock Market Learning Hub</a:t>
                </a:r>
                <a:r>
                  <a:rPr lang="en-US" sz="1200" dirty="0">
                    <a:solidFill>
                      <a:schemeClr val="bg1"/>
                    </a:solidFill>
                  </a:rPr>
                  <a:t> with educational PDFs</a:t>
                </a:r>
                <a:br>
                  <a:rPr lang="en-US" sz="1200" dirty="0">
                    <a:solidFill>
                      <a:schemeClr val="bg1"/>
                    </a:solidFill>
                  </a:rPr>
                </a:br>
                <a:r>
                  <a:rPr lang="en-US" sz="1200" dirty="0">
                    <a:solidFill>
                      <a:srgbClr val="FFFF00"/>
                    </a:solidFill>
                  </a:rPr>
                  <a:t>⭐ </a:t>
                </a:r>
                <a:r>
                  <a:rPr lang="en-US" sz="1200" b="1" dirty="0">
                    <a:solidFill>
                      <a:schemeClr val="bg1"/>
                    </a:solidFill>
                  </a:rPr>
                  <a:t>Interactive &amp; Workable Graphs</a:t>
                </a:r>
                <a:endParaRPr kumimoji="0" lang="en-US" altLang="en-US" sz="1200" b="0" i="0" u="none" strike="noStrike" cap="none" normalizeH="0" baseline="0" dirty="0">
                  <a:ln>
                    <a:noFill/>
                  </a:ln>
                  <a:solidFill>
                    <a:schemeClr val="bg1"/>
                  </a:solidFill>
                  <a:effectLst/>
                  <a:latin typeface="Arial" panose="020B0604020202020204" pitchFamily="34" charset="0"/>
                </a:endParaRPr>
              </a:p>
            </p:txBody>
          </p:sp>
          <p:sp>
            <p:nvSpPr>
              <p:cNvPr id="28" name="Rectangle 27">
                <a:extLst>
                  <a:ext uri="{FF2B5EF4-FFF2-40B4-BE49-F238E27FC236}">
                    <a16:creationId xmlns:a16="http://schemas.microsoft.com/office/drawing/2014/main" id="{671DA0C8-922F-48E0-BA13-B0DCB5DF8F33}"/>
                  </a:ext>
                </a:extLst>
              </p:cNvPr>
              <p:cNvSpPr/>
              <p:nvPr/>
            </p:nvSpPr>
            <p:spPr>
              <a:xfrm>
                <a:off x="1221987" y="1303666"/>
                <a:ext cx="1086070" cy="246221"/>
              </a:xfrm>
              <a:prstGeom prst="rect">
                <a:avLst/>
              </a:prstGeom>
              <a:scene3d>
                <a:camera prst="isometricOffAxis1Right"/>
                <a:lightRig rig="threePt" dir="t"/>
              </a:scene3d>
            </p:spPr>
            <p:txBody>
              <a:bodyPr wrap="square">
                <a:spAutoFit/>
              </a:bodyPr>
              <a:lstStyle/>
              <a:p>
                <a:r>
                  <a:rPr lang="en-US" sz="1000" b="1" dirty="0">
                    <a:solidFill>
                      <a:srgbClr val="FFFF00"/>
                    </a:solidFill>
                  </a:rPr>
                  <a:t>Unique Features</a:t>
                </a:r>
              </a:p>
            </p:txBody>
          </p:sp>
        </p:grpSp>
      </p:grpSp>
      <p:graphicFrame>
        <p:nvGraphicFramePr>
          <p:cNvPr id="52" name="Diagram 51">
            <a:extLst>
              <a:ext uri="{FF2B5EF4-FFF2-40B4-BE49-F238E27FC236}">
                <a16:creationId xmlns:a16="http://schemas.microsoft.com/office/drawing/2014/main" id="{A7AEACF1-89B6-48C2-A90F-FAB97140101C}"/>
              </a:ext>
            </a:extLst>
          </p:cNvPr>
          <p:cNvGraphicFramePr/>
          <p:nvPr>
            <p:extLst>
              <p:ext uri="{D42A27DB-BD31-4B8C-83A1-F6EECF244321}">
                <p14:modId xmlns:p14="http://schemas.microsoft.com/office/powerpoint/2010/main" val="3873228818"/>
              </p:ext>
            </p:extLst>
          </p:nvPr>
        </p:nvGraphicFramePr>
        <p:xfrm>
          <a:off x="4484897" y="945052"/>
          <a:ext cx="3013016" cy="5468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68" name="Scroll: Horizontal 67">
            <a:extLst>
              <a:ext uri="{FF2B5EF4-FFF2-40B4-BE49-F238E27FC236}">
                <a16:creationId xmlns:a16="http://schemas.microsoft.com/office/drawing/2014/main" id="{B5A3E4A0-86D8-42FE-A1FC-2D6B12E87B1D}"/>
              </a:ext>
            </a:extLst>
          </p:cNvPr>
          <p:cNvSpPr/>
          <p:nvPr/>
        </p:nvSpPr>
        <p:spPr>
          <a:xfrm>
            <a:off x="209550" y="1247774"/>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 "Programming isn’t about what you know; it’s about what you can figure out."</a:t>
            </a:r>
          </a:p>
        </p:txBody>
      </p:sp>
      <p:sp>
        <p:nvSpPr>
          <p:cNvPr id="69" name="Scroll: Horizontal 68">
            <a:extLst>
              <a:ext uri="{FF2B5EF4-FFF2-40B4-BE49-F238E27FC236}">
                <a16:creationId xmlns:a16="http://schemas.microsoft.com/office/drawing/2014/main" id="{8079E4CA-21C0-47F6-90E6-B086CD7EC088}"/>
              </a:ext>
            </a:extLst>
          </p:cNvPr>
          <p:cNvSpPr/>
          <p:nvPr/>
        </p:nvSpPr>
        <p:spPr>
          <a:xfrm rot="10800000">
            <a:off x="11247901" y="1461803"/>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"A good programmer writes code that humans can understand, not just machines."</a:t>
            </a:r>
          </a:p>
        </p:txBody>
      </p:sp>
    </p:spTree>
    <p:extLst>
      <p:ext uri="{BB962C8B-B14F-4D97-AF65-F5344CB8AC3E}">
        <p14:creationId xmlns:p14="http://schemas.microsoft.com/office/powerpoint/2010/main" val="3528996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2)">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2)">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2"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2)">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2)">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 calcmode="lin" valueType="num">
                                      <p:cBhvr additive="base">
                                        <p:cTn id="32" dur="500" fill="hold"/>
                                        <p:tgtEl>
                                          <p:spTgt spid="68"/>
                                        </p:tgtEl>
                                        <p:attrNameLst>
                                          <p:attrName>ppt_x</p:attrName>
                                        </p:attrNameLst>
                                      </p:cBhvr>
                                      <p:tavLst>
                                        <p:tav tm="0">
                                          <p:val>
                                            <p:strVal val="0-#ppt_w/2"/>
                                          </p:val>
                                        </p:tav>
                                        <p:tav tm="100000">
                                          <p:val>
                                            <p:strVal val="#ppt_x"/>
                                          </p:val>
                                        </p:tav>
                                      </p:tavLst>
                                    </p:anim>
                                    <p:anim calcmode="lin" valueType="num">
                                      <p:cBhvr additive="base">
                                        <p:cTn id="33"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4" fill="hold" grpId="0" nodeType="clickEffect">
                                  <p:stCondLst>
                                    <p:cond delay="0"/>
                                  </p:stCondLst>
                                  <p:childTnLst>
                                    <p:set>
                                      <p:cBhvr>
                                        <p:cTn id="43" dur="1" fill="hold">
                                          <p:stCondLst>
                                            <p:cond delay="0"/>
                                          </p:stCondLst>
                                        </p:cTn>
                                        <p:tgtEl>
                                          <p:spTgt spid="52">
                                            <p:graphicEl>
                                              <a:dgm id="{635B2655-0A26-4922-B5ED-9B89E2B7441D}"/>
                                            </p:graphicEl>
                                          </p:spTgt>
                                        </p:tgtEl>
                                        <p:attrNameLst>
                                          <p:attrName>style.visibility</p:attrName>
                                        </p:attrNameLst>
                                      </p:cBhvr>
                                      <p:to>
                                        <p:strVal val="visible"/>
                                      </p:to>
                                    </p:set>
                                    <p:animEffect transition="in" filter="wheel(4)">
                                      <p:cBhvr>
                                        <p:cTn id="44" dur="2000"/>
                                        <p:tgtEl>
                                          <p:spTgt spid="52">
                                            <p:graphicEl>
                                              <a:dgm id="{635B2655-0A26-4922-B5ED-9B89E2B7441D}"/>
                                            </p:graphicEl>
                                          </p:spTgt>
                                        </p:tgtEl>
                                      </p:cBhvr>
                                    </p:animEffect>
                                  </p:childTnLst>
                                </p:cTn>
                              </p:par>
                              <p:par>
                                <p:cTn id="45" presetID="21" presetClass="entr" presetSubtype="4" fill="hold" grpId="0" nodeType="withEffect">
                                  <p:stCondLst>
                                    <p:cond delay="0"/>
                                  </p:stCondLst>
                                  <p:childTnLst>
                                    <p:set>
                                      <p:cBhvr>
                                        <p:cTn id="46" dur="1" fill="hold">
                                          <p:stCondLst>
                                            <p:cond delay="0"/>
                                          </p:stCondLst>
                                        </p:cTn>
                                        <p:tgtEl>
                                          <p:spTgt spid="52">
                                            <p:graphicEl>
                                              <a:dgm id="{65E81511-3768-4711-90FD-436696BA9A24}"/>
                                            </p:graphicEl>
                                          </p:spTgt>
                                        </p:tgtEl>
                                        <p:attrNameLst>
                                          <p:attrName>style.visibility</p:attrName>
                                        </p:attrNameLst>
                                      </p:cBhvr>
                                      <p:to>
                                        <p:strVal val="visible"/>
                                      </p:to>
                                    </p:set>
                                    <p:animEffect transition="in" filter="wheel(4)">
                                      <p:cBhvr>
                                        <p:cTn id="47" dur="2000"/>
                                        <p:tgtEl>
                                          <p:spTgt spid="52">
                                            <p:graphicEl>
                                              <a:dgm id="{65E81511-3768-4711-90FD-436696BA9A2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2" grpId="0">
        <p:bldSub>
          <a:bldDgm bld="one"/>
        </p:bldSub>
      </p:bldGraphic>
      <p:bldP spid="68" grpId="0" animBg="1"/>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CEB07B-A45E-4BBD-AD36-7965A694FA11}"/>
              </a:ext>
            </a:extLst>
          </p:cNvPr>
          <p:cNvSpPr>
            <a:spLocks noGrp="1"/>
          </p:cNvSpPr>
          <p:nvPr>
            <p:ph type="body" sz="half" idx="2"/>
          </p:nvPr>
        </p:nvSpPr>
        <p:spPr>
          <a:xfrm>
            <a:off x="4583497" y="55980"/>
            <a:ext cx="3196455" cy="409645"/>
          </a:xfrm>
          <a:ln w="34925">
            <a:solidFill>
              <a:srgbClr val="FFFFFF"/>
            </a:solidFill>
          </a:ln>
          <a:effectLst>
            <a:glow rad="228600">
              <a:schemeClr val="accent6">
                <a:satMod val="175000"/>
                <a:alpha val="40000"/>
              </a:schemeClr>
            </a:glow>
            <a:outerShdw blurRad="317500" dir="2700000" algn="ctr">
              <a:srgbClr val="000000">
                <a:alpha val="43000"/>
              </a:srgbClr>
            </a:outerShdw>
            <a:reflection blurRad="6350" stA="50000" endA="295" endPos="92000" dist="101600" dir="5400000" sy="-100000" algn="bl" rotWithShape="0"/>
          </a:effectLst>
          <a:scene3d>
            <a:camera prst="perspectiveRelaxedModerately"/>
            <a:lightRig rig="threePt" dir="t">
              <a:rot lat="0" lon="0" rev="0"/>
            </a:lightRig>
          </a:scene3d>
          <a:sp3d extrusionH="38100" prstMaterial="clear">
            <a:bevelT w="260350" h="50800" prst="softRound"/>
            <a:bevelB prst="softRound"/>
          </a:sp3d>
        </p:spPr>
        <p:txBody>
          <a:bodyPr>
            <a:noAutofit/>
          </a:bodyPr>
          <a:lstStyle/>
          <a:p>
            <a:pPr algn="ctr"/>
            <a:r>
              <a:rPr lang="en-US" sz="3200" b="1" dirty="0"/>
              <a:t>My Introduction</a:t>
            </a:r>
          </a:p>
        </p:txBody>
      </p:sp>
      <p:sp>
        <p:nvSpPr>
          <p:cNvPr id="9" name="Rectangle: Rounded Corners 8">
            <a:extLst>
              <a:ext uri="{FF2B5EF4-FFF2-40B4-BE49-F238E27FC236}">
                <a16:creationId xmlns:a16="http://schemas.microsoft.com/office/drawing/2014/main" id="{D53A5580-1806-4B27-B182-425DB12A1BE4}"/>
              </a:ext>
            </a:extLst>
          </p:cNvPr>
          <p:cNvSpPr/>
          <p:nvPr/>
        </p:nvSpPr>
        <p:spPr>
          <a:xfrm>
            <a:off x="1095375" y="1104900"/>
            <a:ext cx="4895850" cy="232410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50" dirty="0"/>
              <a:t>My name is </a:t>
            </a:r>
            <a:r>
              <a:rPr lang="en-US" sz="1550" b="1" u="sng" dirty="0"/>
              <a:t>Ahnaf Mahmud Towseem Ahan</a:t>
            </a:r>
            <a:r>
              <a:rPr lang="en-US" sz="1550" dirty="0"/>
              <a:t>, and I am currently a student of </a:t>
            </a:r>
            <a:r>
              <a:rPr lang="en-US" sz="1550" b="1" dirty="0"/>
              <a:t>Class 10 EV, Science Department</a:t>
            </a:r>
            <a:r>
              <a:rPr lang="en-US" sz="1550" dirty="0"/>
              <a:t> at </a:t>
            </a:r>
            <a:r>
              <a:rPr lang="en-US" sz="1550" b="1" u="sng" dirty="0"/>
              <a:t>Willes Little Flower School and College</a:t>
            </a:r>
            <a:r>
              <a:rPr lang="en-US" sz="1550" u="sng" dirty="0"/>
              <a:t>.</a:t>
            </a:r>
            <a:r>
              <a:rPr lang="en-US" sz="1550" dirty="0"/>
              <a:t> I have a strong interest in technology and programming, which has led me to pursue an ongoing </a:t>
            </a:r>
            <a:r>
              <a:rPr lang="en-US" sz="1550" b="1" dirty="0"/>
              <a:t>Python Crash Course</a:t>
            </a:r>
            <a:r>
              <a:rPr lang="en-US" sz="1550" dirty="0"/>
              <a:t> offered by the </a:t>
            </a:r>
            <a:r>
              <a:rPr lang="en-US" sz="1550" b="1" u="sng" dirty="0"/>
              <a:t>Songjog Foundation</a:t>
            </a:r>
            <a:r>
              <a:rPr lang="en-US" sz="1550" dirty="0"/>
              <a:t>, taught by the highly skilled instructor </a:t>
            </a:r>
            <a:r>
              <a:rPr lang="en-US" sz="1550" b="1" u="sng" dirty="0"/>
              <a:t>Mushfiqur Ahmed Anik</a:t>
            </a:r>
            <a:r>
              <a:rPr lang="en-US" sz="1550" u="sng" dirty="0"/>
              <a:t>.</a:t>
            </a:r>
          </a:p>
        </p:txBody>
      </p:sp>
      <p:sp>
        <p:nvSpPr>
          <p:cNvPr id="11" name="Rectangle: Rounded Corners 10">
            <a:extLst>
              <a:ext uri="{FF2B5EF4-FFF2-40B4-BE49-F238E27FC236}">
                <a16:creationId xmlns:a16="http://schemas.microsoft.com/office/drawing/2014/main" id="{61006583-9591-46DB-8A0D-4E4D7A2660DD}"/>
              </a:ext>
            </a:extLst>
          </p:cNvPr>
          <p:cNvSpPr/>
          <p:nvPr/>
        </p:nvSpPr>
        <p:spPr>
          <a:xfrm>
            <a:off x="6324600" y="1104900"/>
            <a:ext cx="4895850" cy="232410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The inspiration for my project came from my friend, whose idea motivated me to tackle real-world problems through programming. To ensure its success, I conducted a thorough review of online resources to refine my approach. My goal is to make this project stand out by combining </a:t>
            </a:r>
            <a:r>
              <a:rPr lang="en-US" sz="1600" b="1" dirty="0"/>
              <a:t>innovation, functionality, and a user-friendly experience</a:t>
            </a:r>
            <a:r>
              <a:rPr lang="en-US" sz="1600" dirty="0"/>
              <a:t> for seamless stock market analysis. 🚀</a:t>
            </a:r>
            <a:endParaRPr lang="en-US" sz="1550" u="sng" dirty="0"/>
          </a:p>
        </p:txBody>
      </p:sp>
      <p:sp>
        <p:nvSpPr>
          <p:cNvPr id="12" name="Rectangle: Rounded Corners 11">
            <a:extLst>
              <a:ext uri="{FF2B5EF4-FFF2-40B4-BE49-F238E27FC236}">
                <a16:creationId xmlns:a16="http://schemas.microsoft.com/office/drawing/2014/main" id="{2B5C92EE-1142-484D-A622-02C8E02CFD0E}"/>
              </a:ext>
            </a:extLst>
          </p:cNvPr>
          <p:cNvSpPr/>
          <p:nvPr/>
        </p:nvSpPr>
        <p:spPr>
          <a:xfrm>
            <a:off x="1095375" y="3657600"/>
            <a:ext cx="4895850" cy="232410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I actively share my work on </a:t>
            </a:r>
            <a:r>
              <a:rPr lang="en-US" sz="2000" b="1" dirty="0"/>
              <a:t>GitHub</a:t>
            </a:r>
            <a:r>
              <a:rPr lang="en-US" sz="2000" dirty="0"/>
              <a:t> at </a:t>
            </a:r>
            <a:r>
              <a:rPr lang="en-US" sz="2000" b="1" dirty="0">
                <a:solidFill>
                  <a:schemeClr val="accent3"/>
                </a:solidFill>
                <a:hlinkClick r:id="rId2">
                  <a:extLst>
                    <a:ext uri="{A12FA001-AC4F-418D-AE19-62706E023703}">
                      <ahyp:hlinkClr xmlns:ahyp="http://schemas.microsoft.com/office/drawing/2018/hyperlinkcolor" val="tx"/>
                    </a:ext>
                  </a:extLst>
                </a:hlinkClick>
              </a:rPr>
              <a:t>ANAHAN07</a:t>
            </a:r>
            <a:r>
              <a:rPr lang="en-US" sz="2000" dirty="0"/>
              <a:t>. You can also explore my instructor’s GitHub at </a:t>
            </a:r>
            <a:r>
              <a:rPr lang="en-US" sz="2000" b="1" dirty="0">
                <a:solidFill>
                  <a:schemeClr val="accent3"/>
                </a:solidFill>
                <a:hlinkClick r:id="rId3">
                  <a:extLst>
                    <a:ext uri="{A12FA001-AC4F-418D-AE19-62706E023703}">
                      <ahyp:hlinkClr xmlns:ahyp="http://schemas.microsoft.com/office/drawing/2018/hyperlinkcolor" val="tx"/>
                    </a:ext>
                  </a:extLst>
                </a:hlinkClick>
              </a:rPr>
              <a:t>Musfique-Ahmed</a:t>
            </a:r>
            <a:r>
              <a:rPr lang="en-US" sz="2000" dirty="0"/>
              <a:t> for additional learning resources.</a:t>
            </a:r>
            <a:endParaRPr lang="en-US" sz="2000" u="sng" dirty="0"/>
          </a:p>
        </p:txBody>
      </p:sp>
      <p:sp>
        <p:nvSpPr>
          <p:cNvPr id="13" name="Rectangle: Rounded Corners 12">
            <a:extLst>
              <a:ext uri="{FF2B5EF4-FFF2-40B4-BE49-F238E27FC236}">
                <a16:creationId xmlns:a16="http://schemas.microsoft.com/office/drawing/2014/main" id="{1A105412-EC8E-490F-ADB5-2705AEC827B4}"/>
              </a:ext>
            </a:extLst>
          </p:cNvPr>
          <p:cNvSpPr/>
          <p:nvPr/>
        </p:nvSpPr>
        <p:spPr>
          <a:xfrm>
            <a:off x="6324600" y="3657600"/>
            <a:ext cx="4895850" cy="232410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 am deeply passionate about applying my knowledge of </a:t>
            </a:r>
            <a:r>
              <a:rPr lang="en-US" b="1" dirty="0"/>
              <a:t>Python</a:t>
            </a:r>
            <a:r>
              <a:rPr lang="en-US" dirty="0"/>
              <a:t> to meaningful projects and continuously look for opportunities to turn my ideas into reality. For any correspondence, </a:t>
            </a:r>
          </a:p>
          <a:p>
            <a:pPr algn="ctr"/>
            <a:r>
              <a:rPr lang="en-US" dirty="0"/>
              <a:t>you can reach me at </a:t>
            </a:r>
            <a:r>
              <a:rPr lang="en-US" b="1" u="sng" dirty="0">
                <a:solidFill>
                  <a:schemeClr val="accent3"/>
                </a:solidFill>
              </a:rPr>
              <a:t>ahnaftowseem2021@gmail.com</a:t>
            </a:r>
            <a:r>
              <a:rPr lang="en-US" u="sng" dirty="0">
                <a:solidFill>
                  <a:schemeClr val="accent3"/>
                </a:solidFill>
              </a:rPr>
              <a:t> </a:t>
            </a:r>
            <a:r>
              <a:rPr lang="en-US" dirty="0"/>
              <a:t>or </a:t>
            </a:r>
            <a:r>
              <a:rPr lang="en-US" b="1" u="sng" dirty="0">
                <a:solidFill>
                  <a:schemeClr val="accent3"/>
                </a:solidFill>
              </a:rPr>
              <a:t>ahanclientservice@gmail.com</a:t>
            </a:r>
            <a:r>
              <a:rPr lang="en-US" dirty="0"/>
              <a:t>.</a:t>
            </a:r>
          </a:p>
        </p:txBody>
      </p:sp>
      <p:sp>
        <p:nvSpPr>
          <p:cNvPr id="14" name="Scroll: Horizontal 13">
            <a:extLst>
              <a:ext uri="{FF2B5EF4-FFF2-40B4-BE49-F238E27FC236}">
                <a16:creationId xmlns:a16="http://schemas.microsoft.com/office/drawing/2014/main" id="{9A7F88B1-6858-401C-8203-B4CAC704AEA6}"/>
              </a:ext>
            </a:extLst>
          </p:cNvPr>
          <p:cNvSpPr/>
          <p:nvPr/>
        </p:nvSpPr>
        <p:spPr>
          <a:xfrm>
            <a:off x="209550" y="1247774"/>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 “We are programmers, our first love is error.” </a:t>
            </a:r>
          </a:p>
        </p:txBody>
      </p:sp>
      <p:grpSp>
        <p:nvGrpSpPr>
          <p:cNvPr id="17" name="Group 16">
            <a:extLst>
              <a:ext uri="{FF2B5EF4-FFF2-40B4-BE49-F238E27FC236}">
                <a16:creationId xmlns:a16="http://schemas.microsoft.com/office/drawing/2014/main" id="{68BE0034-E2EF-4074-BBBF-77C4FC0ACF26}"/>
              </a:ext>
            </a:extLst>
          </p:cNvPr>
          <p:cNvGrpSpPr/>
          <p:nvPr/>
        </p:nvGrpSpPr>
        <p:grpSpPr>
          <a:xfrm>
            <a:off x="11344274" y="1247775"/>
            <a:ext cx="695325" cy="4610099"/>
            <a:chOff x="11344274" y="1247775"/>
            <a:chExt cx="695325" cy="4610099"/>
          </a:xfrm>
        </p:grpSpPr>
        <p:sp>
          <p:nvSpPr>
            <p:cNvPr id="15" name="Scroll: Horizontal 14">
              <a:extLst>
                <a:ext uri="{FF2B5EF4-FFF2-40B4-BE49-F238E27FC236}">
                  <a16:creationId xmlns:a16="http://schemas.microsoft.com/office/drawing/2014/main" id="{9138D25E-87CC-4A42-88E1-70188073052E}"/>
                </a:ext>
              </a:extLst>
            </p:cNvPr>
            <p:cNvSpPr/>
            <p:nvPr/>
          </p:nvSpPr>
          <p:spPr>
            <a:xfrm rot="10800000">
              <a:off x="11344274" y="1247775"/>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 </a:t>
              </a:r>
            </a:p>
          </p:txBody>
        </p:sp>
        <p:sp>
          <p:nvSpPr>
            <p:cNvPr id="16" name="TextBox 15">
              <a:extLst>
                <a:ext uri="{FF2B5EF4-FFF2-40B4-BE49-F238E27FC236}">
                  <a16:creationId xmlns:a16="http://schemas.microsoft.com/office/drawing/2014/main" id="{86C94607-D5E4-4039-AA38-A94CA881886C}"/>
                </a:ext>
              </a:extLst>
            </p:cNvPr>
            <p:cNvSpPr txBox="1"/>
            <p:nvPr/>
          </p:nvSpPr>
          <p:spPr>
            <a:xfrm>
              <a:off x="11362491" y="1381122"/>
              <a:ext cx="677108" cy="4343401"/>
            </a:xfrm>
            <a:prstGeom prst="rect">
              <a:avLst/>
            </a:prstGeom>
            <a:noFill/>
          </p:spPr>
          <p:txBody>
            <a:bodyPr vert="vert" wrap="square" rtlCol="0">
              <a:spAutoFit/>
            </a:bodyPr>
            <a:lstStyle/>
            <a:p>
              <a:r>
                <a:rPr lang="en-US" sz="1600" dirty="0"/>
                <a:t>"Code is not just a set of instructions; it's a language where creativity meets logic to build the future."</a:t>
              </a:r>
            </a:p>
          </p:txBody>
        </p:sp>
      </p:grpSp>
    </p:spTree>
    <p:extLst>
      <p:ext uri="{BB962C8B-B14F-4D97-AF65-F5344CB8AC3E}">
        <p14:creationId xmlns:p14="http://schemas.microsoft.com/office/powerpoint/2010/main" val="2371676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8" fill="hold" grpId="0" nodeType="clickEffect">
                                  <p:stCondLst>
                                    <p:cond delay="0"/>
                                  </p:stCondLst>
                                  <p:childTnLst>
                                    <p:set>
                                      <p:cBhvr>
                                        <p:cTn id="13" dur="1" fill="hold">
                                          <p:stCondLst>
                                            <p:cond delay="0"/>
                                          </p:stCondLst>
                                        </p:cTn>
                                        <p:tgtEl>
                                          <p:spTgt spid="9">
                                            <p:bg/>
                                          </p:spTgt>
                                        </p:tgtEl>
                                        <p:attrNameLst>
                                          <p:attrName>style.visibility</p:attrName>
                                        </p:attrNameLst>
                                      </p:cBhvr>
                                      <p:to>
                                        <p:strVal val="visible"/>
                                      </p:to>
                                    </p:set>
                                    <p:animEffect transition="in" filter="wheel(8)">
                                      <p:cBhvr>
                                        <p:cTn id="14" dur="2000"/>
                                        <p:tgtEl>
                                          <p:spTgt spid="9">
                                            <p:bg/>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8"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heel(8)">
                                      <p:cBhvr>
                                        <p:cTn id="19" dur="2000"/>
                                        <p:tgtEl>
                                          <p:spTgt spid="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32" fill="hold" grpId="0" nodeType="click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diamond(out)">
                                      <p:cBhvr>
                                        <p:cTn id="24" dur="2000"/>
                                        <p:tgtEl>
                                          <p:spTgt spid="11">
                                            <p:bg/>
                                          </p:spTgt>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32" fill="hold" grpId="0"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animEffect transition="in" filter="diamond(out)">
                                      <p:cBhvr>
                                        <p:cTn id="29" dur="2000"/>
                                        <p:tgtEl>
                                          <p:spTgt spid="1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
                                            <p:bg/>
                                          </p:spTgt>
                                        </p:tgtEl>
                                        <p:attrNameLst>
                                          <p:attrName>style.visibility</p:attrName>
                                        </p:attrNameLst>
                                      </p:cBhvr>
                                      <p:to>
                                        <p:strVal val="visible"/>
                                      </p:to>
                                    </p:set>
                                    <p:animEffect transition="in" filter="wipe(up)">
                                      <p:cBhvr>
                                        <p:cTn id="40" dur="500"/>
                                        <p:tgtEl>
                                          <p:spTgt spid="12">
                                            <p:bg/>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wipe(up)">
                                      <p:cBhvr>
                                        <p:cTn id="45" dur="500"/>
                                        <p:tgtEl>
                                          <p:spTgt spid="1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4" fill="hold" grpId="0" nodeType="clickEffect">
                                  <p:stCondLst>
                                    <p:cond delay="0"/>
                                  </p:stCondLst>
                                  <p:childTnLst>
                                    <p:set>
                                      <p:cBhvr>
                                        <p:cTn id="49" dur="1" fill="hold">
                                          <p:stCondLst>
                                            <p:cond delay="0"/>
                                          </p:stCondLst>
                                        </p:cTn>
                                        <p:tgtEl>
                                          <p:spTgt spid="13">
                                            <p:bg/>
                                          </p:spTgt>
                                        </p:tgtEl>
                                        <p:attrNameLst>
                                          <p:attrName>style.visibility</p:attrName>
                                        </p:attrNameLst>
                                      </p:cBhvr>
                                      <p:to>
                                        <p:strVal val="visible"/>
                                      </p:to>
                                    </p:set>
                                    <p:animEffect transition="in" filter="wheel(4)">
                                      <p:cBhvr>
                                        <p:cTn id="50" dur="2000"/>
                                        <p:tgtEl>
                                          <p:spTgt spid="13">
                                            <p:bg/>
                                          </p:spTgt>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4" fill="hold" grpId="0" nodeType="click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wheel(4)">
                                      <p:cBhvr>
                                        <p:cTn id="55" dur="2000"/>
                                        <p:tgtEl>
                                          <p:spTgt spid="13">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4" fill="hold" grpId="0" nodeType="clickEffect">
                                  <p:stCondLst>
                                    <p:cond delay="0"/>
                                  </p:stCondLst>
                                  <p:childTnLst>
                                    <p:set>
                                      <p:cBhvr>
                                        <p:cTn id="59" dur="1" fill="hold">
                                          <p:stCondLst>
                                            <p:cond delay="0"/>
                                          </p:stCondLst>
                                        </p:cTn>
                                        <p:tgtEl>
                                          <p:spTgt spid="13">
                                            <p:txEl>
                                              <p:pRg st="1" end="1"/>
                                            </p:txEl>
                                          </p:spTgt>
                                        </p:tgtEl>
                                        <p:attrNameLst>
                                          <p:attrName>style.visibility</p:attrName>
                                        </p:attrNameLst>
                                      </p:cBhvr>
                                      <p:to>
                                        <p:strVal val="visible"/>
                                      </p:to>
                                    </p:set>
                                    <p:animEffect transition="in" filter="wheel(4)">
                                      <p:cBhvr>
                                        <p:cTn id="60" dur="2000"/>
                                        <p:tgtEl>
                                          <p:spTgt spid="13">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1+#ppt_w/2"/>
                                          </p:val>
                                        </p:tav>
                                        <p:tav tm="100000">
                                          <p:val>
                                            <p:strVal val="#ppt_x"/>
                                          </p:val>
                                        </p:tav>
                                      </p:tavLst>
                                    </p:anim>
                                    <p:anim calcmode="lin" valueType="num">
                                      <p:cBhvr additive="base">
                                        <p:cTn id="6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build="p" animBg="1"/>
      <p:bldP spid="11" grpId="0" build="p" animBg="1"/>
      <p:bldP spid="12" grpId="0" build="p" animBg="1"/>
      <p:bldP spid="13" grpId="0" build="p" animBg="1"/>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2789C7CB-5401-414E-A66E-111D5A361C1E}">
  <we:reference id="wa200006067" version="1.0.0.5" store="en-US" storeType="OMEX"/>
  <we:alternateReferences>
    <we:reference id="wa200006067" version="1.0.0.5" store="WA20000606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0BEA7A85-C397-4C63-99E0-FE489FD0FB69}">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AFE772B-97B8-435C-957E-07B10E3152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E8031B-66AC-4E57-A1BB-96FA51E93991}">
  <ds:schemaRefs>
    <ds:schemaRef ds:uri="http://schemas.microsoft.com/sharepoint/v3/contenttype/forms"/>
  </ds:schemaRefs>
</ds:datastoreItem>
</file>

<file path=customXml/itemProps3.xml><?xml version="1.0" encoding="utf-8"?>
<ds:datastoreItem xmlns:ds="http://schemas.openxmlformats.org/officeDocument/2006/customXml" ds:itemID="{A97859A5-204C-46DB-9472-544D579745B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Personal Task Manager with Insights</Template>
  <TotalTime>0</TotalTime>
  <Words>1264</Words>
  <Application>Microsoft Office PowerPoint</Application>
  <PresentationFormat>Widescreen</PresentationFormat>
  <Paragraphs>150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Light</vt:lpstr>
      <vt:lpstr>Calibri</vt:lpstr>
      <vt:lpstr>Consolas</vt:lpstr>
      <vt:lpstr>Tw Cen MT</vt:lpstr>
      <vt:lpstr>Circuit</vt:lpstr>
      <vt:lpstr>Stock Market Dashboard</vt:lpstr>
      <vt:lpstr>PowerPoint Presentation</vt:lpstr>
      <vt:lpstr>Introduction to the Project</vt:lpstr>
      <vt:lpstr>Goal / Purpose</vt:lpstr>
      <vt:lpstr>Affected People</vt:lpstr>
      <vt:lpstr>Functionalities </vt:lpstr>
      <vt:lpstr>How to Use</vt:lpstr>
      <vt:lpstr>Why My Project is the Best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2025-02-09T06:05:11Z</dcterms:created>
  <dcterms:modified xsi:type="dcterms:W3CDTF">2025-02-09T07:47:30Z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