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9811B-5F40-44AB-B8FC-9F34FF26836C}" v="4" dt="2022-01-14T20:46:3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20" d="100"/>
          <a:sy n="20" d="100"/>
        </p:scale>
        <p:origin x="1133" y="274"/>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19/1/2024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19/1/2024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19/1/2024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19/1/2024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19/1/2024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C71A99-0B13-4396-9EE6-7D91949CF6D1}" type="datetimeFigureOut">
              <a:rPr lang="es-EC" smtClean="0"/>
              <a:t>19/1/2024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2C71A99-0B13-4396-9EE6-7D91949CF6D1}" type="datetimeFigureOut">
              <a:rPr lang="es-EC" smtClean="0"/>
              <a:t>19/1/2024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2C71A99-0B13-4396-9EE6-7D91949CF6D1}" type="datetimeFigureOut">
              <a:rPr lang="es-EC" smtClean="0"/>
              <a:t>19/1/2024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19/1/2024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19/1/2024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19/1/2024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19/1/2024</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‹Nº›</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png"/><Relationship Id="rId3" Type="http://schemas.openxmlformats.org/officeDocument/2006/relationships/hyperlink" Target="https://www.szukaj-trasy.com/wifi.html" TargetMode="External"/><Relationship Id="rId21" Type="http://schemas.openxmlformats.org/officeDocument/2006/relationships/image" Target="../media/image18.jpg"/><Relationship Id="rId7" Type="http://schemas.openxmlformats.org/officeDocument/2006/relationships/image" Target="../media/image4.png"/><Relationship Id="rId12" Type="http://schemas.openxmlformats.org/officeDocument/2006/relationships/image" Target="../media/image9.jpeg"/><Relationship Id="rId17" Type="http://schemas.openxmlformats.org/officeDocument/2006/relationships/image" Target="../media/image14.png"/><Relationship Id="rId2" Type="http://schemas.openxmlformats.org/officeDocument/2006/relationships/hyperlink" Target="https://www.netspotapp.com/es/wifi-signal-strength/wifi-signal-strength-and-its-impact.html"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jpeg"/><Relationship Id="rId18"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8.jpg"/><Relationship Id="rId7" Type="http://schemas.openxmlformats.org/officeDocument/2006/relationships/image" Target="../media/image6.png"/><Relationship Id="rId12" Type="http://schemas.openxmlformats.org/officeDocument/2006/relationships/image" Target="../media/image9.jpe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szukaj-trasy.com/wifi.html" TargetMode="External"/><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hyperlink" Target="https://www.netspotapp.com/es/wifi-signal-strength/wifi-signal-strength-and-its-impact.html" TargetMode="External"/><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724057" y="3957621"/>
            <a:ext cx="10638311"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s-EC" dirty="0"/>
          </a:p>
        </p:txBody>
      </p:sp>
      <p:sp>
        <p:nvSpPr>
          <p:cNvPr id="5" name="CuadroTexto 4">
            <a:extLst>
              <a:ext uri="{FF2B5EF4-FFF2-40B4-BE49-F238E27FC236}">
                <a16:creationId xmlns:a16="http://schemas.microsoft.com/office/drawing/2014/main" id="{EE96C086-5F55-4EEC-A7C4-6A2E2DC98C1D}"/>
              </a:ext>
            </a:extLst>
          </p:cNvPr>
          <p:cNvSpPr txBox="1"/>
          <p:nvPr/>
        </p:nvSpPr>
        <p:spPr>
          <a:xfrm>
            <a:off x="7397703" y="861596"/>
            <a:ext cx="18070610" cy="123242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fontScale="85000" lnSpcReduction="10000"/>
          </a:bodyPr>
          <a:lstStyle/>
          <a:p>
            <a:pPr algn="ctr"/>
            <a:r>
              <a:rPr lang="es-ES" sz="5400" b="1" dirty="0">
                <a:solidFill>
                  <a:schemeClr val="bg1"/>
                </a:solidFill>
                <a:ea typeface="+mn-lt"/>
                <a:cs typeface="+mn-lt"/>
              </a:rPr>
              <a:t>Medición de los niveles de recepción Wifi y celular en el Centro de Quito</a:t>
            </a:r>
            <a:endParaRPr lang="es-ES" sz="5400" b="1" dirty="0">
              <a:solidFill>
                <a:schemeClr val="bg1"/>
              </a:solidFill>
              <a:cs typeface="Calibri"/>
            </a:endParaRPr>
          </a:p>
        </p:txBody>
      </p:sp>
      <p:sp>
        <p:nvSpPr>
          <p:cNvPr id="6" name="CuadroTexto 5">
            <a:extLst>
              <a:ext uri="{FF2B5EF4-FFF2-40B4-BE49-F238E27FC236}">
                <a16:creationId xmlns:a16="http://schemas.microsoft.com/office/drawing/2014/main" id="{D2AE2D75-1FC7-4993-9674-359778CE7CC6}"/>
              </a:ext>
            </a:extLst>
          </p:cNvPr>
          <p:cNvSpPr txBox="1"/>
          <p:nvPr/>
        </p:nvSpPr>
        <p:spPr>
          <a:xfrm>
            <a:off x="1467396" y="3240063"/>
            <a:ext cx="13893393" cy="933698"/>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DESCRIPCIÓN Y ALCANCE</a:t>
            </a:r>
          </a:p>
        </p:txBody>
      </p:sp>
      <p:sp>
        <p:nvSpPr>
          <p:cNvPr id="7" name="CuadroTexto 6">
            <a:extLst>
              <a:ext uri="{FF2B5EF4-FFF2-40B4-BE49-F238E27FC236}">
                <a16:creationId xmlns:a16="http://schemas.microsoft.com/office/drawing/2014/main" id="{B2444A35-C047-4482-8974-078D6B01F413}"/>
              </a:ext>
            </a:extLst>
          </p:cNvPr>
          <p:cNvSpPr txBox="1"/>
          <p:nvPr/>
        </p:nvSpPr>
        <p:spPr>
          <a:xfrm>
            <a:off x="1488133" y="7118830"/>
            <a:ext cx="13893392" cy="87499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dirty="0"/>
              <a:t>OBJETIVO GENERAL</a:t>
            </a:r>
          </a:p>
        </p:txBody>
      </p:sp>
      <p:sp>
        <p:nvSpPr>
          <p:cNvPr id="8" name="CuadroTexto 7">
            <a:extLst>
              <a:ext uri="{FF2B5EF4-FFF2-40B4-BE49-F238E27FC236}">
                <a16:creationId xmlns:a16="http://schemas.microsoft.com/office/drawing/2014/main" id="{850C7AB4-2D0C-4A9E-AA97-85051DDA3C79}"/>
              </a:ext>
            </a:extLst>
          </p:cNvPr>
          <p:cNvSpPr txBox="1"/>
          <p:nvPr/>
        </p:nvSpPr>
        <p:spPr>
          <a:xfrm>
            <a:off x="1508868" y="10938889"/>
            <a:ext cx="13893392" cy="1023909"/>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a:t>METODOLOGÍA</a:t>
            </a:r>
            <a:endParaRPr lang="es-ES" dirty="0"/>
          </a:p>
        </p:txBody>
      </p:sp>
      <p:sp>
        <p:nvSpPr>
          <p:cNvPr id="12" name="CuadroTexto 11">
            <a:extLst>
              <a:ext uri="{FF2B5EF4-FFF2-40B4-BE49-F238E27FC236}">
                <a16:creationId xmlns:a16="http://schemas.microsoft.com/office/drawing/2014/main" id="{93266639-B884-40AB-88BF-CB2B2D465B61}"/>
              </a:ext>
            </a:extLst>
          </p:cNvPr>
          <p:cNvSpPr txBox="1"/>
          <p:nvPr/>
        </p:nvSpPr>
        <p:spPr>
          <a:xfrm>
            <a:off x="1564762" y="4168968"/>
            <a:ext cx="13731400" cy="2954655"/>
          </a:xfrm>
          <a:prstGeom prst="rect">
            <a:avLst/>
          </a:prstGeom>
          <a:noFill/>
        </p:spPr>
        <p:txBody>
          <a:bodyPr wrap="square" lIns="0" tIns="0" rIns="0" bIns="0" rtlCol="0" anchor="t" anchorCtr="0">
            <a:spAutoFit/>
          </a:bodyPr>
          <a:lstStyle/>
          <a:p>
            <a:pPr algn="just"/>
            <a:r>
              <a:rPr lang="es-ES" sz="2400" dirty="0">
                <a:solidFill>
                  <a:srgbClr val="000000"/>
                </a:solidFill>
                <a:latin typeface="Calibri"/>
                <a:cs typeface="Calibri"/>
              </a:rPr>
              <a:t>Este proyecto, enfocado en el área central de Quito y respaldado por la aplicación "Network Cell </a:t>
            </a:r>
            <a:r>
              <a:rPr lang="es-ES" sz="2400" dirty="0" err="1">
                <a:solidFill>
                  <a:srgbClr val="000000"/>
                </a:solidFill>
                <a:latin typeface="Calibri"/>
                <a:cs typeface="Calibri"/>
              </a:rPr>
              <a:t>Info</a:t>
            </a:r>
            <a:r>
              <a:rPr lang="es-ES" sz="2400" dirty="0">
                <a:solidFill>
                  <a:srgbClr val="000000"/>
                </a:solidFill>
                <a:latin typeface="Calibri"/>
                <a:cs typeface="Calibri"/>
              </a:rPr>
              <a:t> Lite", se centró en la medición de señal en cinco puntos estratégicos. Busca abordar la falta de comprensión sobre la variabilidad de la señal inalámbrica en la ciudad, especialmente en términos de calidad de servicio celular e internet. A través de análisis detallados de parámetros clave, como potencia de recepción y velocidad de conexión, se pretende identificar posibles problemas y proponer soluciones para mejorar la conectividad. Este esfuerzo no solo beneficiará a los usuarios individuales, sino que también contribuirá al conocimiento científico sobre la eficacia de las infraestructuras de telecomunicaciones en áreas urbanas, proporcionando información valiosa para la toma de decisiones regulatorias.</a:t>
            </a:r>
            <a:endParaRPr lang="es-MX" sz="2400" dirty="0">
              <a:solidFill>
                <a:srgbClr val="000000"/>
              </a:solidFill>
              <a:latin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546975" y="12085822"/>
            <a:ext cx="13855285" cy="628633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2700" dirty="0">
                <a:effectLst/>
                <a:ea typeface="Times New Roman" panose="02020603050405020304" pitchFamily="18" charset="0"/>
              </a:rPr>
              <a:t>Dentro del marco de este proyecto, se recopilaron de manera exhaustiva datos sobre los niveles de señal en las redes Wifi y celular, enfocándonos específicamente en </a:t>
            </a:r>
            <a:r>
              <a:rPr lang="es-EC" sz="2700" dirty="0" err="1">
                <a:effectLst/>
                <a:ea typeface="Times New Roman" panose="02020603050405020304" pitchFamily="18" charset="0"/>
              </a:rPr>
              <a:t>Netlife</a:t>
            </a:r>
            <a:r>
              <a:rPr lang="es-EC" sz="2700" dirty="0">
                <a:effectLst/>
                <a:ea typeface="Times New Roman" panose="02020603050405020304" pitchFamily="18" charset="0"/>
              </a:rPr>
              <a:t> y Movistar en entornos interiores. Las mediciones se llevaron a cabo con precisión, utilizando unidades de medida como dBm y Watts, abarcando aproximadamente cinco manzanas adyacentes a la residencia. Para analizar las variaciones en los niveles de señal de la red celular, se inició a las 13h:51, asegurando la obtención de datos más precisos al utilizar la red de Claro en cinco puntos estratégicos, </a:t>
            </a:r>
            <a:r>
              <a:rPr lang="es-ES" sz="2700" dirty="0">
                <a:effectLst/>
                <a:ea typeface="Times New Roman" panose="02020603050405020304" pitchFamily="18" charset="0"/>
              </a:rPr>
              <a:t>comenzando desde la Fiscalía General del Estado, pasando por el Palacio de Carondelet, el Panecillo (donde se profundizó en el análisis de la señal), el Centro Comercial Nuevo Amanecer y, finalmente, la Parada del Ecovía del Colegio Montufar. </a:t>
            </a:r>
            <a:r>
              <a:rPr lang="es-EC" sz="2700" dirty="0">
                <a:effectLst/>
                <a:ea typeface="Times New Roman" panose="02020603050405020304" pitchFamily="18" charset="0"/>
              </a:rPr>
              <a:t>Durante este proceso, se identificaron y categorizaron los tipos de antenas presentes en cada ubicación, evaluando su naturaleza ionizante o no ionizante. Adicionalmente, se detallaron las bandas de frecuencia del espectro electromagnético para Wifi y red celular, en total conformidad con el marco regulatorio establecido por ARCOTEL y MINTEL. Como parte integral de la investigación, se realizó un análisis comparativo entre Claro y Movistar para determinar cuál de ellas ofrece una cobertura óptima para los usuarios.</a:t>
            </a: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8867" y="8083681"/>
            <a:ext cx="13734503" cy="2769989"/>
          </a:xfrm>
          <a:prstGeom prst="rect">
            <a:avLst/>
          </a:prstGeom>
          <a:noFill/>
        </p:spPr>
        <p:txBody>
          <a:bodyPr wrap="square" lIns="0" tIns="0" rIns="0" bIns="0" rtlCol="0" anchor="t" anchorCtr="0">
            <a:spAutoFit/>
          </a:bodyPr>
          <a:lstStyle/>
          <a:p>
            <a:pPr algn="just"/>
            <a:r>
              <a:rPr lang="es-ES" sz="3000" dirty="0">
                <a:solidFill>
                  <a:srgbClr val="000000"/>
                </a:solidFill>
                <a:latin typeface="Calibri"/>
                <a:cs typeface="Calibri"/>
              </a:rPr>
              <a:t>Aplicar los conocimientos de ingeniería en telecomunicaciones en el Centro de Quito mediante la medición precisa y el análisis detallado de la potencia de recepción en dBm para definir responsabilidades éticas y profesionales. Evaluar el impacto económico, ambiental y social de la cobertura inalámbrica, en concordancia con el marco regulatorio nacional y las normativas de la Unión Internacional de las Telecomunicaciones, con el propósito de garantizar una implementación responsable y sostenible.</a:t>
            </a:r>
          </a:p>
        </p:txBody>
      </p:sp>
      <p:sp>
        <p:nvSpPr>
          <p:cNvPr id="26" name="CuadroTexto 25">
            <a:extLst>
              <a:ext uri="{FF2B5EF4-FFF2-40B4-BE49-F238E27FC236}">
                <a16:creationId xmlns:a16="http://schemas.microsoft.com/office/drawing/2014/main" id="{F81EDFDB-A851-4BB6-8F42-425C767E8692}"/>
              </a:ext>
            </a:extLst>
          </p:cNvPr>
          <p:cNvSpPr txBox="1"/>
          <p:nvPr/>
        </p:nvSpPr>
        <p:spPr>
          <a:xfrm>
            <a:off x="33473786" y="3570358"/>
            <a:ext cx="852195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CONCLUSIONES Y RECOMENDACIONES </a:t>
            </a:r>
          </a:p>
        </p:txBody>
      </p:sp>
      <p:sp>
        <p:nvSpPr>
          <p:cNvPr id="27" name="CuadroTexto 26">
            <a:extLst>
              <a:ext uri="{FF2B5EF4-FFF2-40B4-BE49-F238E27FC236}">
                <a16:creationId xmlns:a16="http://schemas.microsoft.com/office/drawing/2014/main" id="{B1F53407-A1C8-4B90-944E-9427A9D0499B}"/>
              </a:ext>
            </a:extLst>
          </p:cNvPr>
          <p:cNvSpPr txBox="1"/>
          <p:nvPr/>
        </p:nvSpPr>
        <p:spPr>
          <a:xfrm>
            <a:off x="32230141" y="5514319"/>
            <a:ext cx="9693543" cy="6924973"/>
          </a:xfrm>
          <a:prstGeom prst="rect">
            <a:avLst/>
          </a:prstGeom>
          <a:noFill/>
        </p:spPr>
        <p:txBody>
          <a:bodyPr wrap="square" lIns="0" tIns="0" rIns="0" bIns="0" rtlCol="0" anchor="t" anchorCtr="0">
            <a:spAutoFit/>
          </a:bodyPr>
          <a:lstStyle/>
          <a:p>
            <a:pPr algn="just"/>
            <a:r>
              <a:rPr lang="es-ES" sz="3000" dirty="0">
                <a:effectLst/>
                <a:ea typeface="Times New Roman" panose="02020603050405020304" pitchFamily="18" charset="0"/>
              </a:rPr>
              <a:t>En conclusión, el análisis práctico de la calidad de las señales celular y </a:t>
            </a:r>
            <a:r>
              <a:rPr lang="es-ES" sz="3000" dirty="0" err="1">
                <a:effectLst/>
                <a:ea typeface="Times New Roman" panose="02020603050405020304" pitchFamily="18" charset="0"/>
              </a:rPr>
              <a:t>Wi</a:t>
            </a:r>
            <a:r>
              <a:rPr lang="es-ES" sz="3000" dirty="0">
                <a:effectLst/>
                <a:ea typeface="Times New Roman" panose="02020603050405020304" pitchFamily="18" charset="0"/>
              </a:rPr>
              <a:t>-Fi en el Centro de Quito destaca la necesidad de comprender y mejorar la cobertura de red. Las telecomunicaciones son esenciales en nuestra vida diaria, y la evaluación revela una diferencia significativa entre Claro y Movistar en Ecuador. </a:t>
            </a:r>
          </a:p>
          <a:p>
            <a:pPr algn="just"/>
            <a:endParaRPr lang="es-ES" sz="3000" dirty="0">
              <a:effectLst/>
              <a:ea typeface="Times New Roman" panose="02020603050405020304" pitchFamily="18" charset="0"/>
            </a:endParaRPr>
          </a:p>
          <a:p>
            <a:pPr algn="just"/>
            <a:r>
              <a:rPr lang="es-ES" sz="3000" dirty="0">
                <a:effectLst/>
                <a:ea typeface="Times New Roman" panose="02020603050405020304" pitchFamily="18" charset="0"/>
              </a:rPr>
              <a:t>Se recomienda realizar una evaluación personalizada antes de elegir un proveedor, considerando la amplia cobertura de Claro como un factor crucial.</a:t>
            </a:r>
          </a:p>
          <a:p>
            <a:pPr algn="just"/>
            <a:r>
              <a:rPr lang="es-ES" sz="3000" dirty="0">
                <a:effectLst/>
                <a:ea typeface="Times New Roman" panose="02020603050405020304" pitchFamily="18" charset="0"/>
              </a:rPr>
              <a:t> Además, para abordar áreas con cobertura intermitente, se sugiere la implementación estratégica de nodos adicionales, especialmente en lugares clave como el Panecillo, mejorando así la experiencia de los usuarios y reduciendo las interrupciones en la señal.</a:t>
            </a:r>
            <a:endParaRPr lang="es-ES" sz="3000" dirty="0">
              <a:solidFill>
                <a:srgbClr val="000000"/>
              </a:solidFill>
              <a:cs typeface="Calibri"/>
            </a:endParaRPr>
          </a:p>
        </p:txBody>
      </p:sp>
      <p:sp>
        <p:nvSpPr>
          <p:cNvPr id="29" name="CuadroTexto 28">
            <a:extLst>
              <a:ext uri="{FF2B5EF4-FFF2-40B4-BE49-F238E27FC236}">
                <a16:creationId xmlns:a16="http://schemas.microsoft.com/office/drawing/2014/main" id="{E6343DCA-2A87-4316-B6CA-E64442896222}"/>
              </a:ext>
            </a:extLst>
          </p:cNvPr>
          <p:cNvSpPr txBox="1"/>
          <p:nvPr/>
        </p:nvSpPr>
        <p:spPr>
          <a:xfrm>
            <a:off x="17820863" y="11040333"/>
            <a:ext cx="13771346" cy="907753"/>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dirty="0"/>
              <a:t>ANÁLISIS Y DISCUSIÓN DE RESULTADOS</a:t>
            </a:r>
          </a:p>
        </p:txBody>
      </p:sp>
      <p:sp>
        <p:nvSpPr>
          <p:cNvPr id="33" name="CuadroTexto 32">
            <a:extLst>
              <a:ext uri="{FF2B5EF4-FFF2-40B4-BE49-F238E27FC236}">
                <a16:creationId xmlns:a16="http://schemas.microsoft.com/office/drawing/2014/main" id="{C9B63F7E-E34C-4C4D-99AE-A41C6CCF7790}"/>
              </a:ext>
            </a:extLst>
          </p:cNvPr>
          <p:cNvSpPr txBox="1"/>
          <p:nvPr/>
        </p:nvSpPr>
        <p:spPr>
          <a:xfrm>
            <a:off x="33547611" y="13110930"/>
            <a:ext cx="8180361"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IMPLICACIONES ETICAS</a:t>
            </a: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2230141" y="14494116"/>
            <a:ext cx="9543060" cy="4616648"/>
          </a:xfrm>
          <a:prstGeom prst="rect">
            <a:avLst/>
          </a:prstGeom>
          <a:noFill/>
        </p:spPr>
        <p:txBody>
          <a:bodyPr wrap="square" lIns="0" tIns="0" rIns="0" bIns="0" rtlCol="0" anchor="t" anchorCtr="0">
            <a:spAutoFit/>
          </a:bodyPr>
          <a:lstStyle/>
          <a:p>
            <a:pPr algn="just"/>
            <a:r>
              <a:rPr lang="es-ES" sz="3000" dirty="0">
                <a:effectLst/>
                <a:ea typeface="Times New Roman" panose="02020603050405020304" pitchFamily="18" charset="0"/>
              </a:rPr>
              <a:t>Como parte de nuestro proyecto, v</a:t>
            </a:r>
            <a:r>
              <a:rPr lang="es-ES" sz="3000" b="0" i="0" dirty="0">
                <a:solidFill>
                  <a:srgbClr val="1F1F1F"/>
                </a:solidFill>
                <a:effectLst/>
                <a:latin typeface="Google Sans"/>
              </a:rPr>
              <a:t>erificamos el cumplimiento de las reglas de radiofrecuencia de los operadores móviles mediante mediciones de campo y comparación con los mapas de cobertura. Esto nos permite evaluar su confiabilidad por medio del MINTEL </a:t>
            </a:r>
            <a:r>
              <a:rPr lang="es-ES" sz="3000" dirty="0">
                <a:solidFill>
                  <a:srgbClr val="1F1F1F"/>
                </a:solidFill>
                <a:latin typeface="Google Sans"/>
              </a:rPr>
              <a:t>y ARCOTEL </a:t>
            </a:r>
            <a:r>
              <a:rPr lang="es-ES" sz="3000" b="0" i="0" dirty="0">
                <a:solidFill>
                  <a:srgbClr val="1F1F1F"/>
                </a:solidFill>
                <a:effectLst/>
                <a:latin typeface="Google Sans"/>
              </a:rPr>
              <a:t>para brindar servicios adecuados a los usuarios, con especial atención a las bandas de frecuencia wifi (2,4 GHz a 4,9 GHz, con longitudes de onda de 10 cm a 1 cm) y redes celulares (800_900 MHz y 1.9 GHZ, con longitudes de onda de 1m a 10 cm).</a:t>
            </a:r>
            <a:endParaRPr lang="es-ES" sz="3000" dirty="0">
              <a:solidFill>
                <a:srgbClr val="000000"/>
              </a:solidFill>
              <a:latin typeface="Calibri"/>
              <a:cs typeface="Calibri"/>
            </a:endParaRPr>
          </a:p>
        </p:txBody>
      </p:sp>
      <p:sp>
        <p:nvSpPr>
          <p:cNvPr id="35" name="CuadroTexto 34">
            <a:extLst>
              <a:ext uri="{FF2B5EF4-FFF2-40B4-BE49-F238E27FC236}">
                <a16:creationId xmlns:a16="http://schemas.microsoft.com/office/drawing/2014/main" id="{387499CF-A634-4EC1-8745-CE14412895E3}"/>
              </a:ext>
            </a:extLst>
          </p:cNvPr>
          <p:cNvSpPr txBox="1"/>
          <p:nvPr/>
        </p:nvSpPr>
        <p:spPr>
          <a:xfrm>
            <a:off x="33519782" y="18955043"/>
            <a:ext cx="709433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PRINCIPALES  REFERENCIAS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2230141" y="20346366"/>
            <a:ext cx="9497831" cy="4154984"/>
          </a:xfrm>
          <a:prstGeom prst="rect">
            <a:avLst/>
          </a:prstGeom>
          <a:noFill/>
        </p:spPr>
        <p:txBody>
          <a:bodyPr wrap="square" lIns="0" tIns="0" rIns="0" bIns="0" rtlCol="0" anchor="t" anchorCtr="0">
            <a:spAutoFit/>
          </a:bodyPr>
          <a:lstStyle/>
          <a:p>
            <a:pPr algn="just">
              <a:tabLst>
                <a:tab pos="771525" algn="l"/>
              </a:tabLst>
            </a:pPr>
            <a:r>
              <a:rPr lang="es-ES" sz="3000" dirty="0">
                <a:effectLst/>
                <a:ea typeface="Times New Roman" panose="02020603050405020304" pitchFamily="18" charset="0"/>
              </a:rPr>
              <a:t> </a:t>
            </a:r>
            <a:r>
              <a:rPr lang="es-ES" sz="3000" dirty="0" err="1">
                <a:effectLst/>
                <a:ea typeface="Times New Roman" panose="02020603050405020304" pitchFamily="18" charset="0"/>
              </a:rPr>
              <a:t>NetSpot</a:t>
            </a:r>
            <a:r>
              <a:rPr lang="es-ES" sz="3000" dirty="0">
                <a:effectLst/>
                <a:ea typeface="Times New Roman" panose="02020603050405020304" pitchFamily="18" charset="0"/>
              </a:rPr>
              <a:t>. (2022). ¿Qué es la intensidad de la señal </a:t>
            </a:r>
            <a:r>
              <a:rPr lang="es-ES" sz="3000" dirty="0" err="1">
                <a:effectLst/>
                <a:ea typeface="Times New Roman" panose="02020603050405020304" pitchFamily="18" charset="0"/>
              </a:rPr>
              <a:t>Wi</a:t>
            </a:r>
            <a:r>
              <a:rPr lang="es-ES" sz="3000" dirty="0">
                <a:effectLst/>
                <a:ea typeface="Times New Roman" panose="02020603050405020304" pitchFamily="18" charset="0"/>
              </a:rPr>
              <a:t>-FI y por qué debería importarme? Obtenido de ¿Qué es una buena intensidad de señal Wifi?: </a:t>
            </a:r>
            <a:r>
              <a:rPr lang="es-ES" sz="3000" u="sng" dirty="0">
                <a:solidFill>
                  <a:srgbClr val="0000FF"/>
                </a:solidFill>
                <a:effectLst/>
                <a:ea typeface="Times New Roman" panose="02020603050405020304" pitchFamily="18" charset="0"/>
                <a:hlinkClick r:id="rId2"/>
              </a:rPr>
              <a:t>https://www.netspotapp.com/es/wifi-signal-strength/wifi-signal-strength-and-its-impact.html</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PlayStore</a:t>
            </a:r>
            <a:r>
              <a:rPr lang="es-ES" sz="3000" dirty="0">
                <a:effectLst/>
                <a:ea typeface="Times New Roman" panose="02020603050405020304" pitchFamily="18" charset="0"/>
              </a:rPr>
              <a:t>.(2021).Network Cell </a:t>
            </a:r>
            <a:r>
              <a:rPr lang="es-ES" sz="3000" dirty="0" err="1">
                <a:effectLst/>
                <a:ea typeface="Times New Roman" panose="02020603050405020304" pitchFamily="18" charset="0"/>
              </a:rPr>
              <a:t>Info</a:t>
            </a:r>
            <a:r>
              <a:rPr lang="es-ES" sz="3000" dirty="0">
                <a:effectLst/>
                <a:ea typeface="Times New Roman" panose="02020603050405020304" pitchFamily="18" charset="0"/>
              </a:rPr>
              <a:t> Lite.</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szukaj</a:t>
            </a:r>
            <a:r>
              <a:rPr lang="es-ES" sz="3000" dirty="0">
                <a:effectLst/>
                <a:ea typeface="Times New Roman" panose="02020603050405020304" pitchFamily="18" charset="0"/>
              </a:rPr>
              <a:t>. (2023). Intensidad de la señal </a:t>
            </a:r>
            <a:r>
              <a:rPr lang="es-ES" sz="3000" dirty="0" err="1">
                <a:effectLst/>
                <a:ea typeface="Times New Roman" panose="02020603050405020304" pitchFamily="18" charset="0"/>
              </a:rPr>
              <a:t>WiFi</a:t>
            </a:r>
            <a:r>
              <a:rPr lang="es-ES" sz="3000" dirty="0">
                <a:effectLst/>
                <a:ea typeface="Times New Roman" panose="02020603050405020304" pitchFamily="18" charset="0"/>
              </a:rPr>
              <a:t>. Obtenido de ¿Cómo medir la intensidad de la señal de la red móvil y la conexión </a:t>
            </a:r>
            <a:r>
              <a:rPr lang="es-ES" sz="3000" dirty="0" err="1">
                <a:effectLst/>
                <a:ea typeface="Times New Roman" panose="02020603050405020304" pitchFamily="18" charset="0"/>
              </a:rPr>
              <a:t>WiFi</a:t>
            </a:r>
            <a:r>
              <a:rPr lang="es-ES" sz="3000" dirty="0">
                <a:effectLst/>
                <a:ea typeface="Times New Roman" panose="02020603050405020304" pitchFamily="18" charset="0"/>
              </a:rPr>
              <a:t>?: </a:t>
            </a:r>
            <a:r>
              <a:rPr lang="es-ES" sz="3000" u="sng" dirty="0">
                <a:solidFill>
                  <a:srgbClr val="0000FF"/>
                </a:solidFill>
                <a:effectLst/>
                <a:ea typeface="Times New Roman" panose="02020603050405020304" pitchFamily="18" charset="0"/>
                <a:hlinkClick r:id="rId3"/>
              </a:rPr>
              <a:t>https://www.szukaj-trasy.com/wifi.html</a:t>
            </a:r>
            <a:endParaRPr lang="es-EC" sz="3000" dirty="0">
              <a:effectLst/>
              <a:ea typeface="Times New Roman" panose="02020603050405020304" pitchFamily="18" charset="0"/>
            </a:endParaRP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30" y="2839418"/>
            <a:ext cx="1564055" cy="1564055"/>
          </a:xfrm>
          <a:prstGeom prst="rect">
            <a:avLst/>
          </a:prstGeom>
        </p:spPr>
      </p:pic>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80" y="6811858"/>
            <a:ext cx="1079065" cy="1079065"/>
          </a:xfrm>
          <a:prstGeom prst="rect">
            <a:avLst/>
          </a:prstGeom>
        </p:spPr>
      </p:pic>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264" y="10627375"/>
            <a:ext cx="1079065" cy="1079065"/>
          </a:xfrm>
          <a:prstGeom prst="rect">
            <a:avLst/>
          </a:prstGeom>
        </p:spPr>
      </p:pic>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3980" y="11090137"/>
            <a:ext cx="925035" cy="925035"/>
          </a:xfrm>
          <a:prstGeom prst="rect">
            <a:avLst/>
          </a:prstGeom>
        </p:spPr>
      </p:pic>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16261" y="3780093"/>
            <a:ext cx="1079066" cy="1079066"/>
          </a:xfrm>
          <a:prstGeom prst="rect">
            <a:avLst/>
          </a:prstGeom>
        </p:spPr>
      </p:pic>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952095" y="13178896"/>
            <a:ext cx="1206805" cy="1206805"/>
          </a:xfrm>
          <a:prstGeom prst="rect">
            <a:avLst/>
          </a:prstGeom>
        </p:spPr>
      </p:pic>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66553" y="19055828"/>
            <a:ext cx="1206805" cy="1206805"/>
          </a:xfrm>
          <a:prstGeom prst="rect">
            <a:avLst/>
          </a:prstGeom>
        </p:spPr>
      </p:pic>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7231" y="666176"/>
            <a:ext cx="7056445" cy="1488734"/>
          </a:xfrm>
          <a:prstGeom prst="rect">
            <a:avLst/>
          </a:prstGeom>
          <a:ln>
            <a:noFill/>
          </a:ln>
        </p:spPr>
      </p:pic>
      <p:grpSp>
        <p:nvGrpSpPr>
          <p:cNvPr id="77" name="Grupo 76">
            <a:extLst>
              <a:ext uri="{FF2B5EF4-FFF2-40B4-BE49-F238E27FC236}">
                <a16:creationId xmlns:a16="http://schemas.microsoft.com/office/drawing/2014/main" id="{0D0D6919-8A3C-7DF3-51D8-0DE77FE565F8}"/>
              </a:ext>
            </a:extLst>
          </p:cNvPr>
          <p:cNvGrpSpPr/>
          <p:nvPr/>
        </p:nvGrpSpPr>
        <p:grpSpPr>
          <a:xfrm>
            <a:off x="3886614" y="95602"/>
            <a:ext cx="39069775" cy="24776925"/>
            <a:chOff x="3886614" y="95602"/>
            <a:chExt cx="39069775" cy="24776925"/>
          </a:xfrm>
        </p:grpSpPr>
        <p:grpSp>
          <p:nvGrpSpPr>
            <p:cNvPr id="32" name="Grupo 31">
              <a:extLst>
                <a:ext uri="{FF2B5EF4-FFF2-40B4-BE49-F238E27FC236}">
                  <a16:creationId xmlns:a16="http://schemas.microsoft.com/office/drawing/2014/main" id="{C2986782-9384-FC7A-BD87-23523E9F3C63}"/>
                </a:ext>
              </a:extLst>
            </p:cNvPr>
            <p:cNvGrpSpPr/>
            <p:nvPr/>
          </p:nvGrpSpPr>
          <p:grpSpPr>
            <a:xfrm>
              <a:off x="27022413" y="95602"/>
              <a:ext cx="15933976" cy="2875612"/>
              <a:chOff x="27032039" y="364451"/>
              <a:chExt cx="15933976" cy="2875612"/>
            </a:xfrm>
          </p:grpSpPr>
          <p:grpSp>
            <p:nvGrpSpPr>
              <p:cNvPr id="25" name="Grupo 24">
                <a:extLst>
                  <a:ext uri="{FF2B5EF4-FFF2-40B4-BE49-F238E27FC236}">
                    <a16:creationId xmlns:a16="http://schemas.microsoft.com/office/drawing/2014/main" id="{DC733F83-0A82-7FE6-CEFB-089F5773DFEB}"/>
                  </a:ext>
                </a:extLst>
              </p:cNvPr>
              <p:cNvGrpSpPr/>
              <p:nvPr/>
            </p:nvGrpSpPr>
            <p:grpSpPr>
              <a:xfrm>
                <a:off x="27032039" y="364451"/>
                <a:ext cx="7622238" cy="2875612"/>
                <a:chOff x="27032039" y="364451"/>
                <a:chExt cx="7622238" cy="2875612"/>
              </a:xfrm>
            </p:grpSpPr>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30782367" y="512985"/>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0" name="CuadroTexto 9">
                  <a:extLst>
                    <a:ext uri="{FF2B5EF4-FFF2-40B4-BE49-F238E27FC236}">
                      <a16:creationId xmlns:a16="http://schemas.microsoft.com/office/drawing/2014/main" id="{40D653FB-D198-4727-92C9-7643AF94C2C4}"/>
                    </a:ext>
                  </a:extLst>
                </p:cNvPr>
                <p:cNvSpPr txBox="1"/>
                <p:nvPr/>
              </p:nvSpPr>
              <p:spPr>
                <a:xfrm>
                  <a:off x="27032039" y="2325040"/>
                  <a:ext cx="2469365" cy="915023"/>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Anahi Mancero</a:t>
                  </a:r>
                </a:p>
                <a:p>
                  <a:pPr algn="ctr"/>
                  <a:r>
                    <a:rPr lang="es-ES" sz="2400" dirty="0">
                      <a:solidFill>
                        <a:schemeClr val="accent4">
                          <a:lumMod val="75000"/>
                        </a:schemeClr>
                      </a:solidFill>
                      <a:latin typeface="Calibri"/>
                      <a:cs typeface="Calibri"/>
                    </a:rPr>
                    <a:t>francis.mancero@udla.edu.ec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sp>
              <p:nvSpPr>
                <p:cNvPr id="9" name="CuadroTexto 8">
                  <a:extLst>
                    <a:ext uri="{FF2B5EF4-FFF2-40B4-BE49-F238E27FC236}">
                      <a16:creationId xmlns:a16="http://schemas.microsoft.com/office/drawing/2014/main" id="{5389A15F-3D56-5AB3-C4D3-735AB5FFEAC4}"/>
                    </a:ext>
                  </a:extLst>
                </p:cNvPr>
                <p:cNvSpPr txBox="1"/>
                <p:nvPr/>
              </p:nvSpPr>
              <p:spPr>
                <a:xfrm>
                  <a:off x="32184912" y="2324771"/>
                  <a:ext cx="2469365" cy="915023"/>
                </a:xfrm>
                <a:prstGeom prst="rect">
                  <a:avLst/>
                </a:prstGeom>
                <a:noFill/>
              </p:spPr>
              <p:txBody>
                <a:bodyPr wrap="none" lIns="0" tIns="0" rIns="0" bIns="0" rtlCol="0" anchor="t" anchorCtr="0">
                  <a:noAutofit/>
                </a:bodyPr>
                <a:lstStyle/>
                <a:p>
                  <a:pPr algn="ctr"/>
                  <a:r>
                    <a:rPr lang="es-ES" sz="2400" dirty="0" err="1">
                      <a:solidFill>
                        <a:schemeClr val="accent4">
                          <a:lumMod val="75000"/>
                        </a:schemeClr>
                      </a:solidFill>
                      <a:latin typeface="Calibri"/>
                      <a:cs typeface="Calibri"/>
                    </a:rPr>
                    <a:t>Sayd</a:t>
                  </a:r>
                  <a:r>
                    <a:rPr lang="es-ES" sz="2400" dirty="0">
                      <a:solidFill>
                        <a:schemeClr val="accent4">
                          <a:lumMod val="75000"/>
                        </a:schemeClr>
                      </a:solidFill>
                      <a:latin typeface="Calibri"/>
                      <a:cs typeface="Calibri"/>
                    </a:rPr>
                    <a:t> Guerrero</a:t>
                  </a:r>
                </a:p>
                <a:p>
                  <a:pPr algn="ctr"/>
                  <a:r>
                    <a:rPr lang="es-ES" sz="2400" dirty="0">
                      <a:solidFill>
                        <a:schemeClr val="accent4">
                          <a:lumMod val="75000"/>
                        </a:schemeClr>
                      </a:solidFill>
                      <a:latin typeface="Calibri"/>
                      <a:cs typeface="Calibri"/>
                    </a:rPr>
                    <a:t>sayd.guerrero@udla.edu.ec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pic>
              <p:nvPicPr>
                <p:cNvPr id="20" name="Imagen 19">
                  <a:extLst>
                    <a:ext uri="{FF2B5EF4-FFF2-40B4-BE49-F238E27FC236}">
                      <a16:creationId xmlns:a16="http://schemas.microsoft.com/office/drawing/2014/main" id="{65E45A2F-D74B-DD22-B622-25F2379BC1E0}"/>
                    </a:ext>
                  </a:extLst>
                </p:cNvPr>
                <p:cNvPicPr>
                  <a:picLocks noChangeAspect="1"/>
                </p:cNvPicPr>
                <p:nvPr/>
              </p:nvPicPr>
              <p:blipFill rotWithShape="1">
                <a:blip r:embed="rId12">
                  <a:extLst>
                    <a:ext uri="{28A0092B-C50C-407E-A947-70E740481C1C}">
                      <a14:useLocalDpi xmlns:a14="http://schemas.microsoft.com/office/drawing/2010/main" val="0"/>
                    </a:ext>
                  </a:extLst>
                </a:blip>
                <a:srcRect b="8156"/>
                <a:stretch/>
              </p:blipFill>
              <p:spPr bwMode="auto">
                <a:xfrm>
                  <a:off x="27560699" y="370403"/>
                  <a:ext cx="1591960" cy="1980000"/>
                </a:xfrm>
                <a:prstGeom prst="ellipse">
                  <a:avLst/>
                </a:prstGeom>
                <a:ln w="3175"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pic>
              <p:nvPicPr>
                <p:cNvPr id="24" name="Imagen 23" descr="Un hombre con lentes y una gorra negra&#10;&#10;Descripción generada automáticamente">
                  <a:extLst>
                    <a:ext uri="{FF2B5EF4-FFF2-40B4-BE49-F238E27FC236}">
                      <a16:creationId xmlns:a16="http://schemas.microsoft.com/office/drawing/2014/main" id="{184E7C81-3087-FBE7-59C4-1AA2CCAEC849}"/>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15413" r="1712"/>
                <a:stretch/>
              </p:blipFill>
              <p:spPr bwMode="auto">
                <a:xfrm>
                  <a:off x="32629808" y="364451"/>
                  <a:ext cx="1579575" cy="198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grpSp>
          <p:cxnSp>
            <p:nvCxnSpPr>
              <p:cNvPr id="28" name="Conector recto 27">
                <a:extLst>
                  <a:ext uri="{FF2B5EF4-FFF2-40B4-BE49-F238E27FC236}">
                    <a16:creationId xmlns:a16="http://schemas.microsoft.com/office/drawing/2014/main" id="{488B763C-0FB6-444D-17F8-C1F0B0FB3A75}"/>
                  </a:ext>
                </a:extLst>
              </p:cNvPr>
              <p:cNvCxnSpPr>
                <a:cxnSpLocks/>
              </p:cNvCxnSpPr>
              <p:nvPr/>
            </p:nvCxnSpPr>
            <p:spPr>
              <a:xfrm>
                <a:off x="35659167" y="448423"/>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2">
                <a:extLst>
                  <a:ext uri="{FF2B5EF4-FFF2-40B4-BE49-F238E27FC236}">
                    <a16:creationId xmlns:a16="http://schemas.microsoft.com/office/drawing/2014/main" id="{EAA1972C-4BA1-F487-7BBD-E5711D69F4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96648" y="566349"/>
                <a:ext cx="7069367" cy="156604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6" name="Grupo 75">
              <a:extLst>
                <a:ext uri="{FF2B5EF4-FFF2-40B4-BE49-F238E27FC236}">
                  <a16:creationId xmlns:a16="http://schemas.microsoft.com/office/drawing/2014/main" id="{8CE27F88-F5C7-C895-B840-17BFF28266B8}"/>
                </a:ext>
              </a:extLst>
            </p:cNvPr>
            <p:cNvGrpSpPr/>
            <p:nvPr/>
          </p:nvGrpSpPr>
          <p:grpSpPr>
            <a:xfrm>
              <a:off x="3886614" y="2869076"/>
              <a:ext cx="27771519" cy="22003451"/>
              <a:chOff x="3886614" y="2869076"/>
              <a:chExt cx="27771519" cy="22003451"/>
            </a:xfrm>
          </p:grpSpPr>
          <p:pic>
            <p:nvPicPr>
              <p:cNvPr id="38" name="Imagen 37">
                <a:extLst>
                  <a:ext uri="{FF2B5EF4-FFF2-40B4-BE49-F238E27FC236}">
                    <a16:creationId xmlns:a16="http://schemas.microsoft.com/office/drawing/2014/main" id="{3B154F33-8D25-8073-3828-97598D53DEA7}"/>
                  </a:ext>
                </a:extLst>
              </p:cNvPr>
              <p:cNvPicPr>
                <a:picLocks noChangeAspect="1"/>
              </p:cNvPicPr>
              <p:nvPr/>
            </p:nvPicPr>
            <p:blipFill>
              <a:blip r:embed="rId15"/>
              <a:stretch>
                <a:fillRect/>
              </a:stretch>
            </p:blipFill>
            <p:spPr>
              <a:xfrm>
                <a:off x="3886614" y="18155685"/>
                <a:ext cx="9137899" cy="6036802"/>
              </a:xfrm>
              <a:prstGeom prst="rect">
                <a:avLst/>
              </a:prstGeom>
            </p:spPr>
          </p:pic>
          <p:sp>
            <p:nvSpPr>
              <p:cNvPr id="11" name="CuadroTexto 10">
                <a:extLst>
                  <a:ext uri="{FF2B5EF4-FFF2-40B4-BE49-F238E27FC236}">
                    <a16:creationId xmlns:a16="http://schemas.microsoft.com/office/drawing/2014/main" id="{880E27D7-D6D4-9AF9-D7E2-9FEA7DC77857}"/>
                  </a:ext>
                </a:extLst>
              </p:cNvPr>
              <p:cNvSpPr txBox="1"/>
              <p:nvPr/>
            </p:nvSpPr>
            <p:spPr>
              <a:xfrm>
                <a:off x="17820863" y="10622837"/>
                <a:ext cx="12170223"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2</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un mapa mental (2024)</a:t>
                </a:r>
                <a:endParaRPr lang="es-EC" sz="1100" dirty="0"/>
              </a:p>
            </p:txBody>
          </p:sp>
          <p:sp>
            <p:nvSpPr>
              <p:cNvPr id="58" name="CuadroTexto 57">
                <a:extLst>
                  <a:ext uri="{FF2B5EF4-FFF2-40B4-BE49-F238E27FC236}">
                    <a16:creationId xmlns:a16="http://schemas.microsoft.com/office/drawing/2014/main" id="{FDAFFF0E-1714-88D3-6AB1-090BE7DB46EF}"/>
                  </a:ext>
                </a:extLst>
              </p:cNvPr>
              <p:cNvSpPr txBox="1"/>
              <p:nvPr/>
            </p:nvSpPr>
            <p:spPr>
              <a:xfrm>
                <a:off x="14469118" y="24410862"/>
                <a:ext cx="12855854"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6</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a:t>
                </a:r>
                <a:r>
                  <a:rPr lang="es-ES" sz="2400" dirty="0">
                    <a:latin typeface="Times New Roman" panose="02020603050405020304" pitchFamily="18" charset="0"/>
                    <a:ea typeface="Times New Roman" panose="02020603050405020304" pitchFamily="18" charset="0"/>
                  </a:rPr>
                  <a:t>Análisis de resultados</a:t>
                </a:r>
                <a:r>
                  <a:rPr lang="es-ES" sz="2400" dirty="0">
                    <a:effectLst/>
                    <a:latin typeface="Times New Roman" panose="02020603050405020304" pitchFamily="18" charset="0"/>
                    <a:ea typeface="Times New Roman" panose="02020603050405020304" pitchFamily="18" charset="0"/>
                  </a:rPr>
                  <a:t> (2024)</a:t>
                </a:r>
                <a:endParaRPr lang="es-EC" sz="1100" dirty="0"/>
              </a:p>
            </p:txBody>
          </p:sp>
          <p:pic>
            <p:nvPicPr>
              <p:cNvPr id="3" name="Imagen 2">
                <a:extLst>
                  <a:ext uri="{FF2B5EF4-FFF2-40B4-BE49-F238E27FC236}">
                    <a16:creationId xmlns:a16="http://schemas.microsoft.com/office/drawing/2014/main" id="{C23EB34D-012D-D059-FE7A-8727FA4CC6B3}"/>
                  </a:ext>
                </a:extLst>
              </p:cNvPr>
              <p:cNvPicPr>
                <a:picLocks noChangeAspect="1"/>
              </p:cNvPicPr>
              <p:nvPr/>
            </p:nvPicPr>
            <p:blipFill>
              <a:blip r:embed="rId16"/>
              <a:stretch>
                <a:fillRect/>
              </a:stretch>
            </p:blipFill>
            <p:spPr>
              <a:xfrm>
                <a:off x="16723847" y="2869076"/>
                <a:ext cx="14549685" cy="7723912"/>
              </a:xfrm>
              <a:prstGeom prst="rect">
                <a:avLst/>
              </a:prstGeom>
            </p:spPr>
          </p:pic>
          <p:pic>
            <p:nvPicPr>
              <p:cNvPr id="16" name="Imagen 15">
                <a:extLst>
                  <a:ext uri="{FF2B5EF4-FFF2-40B4-BE49-F238E27FC236}">
                    <a16:creationId xmlns:a16="http://schemas.microsoft.com/office/drawing/2014/main" id="{73A745F7-6D91-4020-86A9-0EA0A58B4B30}"/>
                  </a:ext>
                </a:extLst>
              </p:cNvPr>
              <p:cNvPicPr>
                <a:picLocks noChangeAspect="1"/>
              </p:cNvPicPr>
              <p:nvPr/>
            </p:nvPicPr>
            <p:blipFill>
              <a:blip r:embed="rId17"/>
              <a:stretch>
                <a:fillRect/>
              </a:stretch>
            </p:blipFill>
            <p:spPr>
              <a:xfrm>
                <a:off x="15725301" y="18374059"/>
                <a:ext cx="10732093" cy="6036802"/>
              </a:xfrm>
              <a:prstGeom prst="rect">
                <a:avLst/>
              </a:prstGeom>
            </p:spPr>
          </p:pic>
          <p:pic>
            <p:nvPicPr>
              <p:cNvPr id="22" name="Imagen 21">
                <a:extLst>
                  <a:ext uri="{FF2B5EF4-FFF2-40B4-BE49-F238E27FC236}">
                    <a16:creationId xmlns:a16="http://schemas.microsoft.com/office/drawing/2014/main" id="{1FF48A6A-9A17-13F2-A727-F3F0B5155AA7}"/>
                  </a:ext>
                </a:extLst>
              </p:cNvPr>
              <p:cNvPicPr>
                <a:picLocks noChangeAspect="1"/>
              </p:cNvPicPr>
              <p:nvPr/>
            </p:nvPicPr>
            <p:blipFill>
              <a:blip r:embed="rId18"/>
              <a:stretch>
                <a:fillRect/>
              </a:stretch>
            </p:blipFill>
            <p:spPr>
              <a:xfrm>
                <a:off x="24840525" y="12300016"/>
                <a:ext cx="6751684" cy="3108903"/>
              </a:xfrm>
              <a:prstGeom prst="rect">
                <a:avLst/>
              </a:prstGeom>
            </p:spPr>
          </p:pic>
          <p:pic>
            <p:nvPicPr>
              <p:cNvPr id="30" name="Imagen 29">
                <a:extLst>
                  <a:ext uri="{FF2B5EF4-FFF2-40B4-BE49-F238E27FC236}">
                    <a16:creationId xmlns:a16="http://schemas.microsoft.com/office/drawing/2014/main" id="{0449D779-C1E2-D636-7C99-1D4E26474A89}"/>
                  </a:ext>
                </a:extLst>
              </p:cNvPr>
              <p:cNvPicPr>
                <a:picLocks noChangeAspect="1"/>
              </p:cNvPicPr>
              <p:nvPr/>
            </p:nvPicPr>
            <p:blipFill>
              <a:blip r:embed="rId19"/>
              <a:stretch>
                <a:fillRect/>
              </a:stretch>
            </p:blipFill>
            <p:spPr>
              <a:xfrm>
                <a:off x="16746602" y="15266285"/>
                <a:ext cx="7697429" cy="2823303"/>
              </a:xfrm>
              <a:prstGeom prst="rect">
                <a:avLst/>
              </a:prstGeom>
            </p:spPr>
          </p:pic>
          <p:pic>
            <p:nvPicPr>
              <p:cNvPr id="40" name="Imagen 39">
                <a:extLst>
                  <a:ext uri="{FF2B5EF4-FFF2-40B4-BE49-F238E27FC236}">
                    <a16:creationId xmlns:a16="http://schemas.microsoft.com/office/drawing/2014/main" id="{6669D6A8-658F-60B4-0CC2-7D81FCEF56C5}"/>
                  </a:ext>
                </a:extLst>
              </p:cNvPr>
              <p:cNvPicPr>
                <a:picLocks noChangeAspect="1"/>
              </p:cNvPicPr>
              <p:nvPr/>
            </p:nvPicPr>
            <p:blipFill>
              <a:blip r:embed="rId20"/>
              <a:stretch>
                <a:fillRect/>
              </a:stretch>
            </p:blipFill>
            <p:spPr>
              <a:xfrm>
                <a:off x="16384614" y="12214909"/>
                <a:ext cx="8301326" cy="2886269"/>
              </a:xfrm>
              <a:prstGeom prst="rect">
                <a:avLst/>
              </a:prstGeom>
            </p:spPr>
          </p:pic>
          <p:grpSp>
            <p:nvGrpSpPr>
              <p:cNvPr id="63" name="Grupo 62">
                <a:extLst>
                  <a:ext uri="{FF2B5EF4-FFF2-40B4-BE49-F238E27FC236}">
                    <a16:creationId xmlns:a16="http://schemas.microsoft.com/office/drawing/2014/main" id="{87FDB961-02CE-C3E7-C7A1-22B49BACFB37}"/>
                  </a:ext>
                </a:extLst>
              </p:cNvPr>
              <p:cNvGrpSpPr/>
              <p:nvPr/>
            </p:nvGrpSpPr>
            <p:grpSpPr>
              <a:xfrm>
                <a:off x="24444031" y="15621234"/>
                <a:ext cx="4447087" cy="2585103"/>
                <a:chOff x="26687803" y="15626250"/>
                <a:chExt cx="4447087" cy="2585103"/>
              </a:xfrm>
            </p:grpSpPr>
            <p:pic>
              <p:nvPicPr>
                <p:cNvPr id="62" name="Imagen 61" descr="Un grupo de personas con paraguas&#10;&#10;Descripción generada automáticamente">
                  <a:extLst>
                    <a:ext uri="{FF2B5EF4-FFF2-40B4-BE49-F238E27FC236}">
                      <a16:creationId xmlns:a16="http://schemas.microsoft.com/office/drawing/2014/main" id="{600224FA-7C2F-EE5A-8A0A-C6E83682FD39}"/>
                    </a:ext>
                  </a:extLst>
                </p:cNvPr>
                <p:cNvPicPr>
                  <a:picLocks noChangeAspect="1"/>
                </p:cNvPicPr>
                <p:nvPr/>
              </p:nvPicPr>
              <p:blipFill rotWithShape="1">
                <a:blip r:embed="rId21">
                  <a:extLst>
                    <a:ext uri="{28A0092B-C50C-407E-A947-70E740481C1C}">
                      <a14:useLocalDpi xmlns:a14="http://schemas.microsoft.com/office/drawing/2010/main" val="0"/>
                    </a:ext>
                  </a:extLst>
                </a:blip>
                <a:srcRect l="19769" t="2121" r="13882" b="72646"/>
                <a:stretch/>
              </p:blipFill>
              <p:spPr>
                <a:xfrm>
                  <a:off x="27506762" y="15626250"/>
                  <a:ext cx="3085190" cy="2061883"/>
                </a:xfrm>
                <a:prstGeom prst="rect">
                  <a:avLst/>
                </a:prstGeom>
              </p:spPr>
            </p:pic>
            <p:sp>
              <p:nvSpPr>
                <p:cNvPr id="61" name="CuadroTexto 60">
                  <a:extLst>
                    <a:ext uri="{FF2B5EF4-FFF2-40B4-BE49-F238E27FC236}">
                      <a16:creationId xmlns:a16="http://schemas.microsoft.com/office/drawing/2014/main" id="{75A66852-DD77-2B6F-EC84-34378B952E68}"/>
                    </a:ext>
                  </a:extLst>
                </p:cNvPr>
                <p:cNvSpPr txBox="1"/>
                <p:nvPr/>
              </p:nvSpPr>
              <p:spPr>
                <a:xfrm>
                  <a:off x="26687803" y="17688133"/>
                  <a:ext cx="4447087" cy="523220"/>
                </a:xfrm>
                <a:prstGeom prst="rect">
                  <a:avLst/>
                </a:prstGeom>
                <a:noFill/>
              </p:spPr>
              <p:txBody>
                <a:bodyPr wrap="square" rtlCol="0">
                  <a:spAutoFit/>
                </a:bodyPr>
                <a:lstStyle/>
                <a:p>
                  <a:pPr algn="ctr"/>
                  <a:r>
                    <a:rPr lang="es-ES" sz="1400" dirty="0">
                      <a:effectLst/>
                      <a:latin typeface="Times New Roman" panose="02020603050405020304" pitchFamily="18" charset="0"/>
                      <a:ea typeface="Times New Roman" panose="02020603050405020304" pitchFamily="18" charset="0"/>
                    </a:rPr>
                    <a:t>Fig. </a:t>
                  </a:r>
                  <a:r>
                    <a:rPr lang="es-ES" sz="1400" dirty="0">
                      <a:latin typeface="Times New Roman" panose="02020603050405020304" pitchFamily="18" charset="0"/>
                      <a:ea typeface="Times New Roman" panose="02020603050405020304" pitchFamily="18" charset="0"/>
                    </a:rPr>
                    <a:t>7</a:t>
                  </a:r>
                  <a:r>
                    <a:rPr lang="es-ES" sz="1400" spc="20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Fotografía en la calle Palestina y Gral. Melchor Aymerich. (Panecillo)</a:t>
                  </a:r>
                  <a:endParaRPr lang="es-EC" sz="1400" dirty="0">
                    <a:effectLst/>
                    <a:latin typeface="Times New Roman" panose="02020603050405020304" pitchFamily="18" charset="0"/>
                    <a:ea typeface="Times New Roman" panose="02020603050405020304" pitchFamily="18" charset="0"/>
                  </a:endParaRPr>
                </a:p>
              </p:txBody>
            </p:sp>
          </p:grpSp>
          <p:grpSp>
            <p:nvGrpSpPr>
              <p:cNvPr id="70" name="Grupo 69">
                <a:extLst>
                  <a:ext uri="{FF2B5EF4-FFF2-40B4-BE49-F238E27FC236}">
                    <a16:creationId xmlns:a16="http://schemas.microsoft.com/office/drawing/2014/main" id="{C67EA717-8DC8-F735-272F-D10DE66DB1D7}"/>
                  </a:ext>
                </a:extLst>
              </p:cNvPr>
              <p:cNvGrpSpPr/>
              <p:nvPr/>
            </p:nvGrpSpPr>
            <p:grpSpPr>
              <a:xfrm>
                <a:off x="28801425" y="15439801"/>
                <a:ext cx="2591963" cy="2808217"/>
                <a:chOff x="28801425" y="15439801"/>
                <a:chExt cx="2591963" cy="2808217"/>
              </a:xfrm>
            </p:grpSpPr>
            <p:pic>
              <p:nvPicPr>
                <p:cNvPr id="42" name="Imagen 41" descr="Un grupo de personas con paraguas&#10;&#10;Descripción generada automáticamente">
                  <a:extLst>
                    <a:ext uri="{FF2B5EF4-FFF2-40B4-BE49-F238E27FC236}">
                      <a16:creationId xmlns:a16="http://schemas.microsoft.com/office/drawing/2014/main" id="{7FDDE040-B242-BAEC-E872-247B7F5CC5D5}"/>
                    </a:ext>
                  </a:extLst>
                </p:cNvPr>
                <p:cNvPicPr>
                  <a:picLocks noChangeAspect="1"/>
                </p:cNvPicPr>
                <p:nvPr/>
              </p:nvPicPr>
              <p:blipFill rotWithShape="1">
                <a:blip r:embed="rId21">
                  <a:extLst>
                    <a:ext uri="{28A0092B-C50C-407E-A947-70E740481C1C}">
                      <a14:useLocalDpi xmlns:a14="http://schemas.microsoft.com/office/drawing/2010/main" val="0"/>
                    </a:ext>
                  </a:extLst>
                </a:blip>
                <a:srcRect l="2687" t="37344" r="52363" b="33004"/>
                <a:stretch/>
              </p:blipFill>
              <p:spPr>
                <a:xfrm>
                  <a:off x="29036076" y="15439801"/>
                  <a:ext cx="2206290" cy="2324743"/>
                </a:xfrm>
                <a:prstGeom prst="rect">
                  <a:avLst/>
                </a:prstGeom>
              </p:spPr>
            </p:pic>
            <p:sp>
              <p:nvSpPr>
                <p:cNvPr id="67" name="CuadroTexto 66">
                  <a:extLst>
                    <a:ext uri="{FF2B5EF4-FFF2-40B4-BE49-F238E27FC236}">
                      <a16:creationId xmlns:a16="http://schemas.microsoft.com/office/drawing/2014/main" id="{C47646DE-2973-7209-9DCC-39D902E2BDB3}"/>
                    </a:ext>
                  </a:extLst>
                </p:cNvPr>
                <p:cNvSpPr txBox="1"/>
                <p:nvPr/>
              </p:nvSpPr>
              <p:spPr>
                <a:xfrm>
                  <a:off x="28801425" y="17786353"/>
                  <a:ext cx="2591963" cy="461665"/>
                </a:xfrm>
                <a:prstGeom prst="rect">
                  <a:avLst/>
                </a:prstGeom>
                <a:noFill/>
              </p:spPr>
              <p:txBody>
                <a:bodyPr wrap="square" rtlCol="0">
                  <a:spAutoFit/>
                </a:bodyPr>
                <a:lstStyle/>
                <a:p>
                  <a:pPr algn="ctr">
                    <a:spcBef>
                      <a:spcPts val="610"/>
                    </a:spcBef>
                    <a:tabLst>
                      <a:tab pos="237490" algn="l"/>
                    </a:tabLst>
                  </a:pPr>
                  <a:r>
                    <a:rPr lang="es-ES" sz="1200" dirty="0">
                      <a:effectLst/>
                      <a:latin typeface="Times New Roman" panose="02020603050405020304" pitchFamily="18" charset="0"/>
                      <a:ea typeface="Times New Roman" panose="02020603050405020304" pitchFamily="18" charset="0"/>
                    </a:rPr>
                    <a:t>Fig. </a:t>
                  </a:r>
                  <a:r>
                    <a:rPr lang="es-ES" sz="1200" dirty="0">
                      <a:latin typeface="Times New Roman" panose="02020603050405020304" pitchFamily="18" charset="0"/>
                      <a:ea typeface="Times New Roman" panose="02020603050405020304" pitchFamily="18" charset="0"/>
                    </a:rPr>
                    <a:t>8</a:t>
                  </a:r>
                  <a:r>
                    <a:rPr lang="es-ES" sz="1200" spc="205" dirty="0">
                      <a:effectLst/>
                      <a:latin typeface="Times New Roman" panose="02020603050405020304" pitchFamily="18" charset="0"/>
                      <a:ea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rPr>
                    <a:t>Fotografía en la calle Hermano Miguel y José López</a:t>
                  </a:r>
                  <a:endParaRPr lang="es-EC" sz="1200" dirty="0">
                    <a:effectLst/>
                    <a:latin typeface="Times New Roman" panose="02020603050405020304" pitchFamily="18" charset="0"/>
                    <a:ea typeface="Times New Roman" panose="02020603050405020304" pitchFamily="18" charset="0"/>
                  </a:endParaRPr>
                </a:p>
              </p:txBody>
            </p:sp>
          </p:grpSp>
          <p:grpSp>
            <p:nvGrpSpPr>
              <p:cNvPr id="72" name="Grupo 71">
                <a:extLst>
                  <a:ext uri="{FF2B5EF4-FFF2-40B4-BE49-F238E27FC236}">
                    <a16:creationId xmlns:a16="http://schemas.microsoft.com/office/drawing/2014/main" id="{76CF1D83-1285-18DB-F553-B823F53E46EB}"/>
                  </a:ext>
                </a:extLst>
              </p:cNvPr>
              <p:cNvGrpSpPr/>
              <p:nvPr/>
            </p:nvGrpSpPr>
            <p:grpSpPr>
              <a:xfrm>
                <a:off x="26498762" y="18248018"/>
                <a:ext cx="2591963" cy="3278430"/>
                <a:chOff x="26498762" y="18248018"/>
                <a:chExt cx="2591963" cy="3278430"/>
              </a:xfrm>
            </p:grpSpPr>
            <p:pic>
              <p:nvPicPr>
                <p:cNvPr id="55" name="Imagen 54" descr="Un grupo de personas con paraguas&#10;&#10;Descripción generada automáticamente">
                  <a:extLst>
                    <a:ext uri="{FF2B5EF4-FFF2-40B4-BE49-F238E27FC236}">
                      <a16:creationId xmlns:a16="http://schemas.microsoft.com/office/drawing/2014/main" id="{8E32CA65-F42C-A884-C7D8-ED51EB80DE43}"/>
                    </a:ext>
                  </a:extLst>
                </p:cNvPr>
                <p:cNvPicPr>
                  <a:picLocks noChangeAspect="1"/>
                </p:cNvPicPr>
                <p:nvPr/>
              </p:nvPicPr>
              <p:blipFill rotWithShape="1">
                <a:blip r:embed="rId21">
                  <a:extLst>
                    <a:ext uri="{28A0092B-C50C-407E-A947-70E740481C1C}">
                      <a14:useLocalDpi xmlns:a14="http://schemas.microsoft.com/office/drawing/2010/main" val="0"/>
                    </a:ext>
                  </a:extLst>
                </a:blip>
                <a:srcRect l="52849" t="35114" b="34536"/>
                <a:stretch/>
              </p:blipFill>
              <p:spPr>
                <a:xfrm>
                  <a:off x="26687803" y="18248018"/>
                  <a:ext cx="2268680" cy="2566304"/>
                </a:xfrm>
                <a:prstGeom prst="rect">
                  <a:avLst/>
                </a:prstGeom>
              </p:spPr>
            </p:pic>
            <p:sp>
              <p:nvSpPr>
                <p:cNvPr id="69" name="CuadroTexto 68">
                  <a:extLst>
                    <a:ext uri="{FF2B5EF4-FFF2-40B4-BE49-F238E27FC236}">
                      <a16:creationId xmlns:a16="http://schemas.microsoft.com/office/drawing/2014/main" id="{5B420C1C-570B-81F9-CC3D-07EDA7E1FBA2}"/>
                    </a:ext>
                  </a:extLst>
                </p:cNvPr>
                <p:cNvSpPr txBox="1"/>
                <p:nvPr/>
              </p:nvSpPr>
              <p:spPr>
                <a:xfrm>
                  <a:off x="26498762" y="20833951"/>
                  <a:ext cx="2591963" cy="692497"/>
                </a:xfrm>
                <a:prstGeom prst="rect">
                  <a:avLst/>
                </a:prstGeom>
                <a:noFill/>
              </p:spPr>
              <p:txBody>
                <a:bodyPr wrap="square" rtlCol="0">
                  <a:spAutoFit/>
                </a:bodyPr>
                <a:lstStyle/>
                <a:p>
                  <a:pPr algn="ctr">
                    <a:spcBef>
                      <a:spcPts val="610"/>
                    </a:spcBef>
                    <a:tabLst>
                      <a:tab pos="237490" algn="l"/>
                    </a:tabLst>
                  </a:pPr>
                  <a:r>
                    <a:rPr lang="es-ES" sz="1300" dirty="0">
                      <a:effectLst/>
                      <a:latin typeface="Times New Roman" panose="02020603050405020304" pitchFamily="18" charset="0"/>
                      <a:ea typeface="Times New Roman" panose="02020603050405020304" pitchFamily="18" charset="0"/>
                    </a:rPr>
                    <a:t>Fig. 9</a:t>
                  </a:r>
                  <a:r>
                    <a:rPr lang="es-ES" sz="1300" spc="20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Fotografía en la Av. Napo y Av. Velasco Ibarra. (Parada del </a:t>
                  </a:r>
                  <a:r>
                    <a:rPr lang="es-ES" sz="1300" dirty="0" err="1">
                      <a:effectLst/>
                      <a:latin typeface="Times New Roman" panose="02020603050405020304" pitchFamily="18" charset="0"/>
                      <a:ea typeface="Times New Roman" panose="02020603050405020304" pitchFamily="18" charset="0"/>
                    </a:rPr>
                    <a:t>Ecovia</a:t>
                  </a:r>
                  <a:r>
                    <a:rPr lang="es-ES" sz="1300" dirty="0">
                      <a:effectLst/>
                      <a:latin typeface="Times New Roman" panose="02020603050405020304" pitchFamily="18" charset="0"/>
                      <a:ea typeface="Times New Roman" panose="02020603050405020304" pitchFamily="18" charset="0"/>
                    </a:rPr>
                    <a:t> del Colegio Montufar)</a:t>
                  </a:r>
                  <a:endParaRPr lang="es-EC" sz="1300" dirty="0">
                    <a:effectLst/>
                    <a:latin typeface="Times New Roman" panose="02020603050405020304" pitchFamily="18" charset="0"/>
                    <a:ea typeface="Times New Roman" panose="02020603050405020304" pitchFamily="18" charset="0"/>
                  </a:endParaRPr>
                </a:p>
              </p:txBody>
            </p:sp>
          </p:grpSp>
          <p:grpSp>
            <p:nvGrpSpPr>
              <p:cNvPr id="74" name="Grupo 73">
                <a:extLst>
                  <a:ext uri="{FF2B5EF4-FFF2-40B4-BE49-F238E27FC236}">
                    <a16:creationId xmlns:a16="http://schemas.microsoft.com/office/drawing/2014/main" id="{13E6373B-4AC8-AB9D-82B9-119B160D31F7}"/>
                  </a:ext>
                </a:extLst>
              </p:cNvPr>
              <p:cNvGrpSpPr/>
              <p:nvPr/>
            </p:nvGrpSpPr>
            <p:grpSpPr>
              <a:xfrm>
                <a:off x="29066170" y="19558445"/>
                <a:ext cx="2591963" cy="3146168"/>
                <a:chOff x="29066170" y="19558445"/>
                <a:chExt cx="2591963" cy="3146168"/>
              </a:xfrm>
            </p:grpSpPr>
            <p:pic>
              <p:nvPicPr>
                <p:cNvPr id="53" name="Imagen 52" descr="Un grupo de personas con paraguas&#10;&#10;Descripción generada automáticamente">
                  <a:extLst>
                    <a:ext uri="{FF2B5EF4-FFF2-40B4-BE49-F238E27FC236}">
                      <a16:creationId xmlns:a16="http://schemas.microsoft.com/office/drawing/2014/main" id="{BE39414B-6914-28CA-99F1-EA2DCAE43FE4}"/>
                    </a:ext>
                  </a:extLst>
                </p:cNvPr>
                <p:cNvPicPr>
                  <a:picLocks noChangeAspect="1"/>
                </p:cNvPicPr>
                <p:nvPr/>
              </p:nvPicPr>
              <p:blipFill rotWithShape="1">
                <a:blip r:embed="rId21">
                  <a:extLst>
                    <a:ext uri="{28A0092B-C50C-407E-A947-70E740481C1C}">
                      <a14:useLocalDpi xmlns:a14="http://schemas.microsoft.com/office/drawing/2010/main" val="0"/>
                    </a:ext>
                  </a:extLst>
                </a:blip>
                <a:srcRect t="68557" r="51728"/>
                <a:stretch/>
              </p:blipFill>
              <p:spPr>
                <a:xfrm>
                  <a:off x="29178924" y="19558445"/>
                  <a:ext cx="2322691" cy="2658696"/>
                </a:xfrm>
                <a:prstGeom prst="rect">
                  <a:avLst/>
                </a:prstGeom>
              </p:spPr>
            </p:pic>
            <p:sp>
              <p:nvSpPr>
                <p:cNvPr id="71" name="CuadroTexto 70">
                  <a:extLst>
                    <a:ext uri="{FF2B5EF4-FFF2-40B4-BE49-F238E27FC236}">
                      <a16:creationId xmlns:a16="http://schemas.microsoft.com/office/drawing/2014/main" id="{171D8B63-1787-7FB7-2FB6-21802ED0C3A3}"/>
                    </a:ext>
                  </a:extLst>
                </p:cNvPr>
                <p:cNvSpPr txBox="1"/>
                <p:nvPr/>
              </p:nvSpPr>
              <p:spPr>
                <a:xfrm>
                  <a:off x="29066170" y="22212170"/>
                  <a:ext cx="2591963" cy="492443"/>
                </a:xfrm>
                <a:prstGeom prst="rect">
                  <a:avLst/>
                </a:prstGeom>
                <a:noFill/>
              </p:spPr>
              <p:txBody>
                <a:bodyPr wrap="square" rtlCol="0">
                  <a:spAutoFit/>
                </a:bodyPr>
                <a:lstStyle/>
                <a:p>
                  <a:pPr algn="ctr">
                    <a:spcBef>
                      <a:spcPts val="610"/>
                    </a:spcBef>
                    <a:tabLst>
                      <a:tab pos="237490" algn="l"/>
                    </a:tabLst>
                  </a:pPr>
                  <a:r>
                    <a:rPr lang="es-ES" sz="1300" dirty="0">
                      <a:effectLst/>
                      <a:latin typeface="Times New Roman" panose="02020603050405020304" pitchFamily="18" charset="0"/>
                      <a:ea typeface="Times New Roman" panose="02020603050405020304" pitchFamily="18" charset="0"/>
                    </a:rPr>
                    <a:t>Fig. 10</a:t>
                  </a:r>
                  <a:r>
                    <a:rPr lang="es-ES" sz="1300" spc="20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Fotografía en la calle Juan Salinas y Santiago. (SRI)</a:t>
                  </a:r>
                  <a:endParaRPr lang="es-EC" sz="1300" dirty="0">
                    <a:effectLst/>
                    <a:latin typeface="Times New Roman" panose="02020603050405020304" pitchFamily="18" charset="0"/>
                    <a:ea typeface="Times New Roman" panose="02020603050405020304" pitchFamily="18" charset="0"/>
                  </a:endParaRPr>
                </a:p>
              </p:txBody>
            </p:sp>
          </p:grpSp>
          <p:grpSp>
            <p:nvGrpSpPr>
              <p:cNvPr id="75" name="Grupo 74">
                <a:extLst>
                  <a:ext uri="{FF2B5EF4-FFF2-40B4-BE49-F238E27FC236}">
                    <a16:creationId xmlns:a16="http://schemas.microsoft.com/office/drawing/2014/main" id="{EE90622C-74A5-D108-AF00-1A3058156C73}"/>
                  </a:ext>
                </a:extLst>
              </p:cNvPr>
              <p:cNvGrpSpPr/>
              <p:nvPr/>
            </p:nvGrpSpPr>
            <p:grpSpPr>
              <a:xfrm>
                <a:off x="26526161" y="21529524"/>
                <a:ext cx="2591963" cy="3295117"/>
                <a:chOff x="26526161" y="21529524"/>
                <a:chExt cx="2591963" cy="3295117"/>
              </a:xfrm>
            </p:grpSpPr>
            <p:pic>
              <p:nvPicPr>
                <p:cNvPr id="48" name="Imagen 47" descr="Un grupo de personas con paraguas&#10;&#10;Descripción generada automáticamente">
                  <a:extLst>
                    <a:ext uri="{FF2B5EF4-FFF2-40B4-BE49-F238E27FC236}">
                      <a16:creationId xmlns:a16="http://schemas.microsoft.com/office/drawing/2014/main" id="{55ABE841-0227-E5FB-4F69-B829694E4892}"/>
                    </a:ext>
                  </a:extLst>
                </p:cNvPr>
                <p:cNvPicPr>
                  <a:picLocks noChangeAspect="1"/>
                </p:cNvPicPr>
                <p:nvPr/>
              </p:nvPicPr>
              <p:blipFill rotWithShape="1">
                <a:blip r:embed="rId21">
                  <a:extLst>
                    <a:ext uri="{28A0092B-C50C-407E-A947-70E740481C1C}">
                      <a14:useLocalDpi xmlns:a14="http://schemas.microsoft.com/office/drawing/2010/main" val="0"/>
                    </a:ext>
                  </a:extLst>
                </a:blip>
                <a:srcRect l="50920" t="69891"/>
                <a:stretch/>
              </p:blipFill>
              <p:spPr>
                <a:xfrm>
                  <a:off x="26687803" y="21529524"/>
                  <a:ext cx="2361554" cy="2545895"/>
                </a:xfrm>
                <a:prstGeom prst="rect">
                  <a:avLst/>
                </a:prstGeom>
              </p:spPr>
            </p:pic>
            <p:sp>
              <p:nvSpPr>
                <p:cNvPr id="73" name="CuadroTexto 72">
                  <a:extLst>
                    <a:ext uri="{FF2B5EF4-FFF2-40B4-BE49-F238E27FC236}">
                      <a16:creationId xmlns:a16="http://schemas.microsoft.com/office/drawing/2014/main" id="{86449FAB-F4BF-3D01-F7A1-941F31B61F32}"/>
                    </a:ext>
                  </a:extLst>
                </p:cNvPr>
                <p:cNvSpPr txBox="1"/>
                <p:nvPr/>
              </p:nvSpPr>
              <p:spPr>
                <a:xfrm>
                  <a:off x="26526161" y="24085977"/>
                  <a:ext cx="2591963" cy="738664"/>
                </a:xfrm>
                <a:prstGeom prst="rect">
                  <a:avLst/>
                </a:prstGeom>
                <a:noFill/>
              </p:spPr>
              <p:txBody>
                <a:bodyPr wrap="square" rtlCol="0">
                  <a:spAutoFit/>
                </a:bodyPr>
                <a:lstStyle/>
                <a:p>
                  <a:pPr algn="ctr">
                    <a:spcBef>
                      <a:spcPts val="610"/>
                    </a:spcBef>
                    <a:tabLst>
                      <a:tab pos="237490" algn="l"/>
                    </a:tabLst>
                  </a:pPr>
                  <a:r>
                    <a:rPr lang="es-ES" sz="1300" dirty="0">
                      <a:effectLst/>
                      <a:latin typeface="Times New Roman" panose="02020603050405020304" pitchFamily="18" charset="0"/>
                      <a:ea typeface="Times New Roman" panose="02020603050405020304" pitchFamily="18" charset="0"/>
                    </a:rPr>
                    <a:t>Fig. 11</a:t>
                  </a:r>
                  <a:r>
                    <a:rPr lang="es-ES" sz="1300" spc="20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Fotografía en la calle Venezuela y Chile. (Palacio de Carondelet)</a:t>
                  </a:r>
                  <a:endParaRPr lang="es-EC" sz="1300" dirty="0">
                    <a:effectLst/>
                    <a:latin typeface="Times New Roman" panose="02020603050405020304" pitchFamily="18" charset="0"/>
                    <a:ea typeface="Times New Roman" panose="02020603050405020304" pitchFamily="18" charset="0"/>
                  </a:endParaRPr>
                </a:p>
              </p:txBody>
            </p:sp>
          </p:grpSp>
        </p:grpSp>
      </p:gr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724057" y="3198922"/>
            <a:ext cx="10926171"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397703" y="861596"/>
            <a:ext cx="18070610" cy="123242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fontScale="85000" lnSpcReduction="20000"/>
          </a:bodyPr>
          <a:lstStyle/>
          <a:p>
            <a:pPr algn="ctr"/>
            <a:r>
              <a:rPr lang="en-US" sz="5400" b="1" dirty="0">
                <a:solidFill>
                  <a:schemeClr val="bg1"/>
                </a:solidFill>
                <a:ea typeface="+mn-lt"/>
                <a:cs typeface="+mn-lt"/>
              </a:rPr>
              <a:t>Measurement of Wi-Fi and cellular reception levels in the Center of Quito</a:t>
            </a:r>
            <a:endParaRPr lang="es-ES" sz="5400" b="1" dirty="0">
              <a:solidFill>
                <a:schemeClr val="bg1"/>
              </a:solidFill>
              <a:cs typeface="Calibri"/>
            </a:endParaRPr>
          </a:p>
        </p:txBody>
      </p:sp>
      <p:sp>
        <p:nvSpPr>
          <p:cNvPr id="6" name="CuadroTexto 5">
            <a:extLst>
              <a:ext uri="{FF2B5EF4-FFF2-40B4-BE49-F238E27FC236}">
                <a16:creationId xmlns:a16="http://schemas.microsoft.com/office/drawing/2014/main" id="{D2AE2D75-1FC7-4993-9674-359778CE7CC6}"/>
              </a:ext>
            </a:extLst>
          </p:cNvPr>
          <p:cNvSpPr txBox="1"/>
          <p:nvPr/>
        </p:nvSpPr>
        <p:spPr>
          <a:xfrm>
            <a:off x="1467396" y="3240063"/>
            <a:ext cx="13893393" cy="933698"/>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PROJECT  SCOPE AND DESCRIPTION</a:t>
            </a:r>
          </a:p>
        </p:txBody>
      </p:sp>
      <p:sp>
        <p:nvSpPr>
          <p:cNvPr id="7" name="CuadroTexto 6">
            <a:extLst>
              <a:ext uri="{FF2B5EF4-FFF2-40B4-BE49-F238E27FC236}">
                <a16:creationId xmlns:a16="http://schemas.microsoft.com/office/drawing/2014/main" id="{B2444A35-C047-4482-8974-078D6B01F413}"/>
              </a:ext>
            </a:extLst>
          </p:cNvPr>
          <p:cNvSpPr txBox="1"/>
          <p:nvPr/>
        </p:nvSpPr>
        <p:spPr>
          <a:xfrm>
            <a:off x="1488133" y="7118830"/>
            <a:ext cx="13893392" cy="87499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sz="4000" b="1" dirty="0">
                <a:solidFill>
                  <a:schemeClr val="bg1"/>
                </a:solidFill>
                <a:latin typeface="Calibri"/>
                <a:cs typeface="Calibri"/>
              </a:rPr>
              <a:t>GENERAL OBJECTIVE</a:t>
            </a:r>
            <a:endParaRPr lang="es-ES" dirty="0"/>
          </a:p>
        </p:txBody>
      </p:sp>
      <p:sp>
        <p:nvSpPr>
          <p:cNvPr id="8" name="CuadroTexto 7">
            <a:extLst>
              <a:ext uri="{FF2B5EF4-FFF2-40B4-BE49-F238E27FC236}">
                <a16:creationId xmlns:a16="http://schemas.microsoft.com/office/drawing/2014/main" id="{850C7AB4-2D0C-4A9E-AA97-85051DDA3C79}"/>
              </a:ext>
            </a:extLst>
          </p:cNvPr>
          <p:cNvSpPr txBox="1"/>
          <p:nvPr/>
        </p:nvSpPr>
        <p:spPr>
          <a:xfrm>
            <a:off x="1508868" y="10938889"/>
            <a:ext cx="13893392" cy="1023909"/>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dirty="0"/>
              <a:t>METHODOLOGY</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511970" y="4335809"/>
            <a:ext cx="13890290" cy="2693045"/>
          </a:xfrm>
          <a:prstGeom prst="rect">
            <a:avLst/>
          </a:prstGeom>
          <a:noFill/>
        </p:spPr>
        <p:txBody>
          <a:bodyPr wrap="square" lIns="0" tIns="0" rIns="0" bIns="0" rtlCol="0" anchor="t" anchorCtr="0">
            <a:spAutoFit/>
          </a:bodyPr>
          <a:lstStyle/>
          <a:p>
            <a:pPr algn="just"/>
            <a:r>
              <a:rPr lang="en-US" sz="2500" dirty="0">
                <a:solidFill>
                  <a:srgbClr val="000000"/>
                </a:solidFill>
                <a:latin typeface="Calibri"/>
                <a:cs typeface="Calibri"/>
              </a:rPr>
              <a:t>This project, focused on the central area of Quito and supported by the "Network Cell Info Lite" application, focused on signal measurement at five strategic points. It seeks to address the lack of understanding about wireless signal variability in the city, especially in terms of cellular and internet service quality. Through detailed analysis of key parameters, such as reception power and connection speed, the aim is to identify possible problems and propose solutions to improve connectivity. This effort will not only benefit individual users, but will also contribute to scientific knowledge about the effectiveness of telecommunications infrastructure in urban areas, providing valuable information for regulatory decision making.</a:t>
            </a:r>
            <a:endParaRPr lang="es-MX" sz="2500" dirty="0">
              <a:solidFill>
                <a:srgbClr val="000000"/>
              </a:solidFill>
              <a:latin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8867" y="8083681"/>
            <a:ext cx="13851921" cy="2769989"/>
          </a:xfrm>
          <a:prstGeom prst="rect">
            <a:avLst/>
          </a:prstGeom>
          <a:noFill/>
        </p:spPr>
        <p:txBody>
          <a:bodyPr wrap="square" lIns="0" tIns="0" rIns="0" bIns="0" rtlCol="0" anchor="t" anchorCtr="0">
            <a:spAutoFit/>
          </a:bodyPr>
          <a:lstStyle/>
          <a:p>
            <a:pPr algn="just"/>
            <a:r>
              <a:rPr lang="en-US" sz="3000" dirty="0">
                <a:solidFill>
                  <a:srgbClr val="000000"/>
                </a:solidFill>
                <a:latin typeface="Calibri"/>
                <a:cs typeface="Calibri"/>
              </a:rPr>
              <a:t>Apply telecommunications engineering knowledge at the Quito Center through precise measurement and detailed analysis of reception power in dBm to define ethical and professional responsibilities. Evaluate the economic, environmental and social impact of wireless coverage, in accordance with the national regulatory framework and the regulations of the International Telecommunications Union, with the purpose of guaranteeing a responsible and sustainable implementation.</a:t>
            </a:r>
            <a:endParaRPr lang="es-ES" sz="3000" dirty="0">
              <a:solidFill>
                <a:srgbClr val="000000"/>
              </a:solidFill>
              <a:latin typeface="Calibri"/>
              <a:cs typeface="Calibri"/>
            </a:endParaRPr>
          </a:p>
        </p:txBody>
      </p:sp>
      <p:sp>
        <p:nvSpPr>
          <p:cNvPr id="26" name="CuadroTexto 25">
            <a:extLst>
              <a:ext uri="{FF2B5EF4-FFF2-40B4-BE49-F238E27FC236}">
                <a16:creationId xmlns:a16="http://schemas.microsoft.com/office/drawing/2014/main" id="{F81EDFDB-A851-4BB6-8F42-425C767E8692}"/>
              </a:ext>
            </a:extLst>
          </p:cNvPr>
          <p:cNvSpPr txBox="1"/>
          <p:nvPr/>
        </p:nvSpPr>
        <p:spPr>
          <a:xfrm>
            <a:off x="33166710" y="3670749"/>
            <a:ext cx="9058976"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CONCLUSIONS AND </a:t>
            </a:r>
            <a:r>
              <a:rPr lang="es-ES" sz="4000" b="1" dirty="0"/>
              <a:t>RECOMMENDATIONS</a:t>
            </a:r>
            <a:endParaRPr lang="es-ES" sz="4000" b="1" dirty="0">
              <a:solidFill>
                <a:schemeClr val="bg1"/>
              </a:solidFill>
              <a:latin typeface="Calibri"/>
              <a:cs typeface="Calibri"/>
            </a:endParaRPr>
          </a:p>
        </p:txBody>
      </p:sp>
      <p:sp>
        <p:nvSpPr>
          <p:cNvPr id="29" name="CuadroTexto 28">
            <a:extLst>
              <a:ext uri="{FF2B5EF4-FFF2-40B4-BE49-F238E27FC236}">
                <a16:creationId xmlns:a16="http://schemas.microsoft.com/office/drawing/2014/main" id="{E6343DCA-2A87-4316-B6CA-E64442896222}"/>
              </a:ext>
            </a:extLst>
          </p:cNvPr>
          <p:cNvSpPr txBox="1"/>
          <p:nvPr/>
        </p:nvSpPr>
        <p:spPr>
          <a:xfrm>
            <a:off x="17820863" y="11040333"/>
            <a:ext cx="13771346" cy="907753"/>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n-US" dirty="0"/>
              <a:t>ANALYSIS AND DISCUSSION OF RESULTS</a:t>
            </a:r>
            <a:endParaRPr lang="es-ES" dirty="0"/>
          </a:p>
        </p:txBody>
      </p:sp>
      <p:sp>
        <p:nvSpPr>
          <p:cNvPr id="33" name="CuadroTexto 32">
            <a:extLst>
              <a:ext uri="{FF2B5EF4-FFF2-40B4-BE49-F238E27FC236}">
                <a16:creationId xmlns:a16="http://schemas.microsoft.com/office/drawing/2014/main" id="{C9B63F7E-E34C-4C4D-99AE-A41C6CCF7790}"/>
              </a:ext>
            </a:extLst>
          </p:cNvPr>
          <p:cNvSpPr txBox="1"/>
          <p:nvPr/>
        </p:nvSpPr>
        <p:spPr>
          <a:xfrm>
            <a:off x="33336083" y="12886490"/>
            <a:ext cx="714081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ETHICAL IMPLICATIONS</a:t>
            </a:r>
          </a:p>
        </p:txBody>
      </p:sp>
      <p:sp>
        <p:nvSpPr>
          <p:cNvPr id="35" name="CuadroTexto 34">
            <a:extLst>
              <a:ext uri="{FF2B5EF4-FFF2-40B4-BE49-F238E27FC236}">
                <a16:creationId xmlns:a16="http://schemas.microsoft.com/office/drawing/2014/main" id="{387499CF-A634-4EC1-8745-CE14412895E3}"/>
              </a:ext>
            </a:extLst>
          </p:cNvPr>
          <p:cNvSpPr txBox="1"/>
          <p:nvPr/>
        </p:nvSpPr>
        <p:spPr>
          <a:xfrm>
            <a:off x="33519782" y="18955043"/>
            <a:ext cx="709433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REFERENCES</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0" y="2839418"/>
            <a:ext cx="1564055" cy="1564055"/>
          </a:xfrm>
          <a:prstGeom prst="rect">
            <a:avLst/>
          </a:prstGeom>
        </p:spPr>
      </p:pic>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0" y="6811858"/>
            <a:ext cx="1079065" cy="1079065"/>
          </a:xfrm>
          <a:prstGeom prst="rect">
            <a:avLst/>
          </a:prstGeom>
        </p:spPr>
      </p:pic>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64" y="10627375"/>
            <a:ext cx="1079065" cy="1079065"/>
          </a:xfrm>
          <a:prstGeom prst="rect">
            <a:avLst/>
          </a:prstGeom>
        </p:spPr>
      </p:pic>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3980" y="11090137"/>
            <a:ext cx="925035" cy="925035"/>
          </a:xfrm>
          <a:prstGeom prst="rect">
            <a:avLst/>
          </a:prstGeom>
        </p:spPr>
      </p:pic>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82546" y="3749185"/>
            <a:ext cx="1079066" cy="1079066"/>
          </a:xfrm>
          <a:prstGeom prst="rect">
            <a:avLst/>
          </a:prstGeom>
        </p:spPr>
      </p:pic>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62628" y="13005584"/>
            <a:ext cx="1206805" cy="1206805"/>
          </a:xfrm>
          <a:prstGeom prst="rect">
            <a:avLst/>
          </a:prstGeom>
        </p:spPr>
      </p:pic>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66553" y="19055828"/>
            <a:ext cx="1206805" cy="1206805"/>
          </a:xfrm>
          <a:prstGeom prst="rect">
            <a:avLst/>
          </a:prstGeom>
        </p:spPr>
      </p:pic>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231" y="666176"/>
            <a:ext cx="7056445" cy="1488734"/>
          </a:xfrm>
          <a:prstGeom prst="rect">
            <a:avLst/>
          </a:prstGeom>
        </p:spPr>
      </p:pic>
      <p:sp>
        <p:nvSpPr>
          <p:cNvPr id="60" name="CuadroTexto 59">
            <a:extLst>
              <a:ext uri="{FF2B5EF4-FFF2-40B4-BE49-F238E27FC236}">
                <a16:creationId xmlns:a16="http://schemas.microsoft.com/office/drawing/2014/main" id="{00CC4DE0-3FDF-6085-16BB-F64F2531EA04}"/>
              </a:ext>
            </a:extLst>
          </p:cNvPr>
          <p:cNvSpPr txBox="1"/>
          <p:nvPr/>
        </p:nvSpPr>
        <p:spPr>
          <a:xfrm>
            <a:off x="1546975" y="12085822"/>
            <a:ext cx="13855285" cy="587083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2700" dirty="0">
                <a:effectLst/>
                <a:ea typeface="Times New Roman" panose="02020603050405020304" pitchFamily="18" charset="0"/>
              </a:rPr>
              <a:t>Within the framework of this project, data on signal levels on Wi-Fi and cellular networks was comprehensively collected, specifically focusing on </a:t>
            </a:r>
            <a:r>
              <a:rPr lang="en-US" sz="2700" dirty="0" err="1">
                <a:effectLst/>
                <a:ea typeface="Times New Roman" panose="02020603050405020304" pitchFamily="18" charset="0"/>
              </a:rPr>
              <a:t>Netlife</a:t>
            </a:r>
            <a:r>
              <a:rPr lang="en-US" sz="2700" dirty="0">
                <a:effectLst/>
                <a:ea typeface="Times New Roman" panose="02020603050405020304" pitchFamily="18" charset="0"/>
              </a:rPr>
              <a:t> and Movistar in indoor environments. Measurements were carried out with precision, using units of measurement such as dBm and Watts, covering approximately five blocks adjacent to the residence. To analyze the variations in the signal levels of the cellular network, it began at 1:51 p.m., ensuring the obtaining of more precise data when using the Claro network at five strategic points, starting from the State Attorney General's Office, passing through the Carondelet Palace, the Panecillo (where the signal analysis was deepened), the Nuevo </a:t>
            </a:r>
            <a:r>
              <a:rPr lang="en-US" sz="2700" dirty="0" err="1">
                <a:effectLst/>
                <a:ea typeface="Times New Roman" panose="02020603050405020304" pitchFamily="18" charset="0"/>
              </a:rPr>
              <a:t>Amanecer</a:t>
            </a:r>
            <a:r>
              <a:rPr lang="en-US" sz="2700" dirty="0">
                <a:effectLst/>
                <a:ea typeface="Times New Roman" panose="02020603050405020304" pitchFamily="18" charset="0"/>
              </a:rPr>
              <a:t> Shopping Center and, finally, the </a:t>
            </a:r>
            <a:r>
              <a:rPr lang="en-US" sz="2700" dirty="0" err="1">
                <a:effectLst/>
                <a:ea typeface="Times New Roman" panose="02020603050405020304" pitchFamily="18" charset="0"/>
              </a:rPr>
              <a:t>Montufar</a:t>
            </a:r>
            <a:r>
              <a:rPr lang="en-US" sz="2700" dirty="0">
                <a:effectLst/>
                <a:ea typeface="Times New Roman" panose="02020603050405020304" pitchFamily="18" charset="0"/>
              </a:rPr>
              <a:t> School </a:t>
            </a:r>
            <a:r>
              <a:rPr lang="en-US" sz="2700" dirty="0" err="1">
                <a:effectLst/>
                <a:ea typeface="Times New Roman" panose="02020603050405020304" pitchFamily="18" charset="0"/>
              </a:rPr>
              <a:t>Ecovía</a:t>
            </a:r>
            <a:r>
              <a:rPr lang="en-US" sz="2700" dirty="0">
                <a:effectLst/>
                <a:ea typeface="Times New Roman" panose="02020603050405020304" pitchFamily="18" charset="0"/>
              </a:rPr>
              <a:t> Stop. During this process, the types of antennas present at each location were identified and categorized, evaluating their ionizing or non-ionizing nature. Additionally, the frequency bands of the electromagnetic spectrum for </a:t>
            </a:r>
            <a:r>
              <a:rPr lang="en-US" sz="2700" dirty="0" err="1">
                <a:effectLst/>
                <a:ea typeface="Times New Roman" panose="02020603050405020304" pitchFamily="18" charset="0"/>
              </a:rPr>
              <a:t>Wifi</a:t>
            </a:r>
            <a:r>
              <a:rPr lang="en-US" sz="2700" dirty="0">
                <a:effectLst/>
                <a:ea typeface="Times New Roman" panose="02020603050405020304" pitchFamily="18" charset="0"/>
              </a:rPr>
              <a:t> and cellular network were detailed, in full compliance with the regulatory framework established by ARCOTEL and MINTEL. As an integral part of the research, a comparative analysis was carried out between Claro and Movistar to determine which of them offers optimal coverage for users.</a:t>
            </a:r>
            <a:endParaRPr lang="es-EC" sz="2700" dirty="0">
              <a:effectLst/>
              <a:ea typeface="Times New Roman" panose="02020603050405020304" pitchFamily="18" charset="0"/>
            </a:endParaRPr>
          </a:p>
        </p:txBody>
      </p:sp>
      <p:sp>
        <p:nvSpPr>
          <p:cNvPr id="61" name="CuadroTexto 60">
            <a:extLst>
              <a:ext uri="{FF2B5EF4-FFF2-40B4-BE49-F238E27FC236}">
                <a16:creationId xmlns:a16="http://schemas.microsoft.com/office/drawing/2014/main" id="{27C66D84-0F44-0215-FEC8-4907C9B748DB}"/>
              </a:ext>
            </a:extLst>
          </p:cNvPr>
          <p:cNvSpPr txBox="1"/>
          <p:nvPr/>
        </p:nvSpPr>
        <p:spPr>
          <a:xfrm>
            <a:off x="32230141" y="5514319"/>
            <a:ext cx="9693543" cy="6463308"/>
          </a:xfrm>
          <a:prstGeom prst="rect">
            <a:avLst/>
          </a:prstGeom>
          <a:noFill/>
        </p:spPr>
        <p:txBody>
          <a:bodyPr wrap="square" lIns="0" tIns="0" rIns="0" bIns="0" rtlCol="0" anchor="t" anchorCtr="0">
            <a:spAutoFit/>
          </a:bodyPr>
          <a:lstStyle/>
          <a:p>
            <a:pPr algn="just"/>
            <a:r>
              <a:rPr lang="en-US" sz="3000" dirty="0">
                <a:effectLst/>
                <a:ea typeface="Times New Roman" panose="02020603050405020304" pitchFamily="18" charset="0"/>
              </a:rPr>
              <a:t>In conclusion, the practical analysis of the quality of cellular and Wi-Fi signals in Downtown Quito highlights the need to understand and improve network coverage. Telecommunications are essential in our daily lives, and the evaluation reveals a significant difference between Claro and Movistar in Ecuador.</a:t>
            </a:r>
          </a:p>
          <a:p>
            <a:pPr algn="just"/>
            <a:endParaRPr lang="en-US" sz="3000" dirty="0">
              <a:effectLst/>
              <a:ea typeface="Times New Roman" panose="02020603050405020304" pitchFamily="18" charset="0"/>
            </a:endParaRPr>
          </a:p>
          <a:p>
            <a:pPr algn="just"/>
            <a:r>
              <a:rPr lang="en-US" sz="3000" dirty="0">
                <a:effectLst/>
                <a:ea typeface="Times New Roman" panose="02020603050405020304" pitchFamily="18" charset="0"/>
              </a:rPr>
              <a:t>It is recommended to carry out a personalized evaluation before choosing a provider, considering Claro's extensive coverage as a crucial factor.</a:t>
            </a:r>
          </a:p>
          <a:p>
            <a:pPr algn="just"/>
            <a:r>
              <a:rPr lang="en-US" sz="3000" dirty="0">
                <a:effectLst/>
                <a:ea typeface="Times New Roman" panose="02020603050405020304" pitchFamily="18" charset="0"/>
              </a:rPr>
              <a:t>  Additionally, to address areas with intermittent coverage, the strategic deployment of additional nodes is suggested, especially in key locations such as Panecillo, thereby improving user experience and reducing signal interruptions.</a:t>
            </a:r>
            <a:endParaRPr lang="es-ES" sz="3000" dirty="0">
              <a:solidFill>
                <a:srgbClr val="000000"/>
              </a:solidFill>
              <a:cs typeface="Calibri"/>
            </a:endParaRPr>
          </a:p>
        </p:txBody>
      </p:sp>
      <p:sp>
        <p:nvSpPr>
          <p:cNvPr id="62" name="CuadroTexto 61">
            <a:extLst>
              <a:ext uri="{FF2B5EF4-FFF2-40B4-BE49-F238E27FC236}">
                <a16:creationId xmlns:a16="http://schemas.microsoft.com/office/drawing/2014/main" id="{A76DD16D-BE7D-2FAD-007D-F1F163D2E478}"/>
              </a:ext>
            </a:extLst>
          </p:cNvPr>
          <p:cNvSpPr txBox="1"/>
          <p:nvPr/>
        </p:nvSpPr>
        <p:spPr>
          <a:xfrm>
            <a:off x="32230141" y="14494116"/>
            <a:ext cx="9543060" cy="4154984"/>
          </a:xfrm>
          <a:prstGeom prst="rect">
            <a:avLst/>
          </a:prstGeom>
          <a:noFill/>
        </p:spPr>
        <p:txBody>
          <a:bodyPr wrap="square" lIns="0" tIns="0" rIns="0" bIns="0" rtlCol="0" anchor="t" anchorCtr="0">
            <a:spAutoFit/>
          </a:bodyPr>
          <a:lstStyle/>
          <a:p>
            <a:pPr algn="just"/>
            <a:r>
              <a:rPr lang="en-US" sz="3000" dirty="0">
                <a:effectLst/>
                <a:ea typeface="Times New Roman" panose="02020603050405020304" pitchFamily="18" charset="0"/>
              </a:rPr>
              <a:t>As part of our project, we verify compliance with mobile operators' radio frequency rules through field measurements and comparison with coverage maps. This allows us to evaluate its reliability through MINTEL and ARCOTEL to provide adequate services to users, with special attention to the Wi-Fi frequency bands (2.4 GHz to 4.9 GHz, with wavelengths from 10 cm to 1 cm ) and cellular networks (800_900 MHz and 1.9 GHZ, with wavelengths from 1m to 10 cm).</a:t>
            </a:r>
            <a:endParaRPr lang="es-ES" sz="3000" dirty="0">
              <a:solidFill>
                <a:srgbClr val="000000"/>
              </a:solidFill>
              <a:latin typeface="Calibri"/>
              <a:cs typeface="Calibri"/>
            </a:endParaRPr>
          </a:p>
        </p:txBody>
      </p:sp>
      <p:sp>
        <p:nvSpPr>
          <p:cNvPr id="63" name="CuadroTexto 62">
            <a:extLst>
              <a:ext uri="{FF2B5EF4-FFF2-40B4-BE49-F238E27FC236}">
                <a16:creationId xmlns:a16="http://schemas.microsoft.com/office/drawing/2014/main" id="{0099BCA7-DF49-1F6E-E4A1-C16C57EB6915}"/>
              </a:ext>
            </a:extLst>
          </p:cNvPr>
          <p:cNvSpPr txBox="1"/>
          <p:nvPr/>
        </p:nvSpPr>
        <p:spPr>
          <a:xfrm>
            <a:off x="32230141" y="20346366"/>
            <a:ext cx="9497831" cy="4154984"/>
          </a:xfrm>
          <a:prstGeom prst="rect">
            <a:avLst/>
          </a:prstGeom>
          <a:noFill/>
        </p:spPr>
        <p:txBody>
          <a:bodyPr wrap="square" lIns="0" tIns="0" rIns="0" bIns="0" rtlCol="0" anchor="t" anchorCtr="0">
            <a:spAutoFit/>
          </a:bodyPr>
          <a:lstStyle/>
          <a:p>
            <a:pPr algn="just">
              <a:tabLst>
                <a:tab pos="771525" algn="l"/>
              </a:tabLst>
            </a:pPr>
            <a:r>
              <a:rPr lang="es-ES" sz="3000" dirty="0">
                <a:effectLst/>
                <a:ea typeface="Times New Roman" panose="02020603050405020304" pitchFamily="18" charset="0"/>
              </a:rPr>
              <a:t> </a:t>
            </a:r>
            <a:r>
              <a:rPr lang="es-ES" sz="3000" dirty="0" err="1">
                <a:effectLst/>
                <a:ea typeface="Times New Roman" panose="02020603050405020304" pitchFamily="18" charset="0"/>
              </a:rPr>
              <a:t>NetSpot</a:t>
            </a:r>
            <a:r>
              <a:rPr lang="es-ES" sz="3000" dirty="0">
                <a:effectLst/>
                <a:ea typeface="Times New Roman" panose="02020603050405020304" pitchFamily="18" charset="0"/>
              </a:rPr>
              <a:t>. (2022). ¿Qué es la intensidad de la señal </a:t>
            </a:r>
            <a:r>
              <a:rPr lang="es-ES" sz="3000" dirty="0" err="1">
                <a:effectLst/>
                <a:ea typeface="Times New Roman" panose="02020603050405020304" pitchFamily="18" charset="0"/>
              </a:rPr>
              <a:t>Wi</a:t>
            </a:r>
            <a:r>
              <a:rPr lang="es-ES" sz="3000" dirty="0">
                <a:effectLst/>
                <a:ea typeface="Times New Roman" panose="02020603050405020304" pitchFamily="18" charset="0"/>
              </a:rPr>
              <a:t>-FI y por qué debería importarme? Obtenido de ¿Qué es una buena intensidad de señal Wifi?: </a:t>
            </a:r>
            <a:r>
              <a:rPr lang="es-ES" sz="3000" u="sng" dirty="0">
                <a:solidFill>
                  <a:srgbClr val="0000FF"/>
                </a:solidFill>
                <a:effectLst/>
                <a:ea typeface="Times New Roman" panose="02020603050405020304" pitchFamily="18" charset="0"/>
                <a:hlinkClick r:id="rId10"/>
              </a:rPr>
              <a:t>https://www.netspotapp.com/es/wifi-signal-strength/wifi-signal-strength-and-its-impact.html</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PlayStore</a:t>
            </a:r>
            <a:r>
              <a:rPr lang="es-ES" sz="3000" dirty="0">
                <a:effectLst/>
                <a:ea typeface="Times New Roman" panose="02020603050405020304" pitchFamily="18" charset="0"/>
              </a:rPr>
              <a:t>.(2021).Network Cell </a:t>
            </a:r>
            <a:r>
              <a:rPr lang="es-ES" sz="3000" dirty="0" err="1">
                <a:effectLst/>
                <a:ea typeface="Times New Roman" panose="02020603050405020304" pitchFamily="18" charset="0"/>
              </a:rPr>
              <a:t>Info</a:t>
            </a:r>
            <a:r>
              <a:rPr lang="es-ES" sz="3000" dirty="0">
                <a:effectLst/>
                <a:ea typeface="Times New Roman" panose="02020603050405020304" pitchFamily="18" charset="0"/>
              </a:rPr>
              <a:t> Lite.</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szukaj</a:t>
            </a:r>
            <a:r>
              <a:rPr lang="es-ES" sz="3000" dirty="0">
                <a:effectLst/>
                <a:ea typeface="Times New Roman" panose="02020603050405020304" pitchFamily="18" charset="0"/>
              </a:rPr>
              <a:t>. (2023). Intensidad de la señal </a:t>
            </a:r>
            <a:r>
              <a:rPr lang="es-ES" sz="3000" dirty="0" err="1">
                <a:effectLst/>
                <a:ea typeface="Times New Roman" panose="02020603050405020304" pitchFamily="18" charset="0"/>
              </a:rPr>
              <a:t>WiFi</a:t>
            </a:r>
            <a:r>
              <a:rPr lang="es-ES" sz="3000" dirty="0">
                <a:effectLst/>
                <a:ea typeface="Times New Roman" panose="02020603050405020304" pitchFamily="18" charset="0"/>
              </a:rPr>
              <a:t>. Obtenido de ¿Cómo medir la intensidad de la señal de la red móvil y la conexión </a:t>
            </a:r>
            <a:r>
              <a:rPr lang="es-ES" sz="3000" dirty="0" err="1">
                <a:effectLst/>
                <a:ea typeface="Times New Roman" panose="02020603050405020304" pitchFamily="18" charset="0"/>
              </a:rPr>
              <a:t>WiFi</a:t>
            </a:r>
            <a:r>
              <a:rPr lang="es-ES" sz="3000" dirty="0">
                <a:effectLst/>
                <a:ea typeface="Times New Roman" panose="02020603050405020304" pitchFamily="18" charset="0"/>
              </a:rPr>
              <a:t>?: </a:t>
            </a:r>
            <a:r>
              <a:rPr lang="es-ES" sz="3000" u="sng" dirty="0">
                <a:solidFill>
                  <a:srgbClr val="0000FF"/>
                </a:solidFill>
                <a:effectLst/>
                <a:ea typeface="Times New Roman" panose="02020603050405020304" pitchFamily="18" charset="0"/>
                <a:hlinkClick r:id="rId11"/>
              </a:rPr>
              <a:t>https://www.szukaj-trasy.com/wifi.html</a:t>
            </a:r>
            <a:endParaRPr lang="es-EC" sz="3000" dirty="0">
              <a:effectLst/>
              <a:ea typeface="Times New Roman" panose="02020603050405020304" pitchFamily="18" charset="0"/>
            </a:endParaRPr>
          </a:p>
        </p:txBody>
      </p:sp>
      <p:grpSp>
        <p:nvGrpSpPr>
          <p:cNvPr id="2" name="Grupo 1">
            <a:extLst>
              <a:ext uri="{FF2B5EF4-FFF2-40B4-BE49-F238E27FC236}">
                <a16:creationId xmlns:a16="http://schemas.microsoft.com/office/drawing/2014/main" id="{23E429EE-419C-7997-FAFA-0FCA1C5D3059}"/>
              </a:ext>
            </a:extLst>
          </p:cNvPr>
          <p:cNvGrpSpPr/>
          <p:nvPr/>
        </p:nvGrpSpPr>
        <p:grpSpPr>
          <a:xfrm>
            <a:off x="3886614" y="95602"/>
            <a:ext cx="39069775" cy="24776925"/>
            <a:chOff x="3886614" y="95602"/>
            <a:chExt cx="39069775" cy="24776925"/>
          </a:xfrm>
        </p:grpSpPr>
        <p:grpSp>
          <p:nvGrpSpPr>
            <p:cNvPr id="3" name="Grupo 2">
              <a:extLst>
                <a:ext uri="{FF2B5EF4-FFF2-40B4-BE49-F238E27FC236}">
                  <a16:creationId xmlns:a16="http://schemas.microsoft.com/office/drawing/2014/main" id="{2F7B9302-D10C-CC61-B158-ECFD9E34930A}"/>
                </a:ext>
              </a:extLst>
            </p:cNvPr>
            <p:cNvGrpSpPr/>
            <p:nvPr/>
          </p:nvGrpSpPr>
          <p:grpSpPr>
            <a:xfrm>
              <a:off x="27022413" y="95602"/>
              <a:ext cx="15933976" cy="2875612"/>
              <a:chOff x="27032039" y="364451"/>
              <a:chExt cx="15933976" cy="2875612"/>
            </a:xfrm>
          </p:grpSpPr>
          <p:grpSp>
            <p:nvGrpSpPr>
              <p:cNvPr id="76" name="Grupo 75">
                <a:extLst>
                  <a:ext uri="{FF2B5EF4-FFF2-40B4-BE49-F238E27FC236}">
                    <a16:creationId xmlns:a16="http://schemas.microsoft.com/office/drawing/2014/main" id="{B77BE89F-E8B7-DBFA-6979-E895118A7283}"/>
                  </a:ext>
                </a:extLst>
              </p:cNvPr>
              <p:cNvGrpSpPr/>
              <p:nvPr/>
            </p:nvGrpSpPr>
            <p:grpSpPr>
              <a:xfrm>
                <a:off x="27032039" y="364451"/>
                <a:ext cx="7622238" cy="2875612"/>
                <a:chOff x="27032039" y="364451"/>
                <a:chExt cx="7622238" cy="2875612"/>
              </a:xfrm>
            </p:grpSpPr>
            <p:cxnSp>
              <p:nvCxnSpPr>
                <p:cNvPr id="79" name="Conector recto 78">
                  <a:extLst>
                    <a:ext uri="{FF2B5EF4-FFF2-40B4-BE49-F238E27FC236}">
                      <a16:creationId xmlns:a16="http://schemas.microsoft.com/office/drawing/2014/main" id="{AF0B8851-F378-CF82-432F-68BDFCDC2B8C}"/>
                    </a:ext>
                  </a:extLst>
                </p:cNvPr>
                <p:cNvCxnSpPr>
                  <a:cxnSpLocks/>
                </p:cNvCxnSpPr>
                <p:nvPr/>
              </p:nvCxnSpPr>
              <p:spPr>
                <a:xfrm>
                  <a:off x="30782367" y="512985"/>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80" name="CuadroTexto 79">
                  <a:extLst>
                    <a:ext uri="{FF2B5EF4-FFF2-40B4-BE49-F238E27FC236}">
                      <a16:creationId xmlns:a16="http://schemas.microsoft.com/office/drawing/2014/main" id="{DD669DF6-7C9D-3EBC-36C5-3801F5F0131E}"/>
                    </a:ext>
                  </a:extLst>
                </p:cNvPr>
                <p:cNvSpPr txBox="1"/>
                <p:nvPr/>
              </p:nvSpPr>
              <p:spPr>
                <a:xfrm>
                  <a:off x="27032039" y="2325040"/>
                  <a:ext cx="2469365" cy="915023"/>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Anahi Mancero</a:t>
                  </a:r>
                </a:p>
                <a:p>
                  <a:pPr algn="ctr"/>
                  <a:r>
                    <a:rPr lang="es-ES" sz="2400" dirty="0">
                      <a:solidFill>
                        <a:schemeClr val="accent4">
                          <a:lumMod val="75000"/>
                        </a:schemeClr>
                      </a:solidFill>
                      <a:latin typeface="Calibri"/>
                      <a:cs typeface="Calibri"/>
                    </a:rPr>
                    <a:t>francis.mancero@udla.edu.ec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sp>
              <p:nvSpPr>
                <p:cNvPr id="81" name="CuadroTexto 80">
                  <a:extLst>
                    <a:ext uri="{FF2B5EF4-FFF2-40B4-BE49-F238E27FC236}">
                      <a16:creationId xmlns:a16="http://schemas.microsoft.com/office/drawing/2014/main" id="{5AC5B9D1-2F58-E802-FA7F-AFF07A5D5DEA}"/>
                    </a:ext>
                  </a:extLst>
                </p:cNvPr>
                <p:cNvSpPr txBox="1"/>
                <p:nvPr/>
              </p:nvSpPr>
              <p:spPr>
                <a:xfrm>
                  <a:off x="32184912" y="2324771"/>
                  <a:ext cx="2469365" cy="915023"/>
                </a:xfrm>
                <a:prstGeom prst="rect">
                  <a:avLst/>
                </a:prstGeom>
                <a:noFill/>
              </p:spPr>
              <p:txBody>
                <a:bodyPr wrap="none" lIns="0" tIns="0" rIns="0" bIns="0" rtlCol="0" anchor="t" anchorCtr="0">
                  <a:noAutofit/>
                </a:bodyPr>
                <a:lstStyle/>
                <a:p>
                  <a:pPr algn="ctr"/>
                  <a:r>
                    <a:rPr lang="es-ES" sz="2400" dirty="0" err="1">
                      <a:solidFill>
                        <a:schemeClr val="accent4">
                          <a:lumMod val="75000"/>
                        </a:schemeClr>
                      </a:solidFill>
                      <a:latin typeface="Calibri"/>
                      <a:cs typeface="Calibri"/>
                    </a:rPr>
                    <a:t>Sayd</a:t>
                  </a:r>
                  <a:r>
                    <a:rPr lang="es-ES" sz="2400" dirty="0">
                      <a:solidFill>
                        <a:schemeClr val="accent4">
                          <a:lumMod val="75000"/>
                        </a:schemeClr>
                      </a:solidFill>
                      <a:latin typeface="Calibri"/>
                      <a:cs typeface="Calibri"/>
                    </a:rPr>
                    <a:t> Guerrero</a:t>
                  </a:r>
                </a:p>
                <a:p>
                  <a:pPr algn="ctr"/>
                  <a:r>
                    <a:rPr lang="es-ES" sz="2400" dirty="0">
                      <a:solidFill>
                        <a:schemeClr val="accent4">
                          <a:lumMod val="75000"/>
                        </a:schemeClr>
                      </a:solidFill>
                      <a:latin typeface="Calibri"/>
                      <a:cs typeface="Calibri"/>
                    </a:rPr>
                    <a:t>sayd.guerrero@udla.edu.ec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pic>
              <p:nvPicPr>
                <p:cNvPr id="82" name="Imagen 81">
                  <a:extLst>
                    <a:ext uri="{FF2B5EF4-FFF2-40B4-BE49-F238E27FC236}">
                      <a16:creationId xmlns:a16="http://schemas.microsoft.com/office/drawing/2014/main" id="{819186DF-F8D0-2426-29D0-4D88F37C423E}"/>
                    </a:ext>
                  </a:extLst>
                </p:cNvPr>
                <p:cNvPicPr>
                  <a:picLocks noChangeAspect="1"/>
                </p:cNvPicPr>
                <p:nvPr/>
              </p:nvPicPr>
              <p:blipFill rotWithShape="1">
                <a:blip r:embed="rId12">
                  <a:extLst>
                    <a:ext uri="{28A0092B-C50C-407E-A947-70E740481C1C}">
                      <a14:useLocalDpi xmlns:a14="http://schemas.microsoft.com/office/drawing/2010/main" val="0"/>
                    </a:ext>
                  </a:extLst>
                </a:blip>
                <a:srcRect b="8156"/>
                <a:stretch/>
              </p:blipFill>
              <p:spPr bwMode="auto">
                <a:xfrm>
                  <a:off x="27560699" y="370403"/>
                  <a:ext cx="1591960" cy="1980000"/>
                </a:xfrm>
                <a:prstGeom prst="ellipse">
                  <a:avLst/>
                </a:prstGeom>
                <a:ln w="3175"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pic>
              <p:nvPicPr>
                <p:cNvPr id="83" name="Imagen 82" descr="Un hombre con lentes y una gorra negra&#10;&#10;Descripción generada automáticamente">
                  <a:extLst>
                    <a:ext uri="{FF2B5EF4-FFF2-40B4-BE49-F238E27FC236}">
                      <a16:creationId xmlns:a16="http://schemas.microsoft.com/office/drawing/2014/main" id="{800FBE04-98E4-BC08-BBB7-BEEE22F83BE0}"/>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15413" r="1712"/>
                <a:stretch/>
              </p:blipFill>
              <p:spPr bwMode="auto">
                <a:xfrm>
                  <a:off x="32629808" y="364451"/>
                  <a:ext cx="1579575" cy="198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grpSp>
          <p:cxnSp>
            <p:nvCxnSpPr>
              <p:cNvPr id="77" name="Conector recto 76">
                <a:extLst>
                  <a:ext uri="{FF2B5EF4-FFF2-40B4-BE49-F238E27FC236}">
                    <a16:creationId xmlns:a16="http://schemas.microsoft.com/office/drawing/2014/main" id="{252E4525-4AEE-9F5A-91EB-B28F6907B7B6}"/>
                  </a:ext>
                </a:extLst>
              </p:cNvPr>
              <p:cNvCxnSpPr>
                <a:cxnSpLocks/>
              </p:cNvCxnSpPr>
              <p:nvPr/>
            </p:nvCxnSpPr>
            <p:spPr>
              <a:xfrm>
                <a:off x="35659167" y="448423"/>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78" name="Picture 2">
                <a:extLst>
                  <a:ext uri="{FF2B5EF4-FFF2-40B4-BE49-F238E27FC236}">
                    <a16:creationId xmlns:a16="http://schemas.microsoft.com/office/drawing/2014/main" id="{F836EE4A-20E2-5179-8040-11733DA0EBF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96648" y="566349"/>
                <a:ext cx="7069367" cy="156604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9" name="Grupo 8">
              <a:extLst>
                <a:ext uri="{FF2B5EF4-FFF2-40B4-BE49-F238E27FC236}">
                  <a16:creationId xmlns:a16="http://schemas.microsoft.com/office/drawing/2014/main" id="{1CA338F2-81D8-FF09-E0B0-6944769D8532}"/>
                </a:ext>
              </a:extLst>
            </p:cNvPr>
            <p:cNvGrpSpPr/>
            <p:nvPr/>
          </p:nvGrpSpPr>
          <p:grpSpPr>
            <a:xfrm>
              <a:off x="3886614" y="2869076"/>
              <a:ext cx="27771519" cy="22003451"/>
              <a:chOff x="3886614" y="2869076"/>
              <a:chExt cx="27771519" cy="22003451"/>
            </a:xfrm>
          </p:grpSpPr>
          <p:pic>
            <p:nvPicPr>
              <p:cNvPr id="14" name="Imagen 13">
                <a:extLst>
                  <a:ext uri="{FF2B5EF4-FFF2-40B4-BE49-F238E27FC236}">
                    <a16:creationId xmlns:a16="http://schemas.microsoft.com/office/drawing/2014/main" id="{E6AB9B27-11F5-FCC9-200D-152C5B61B148}"/>
                  </a:ext>
                </a:extLst>
              </p:cNvPr>
              <p:cNvPicPr>
                <a:picLocks noChangeAspect="1"/>
              </p:cNvPicPr>
              <p:nvPr/>
            </p:nvPicPr>
            <p:blipFill>
              <a:blip r:embed="rId15"/>
              <a:stretch>
                <a:fillRect/>
              </a:stretch>
            </p:blipFill>
            <p:spPr>
              <a:xfrm>
                <a:off x="3886614" y="18155685"/>
                <a:ext cx="9137899" cy="6036802"/>
              </a:xfrm>
              <a:prstGeom prst="rect">
                <a:avLst/>
              </a:prstGeom>
            </p:spPr>
          </p:pic>
          <p:sp>
            <p:nvSpPr>
              <p:cNvPr id="17" name="CuadroTexto 16">
                <a:extLst>
                  <a:ext uri="{FF2B5EF4-FFF2-40B4-BE49-F238E27FC236}">
                    <a16:creationId xmlns:a16="http://schemas.microsoft.com/office/drawing/2014/main" id="{9147E737-1C88-46F6-4A33-8506455EAF98}"/>
                  </a:ext>
                </a:extLst>
              </p:cNvPr>
              <p:cNvSpPr txBox="1"/>
              <p:nvPr/>
            </p:nvSpPr>
            <p:spPr>
              <a:xfrm>
                <a:off x="17820863" y="10622837"/>
                <a:ext cx="12170223"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2</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un mapa mental (2024)</a:t>
                </a:r>
                <a:endParaRPr lang="es-EC" sz="1100" dirty="0"/>
              </a:p>
            </p:txBody>
          </p:sp>
          <p:sp>
            <p:nvSpPr>
              <p:cNvPr id="19" name="CuadroTexto 18">
                <a:extLst>
                  <a:ext uri="{FF2B5EF4-FFF2-40B4-BE49-F238E27FC236}">
                    <a16:creationId xmlns:a16="http://schemas.microsoft.com/office/drawing/2014/main" id="{F35C0B4C-D7F8-3B45-8385-AE7C5636EB69}"/>
                  </a:ext>
                </a:extLst>
              </p:cNvPr>
              <p:cNvSpPr txBox="1"/>
              <p:nvPr/>
            </p:nvSpPr>
            <p:spPr>
              <a:xfrm>
                <a:off x="14469118" y="24410862"/>
                <a:ext cx="12855854"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6</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a:t>
                </a:r>
                <a:r>
                  <a:rPr lang="es-ES" sz="2400" dirty="0">
                    <a:latin typeface="Times New Roman" panose="02020603050405020304" pitchFamily="18" charset="0"/>
                    <a:ea typeface="Times New Roman" panose="02020603050405020304" pitchFamily="18" charset="0"/>
                  </a:rPr>
                  <a:t>Análisis de resultados</a:t>
                </a:r>
                <a:r>
                  <a:rPr lang="es-ES" sz="2400" dirty="0">
                    <a:effectLst/>
                    <a:latin typeface="Times New Roman" panose="02020603050405020304" pitchFamily="18" charset="0"/>
                    <a:ea typeface="Times New Roman" panose="02020603050405020304" pitchFamily="18" charset="0"/>
                  </a:rPr>
                  <a:t> (2024)</a:t>
                </a:r>
                <a:endParaRPr lang="es-EC" sz="1100" dirty="0"/>
              </a:p>
            </p:txBody>
          </p:sp>
          <p:pic>
            <p:nvPicPr>
              <p:cNvPr id="20" name="Imagen 19">
                <a:extLst>
                  <a:ext uri="{FF2B5EF4-FFF2-40B4-BE49-F238E27FC236}">
                    <a16:creationId xmlns:a16="http://schemas.microsoft.com/office/drawing/2014/main" id="{4077D39F-35A7-75E4-5D81-297AD115253F}"/>
                  </a:ext>
                </a:extLst>
              </p:cNvPr>
              <p:cNvPicPr>
                <a:picLocks noChangeAspect="1"/>
              </p:cNvPicPr>
              <p:nvPr/>
            </p:nvPicPr>
            <p:blipFill>
              <a:blip r:embed="rId16"/>
              <a:stretch>
                <a:fillRect/>
              </a:stretch>
            </p:blipFill>
            <p:spPr>
              <a:xfrm>
                <a:off x="16723847" y="2869076"/>
                <a:ext cx="14549685" cy="7723912"/>
              </a:xfrm>
              <a:prstGeom prst="rect">
                <a:avLst/>
              </a:prstGeom>
            </p:spPr>
          </p:pic>
          <p:pic>
            <p:nvPicPr>
              <p:cNvPr id="24" name="Imagen 23">
                <a:extLst>
                  <a:ext uri="{FF2B5EF4-FFF2-40B4-BE49-F238E27FC236}">
                    <a16:creationId xmlns:a16="http://schemas.microsoft.com/office/drawing/2014/main" id="{DF288E65-AB23-D491-A893-129B0266B0CD}"/>
                  </a:ext>
                </a:extLst>
              </p:cNvPr>
              <p:cNvPicPr>
                <a:picLocks noChangeAspect="1"/>
              </p:cNvPicPr>
              <p:nvPr/>
            </p:nvPicPr>
            <p:blipFill>
              <a:blip r:embed="rId17"/>
              <a:stretch>
                <a:fillRect/>
              </a:stretch>
            </p:blipFill>
            <p:spPr>
              <a:xfrm>
                <a:off x="15725301" y="18374059"/>
                <a:ext cx="10732093" cy="6036802"/>
              </a:xfrm>
              <a:prstGeom prst="rect">
                <a:avLst/>
              </a:prstGeom>
            </p:spPr>
          </p:pic>
          <p:pic>
            <p:nvPicPr>
              <p:cNvPr id="25" name="Imagen 24">
                <a:extLst>
                  <a:ext uri="{FF2B5EF4-FFF2-40B4-BE49-F238E27FC236}">
                    <a16:creationId xmlns:a16="http://schemas.microsoft.com/office/drawing/2014/main" id="{C528C202-9DC1-3F15-7037-4A48B5D02188}"/>
                  </a:ext>
                </a:extLst>
              </p:cNvPr>
              <p:cNvPicPr>
                <a:picLocks noChangeAspect="1"/>
              </p:cNvPicPr>
              <p:nvPr/>
            </p:nvPicPr>
            <p:blipFill>
              <a:blip r:embed="rId18"/>
              <a:stretch>
                <a:fillRect/>
              </a:stretch>
            </p:blipFill>
            <p:spPr>
              <a:xfrm>
                <a:off x="24840525" y="12300016"/>
                <a:ext cx="6751684" cy="3108903"/>
              </a:xfrm>
              <a:prstGeom prst="rect">
                <a:avLst/>
              </a:prstGeom>
            </p:spPr>
          </p:pic>
          <p:pic>
            <p:nvPicPr>
              <p:cNvPr id="27" name="Imagen 26">
                <a:extLst>
                  <a:ext uri="{FF2B5EF4-FFF2-40B4-BE49-F238E27FC236}">
                    <a16:creationId xmlns:a16="http://schemas.microsoft.com/office/drawing/2014/main" id="{0063851B-B8A5-148E-4978-EE2C5A2C721F}"/>
                  </a:ext>
                </a:extLst>
              </p:cNvPr>
              <p:cNvPicPr>
                <a:picLocks noChangeAspect="1"/>
              </p:cNvPicPr>
              <p:nvPr/>
            </p:nvPicPr>
            <p:blipFill>
              <a:blip r:embed="rId19"/>
              <a:stretch>
                <a:fillRect/>
              </a:stretch>
            </p:blipFill>
            <p:spPr>
              <a:xfrm>
                <a:off x="16746602" y="15266285"/>
                <a:ext cx="7697429" cy="2823303"/>
              </a:xfrm>
              <a:prstGeom prst="rect">
                <a:avLst/>
              </a:prstGeom>
            </p:spPr>
          </p:pic>
          <p:pic>
            <p:nvPicPr>
              <p:cNvPr id="28" name="Imagen 27">
                <a:extLst>
                  <a:ext uri="{FF2B5EF4-FFF2-40B4-BE49-F238E27FC236}">
                    <a16:creationId xmlns:a16="http://schemas.microsoft.com/office/drawing/2014/main" id="{B31657D5-85CD-C1C8-D4B9-0B8331F70A12}"/>
                  </a:ext>
                </a:extLst>
              </p:cNvPr>
              <p:cNvPicPr>
                <a:picLocks noChangeAspect="1"/>
              </p:cNvPicPr>
              <p:nvPr/>
            </p:nvPicPr>
            <p:blipFill>
              <a:blip r:embed="rId20"/>
              <a:stretch>
                <a:fillRect/>
              </a:stretch>
            </p:blipFill>
            <p:spPr>
              <a:xfrm>
                <a:off x="16384614" y="12214909"/>
                <a:ext cx="8301326" cy="2886269"/>
              </a:xfrm>
              <a:prstGeom prst="rect">
                <a:avLst/>
              </a:prstGeom>
            </p:spPr>
          </p:pic>
          <p:grpSp>
            <p:nvGrpSpPr>
              <p:cNvPr id="30" name="Grupo 29">
                <a:extLst>
                  <a:ext uri="{FF2B5EF4-FFF2-40B4-BE49-F238E27FC236}">
                    <a16:creationId xmlns:a16="http://schemas.microsoft.com/office/drawing/2014/main" id="{7C9D0412-5C8F-4D46-F3F8-9D5DBF74A5C1}"/>
                  </a:ext>
                </a:extLst>
              </p:cNvPr>
              <p:cNvGrpSpPr/>
              <p:nvPr/>
            </p:nvGrpSpPr>
            <p:grpSpPr>
              <a:xfrm>
                <a:off x="24444031" y="15621234"/>
                <a:ext cx="4447087" cy="2585103"/>
                <a:chOff x="26687803" y="15626250"/>
                <a:chExt cx="4447087" cy="2585103"/>
              </a:xfrm>
            </p:grpSpPr>
            <p:pic>
              <p:nvPicPr>
                <p:cNvPr id="74" name="Imagen 73" descr="Un grupo de personas con paraguas&#10;&#10;Descripción generada automáticamente">
                  <a:extLst>
                    <a:ext uri="{FF2B5EF4-FFF2-40B4-BE49-F238E27FC236}">
                      <a16:creationId xmlns:a16="http://schemas.microsoft.com/office/drawing/2014/main" id="{B7D24F20-72DC-BB0D-E8A0-80904B5BA05C}"/>
                    </a:ext>
                  </a:extLst>
                </p:cNvPr>
                <p:cNvPicPr>
                  <a:picLocks noChangeAspect="1"/>
                </p:cNvPicPr>
                <p:nvPr/>
              </p:nvPicPr>
              <p:blipFill rotWithShape="1">
                <a:blip r:embed="rId21">
                  <a:extLst>
                    <a:ext uri="{28A0092B-C50C-407E-A947-70E740481C1C}">
                      <a14:useLocalDpi xmlns:a14="http://schemas.microsoft.com/office/drawing/2010/main" val="0"/>
                    </a:ext>
                  </a:extLst>
                </a:blip>
                <a:srcRect l="19769" t="2121" r="13882" b="72646"/>
                <a:stretch/>
              </p:blipFill>
              <p:spPr>
                <a:xfrm>
                  <a:off x="27506762" y="15626250"/>
                  <a:ext cx="3085190" cy="2061883"/>
                </a:xfrm>
                <a:prstGeom prst="rect">
                  <a:avLst/>
                </a:prstGeom>
              </p:spPr>
            </p:pic>
            <p:sp>
              <p:nvSpPr>
                <p:cNvPr id="75" name="CuadroTexto 74">
                  <a:extLst>
                    <a:ext uri="{FF2B5EF4-FFF2-40B4-BE49-F238E27FC236}">
                      <a16:creationId xmlns:a16="http://schemas.microsoft.com/office/drawing/2014/main" id="{84E3CEA5-7A28-DF50-5B68-4C811C8FD3EB}"/>
                    </a:ext>
                  </a:extLst>
                </p:cNvPr>
                <p:cNvSpPr txBox="1"/>
                <p:nvPr/>
              </p:nvSpPr>
              <p:spPr>
                <a:xfrm>
                  <a:off x="26687803" y="17688133"/>
                  <a:ext cx="4447087" cy="523220"/>
                </a:xfrm>
                <a:prstGeom prst="rect">
                  <a:avLst/>
                </a:prstGeom>
                <a:noFill/>
              </p:spPr>
              <p:txBody>
                <a:bodyPr wrap="square" rtlCol="0">
                  <a:spAutoFit/>
                </a:bodyPr>
                <a:lstStyle/>
                <a:p>
                  <a:pPr algn="ctr"/>
                  <a:r>
                    <a:rPr lang="es-ES" sz="1400" dirty="0">
                      <a:effectLst/>
                      <a:latin typeface="Times New Roman" panose="02020603050405020304" pitchFamily="18" charset="0"/>
                      <a:ea typeface="Times New Roman" panose="02020603050405020304" pitchFamily="18" charset="0"/>
                    </a:rPr>
                    <a:t>Fig. </a:t>
                  </a:r>
                  <a:r>
                    <a:rPr lang="es-ES" sz="1400" dirty="0">
                      <a:latin typeface="Times New Roman" panose="02020603050405020304" pitchFamily="18" charset="0"/>
                      <a:ea typeface="Times New Roman" panose="02020603050405020304" pitchFamily="18" charset="0"/>
                    </a:rPr>
                    <a:t>7</a:t>
                  </a:r>
                  <a:r>
                    <a:rPr lang="es-ES" sz="1400" spc="20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Fotografía en la calle Palestina y Gral. Melchor Aymerich. (Panecillo)</a:t>
                  </a:r>
                  <a:endParaRPr lang="es-EC" sz="1400" dirty="0">
                    <a:effectLst/>
                    <a:latin typeface="Times New Roman" panose="02020603050405020304" pitchFamily="18" charset="0"/>
                    <a:ea typeface="Times New Roman" panose="02020603050405020304" pitchFamily="18" charset="0"/>
                  </a:endParaRPr>
                </a:p>
              </p:txBody>
            </p:sp>
          </p:grpSp>
          <p:grpSp>
            <p:nvGrpSpPr>
              <p:cNvPr id="34" name="Grupo 33">
                <a:extLst>
                  <a:ext uri="{FF2B5EF4-FFF2-40B4-BE49-F238E27FC236}">
                    <a16:creationId xmlns:a16="http://schemas.microsoft.com/office/drawing/2014/main" id="{B7A4AE87-42F3-65BE-69F4-AC2A41549B59}"/>
                  </a:ext>
                </a:extLst>
              </p:cNvPr>
              <p:cNvGrpSpPr/>
              <p:nvPr/>
            </p:nvGrpSpPr>
            <p:grpSpPr>
              <a:xfrm>
                <a:off x="28801425" y="15439801"/>
                <a:ext cx="2591963" cy="2808217"/>
                <a:chOff x="28801425" y="15439801"/>
                <a:chExt cx="2591963" cy="2808217"/>
              </a:xfrm>
            </p:grpSpPr>
            <p:pic>
              <p:nvPicPr>
                <p:cNvPr id="72" name="Imagen 71" descr="Un grupo de personas con paraguas&#10;&#10;Descripción generada automáticamente">
                  <a:extLst>
                    <a:ext uri="{FF2B5EF4-FFF2-40B4-BE49-F238E27FC236}">
                      <a16:creationId xmlns:a16="http://schemas.microsoft.com/office/drawing/2014/main" id="{0066D5F4-9ED8-7813-2625-79FF108A9E40}"/>
                    </a:ext>
                  </a:extLst>
                </p:cNvPr>
                <p:cNvPicPr>
                  <a:picLocks noChangeAspect="1"/>
                </p:cNvPicPr>
                <p:nvPr/>
              </p:nvPicPr>
              <p:blipFill rotWithShape="1">
                <a:blip r:embed="rId21">
                  <a:extLst>
                    <a:ext uri="{28A0092B-C50C-407E-A947-70E740481C1C}">
                      <a14:useLocalDpi xmlns:a14="http://schemas.microsoft.com/office/drawing/2010/main" val="0"/>
                    </a:ext>
                  </a:extLst>
                </a:blip>
                <a:srcRect l="2687" t="37344" r="52363" b="33004"/>
                <a:stretch/>
              </p:blipFill>
              <p:spPr>
                <a:xfrm>
                  <a:off x="29036076" y="15439801"/>
                  <a:ext cx="2206290" cy="2324743"/>
                </a:xfrm>
                <a:prstGeom prst="rect">
                  <a:avLst/>
                </a:prstGeom>
              </p:spPr>
            </p:pic>
            <p:sp>
              <p:nvSpPr>
                <p:cNvPr id="73" name="CuadroTexto 72">
                  <a:extLst>
                    <a:ext uri="{FF2B5EF4-FFF2-40B4-BE49-F238E27FC236}">
                      <a16:creationId xmlns:a16="http://schemas.microsoft.com/office/drawing/2014/main" id="{E8DCFE52-2635-5FBD-9C86-6D7ACADEE14D}"/>
                    </a:ext>
                  </a:extLst>
                </p:cNvPr>
                <p:cNvSpPr txBox="1"/>
                <p:nvPr/>
              </p:nvSpPr>
              <p:spPr>
                <a:xfrm>
                  <a:off x="28801425" y="17786353"/>
                  <a:ext cx="2591963" cy="461665"/>
                </a:xfrm>
                <a:prstGeom prst="rect">
                  <a:avLst/>
                </a:prstGeom>
                <a:noFill/>
              </p:spPr>
              <p:txBody>
                <a:bodyPr wrap="square" rtlCol="0">
                  <a:spAutoFit/>
                </a:bodyPr>
                <a:lstStyle/>
                <a:p>
                  <a:pPr algn="ctr">
                    <a:spcBef>
                      <a:spcPts val="610"/>
                    </a:spcBef>
                    <a:tabLst>
                      <a:tab pos="237490" algn="l"/>
                    </a:tabLst>
                  </a:pPr>
                  <a:r>
                    <a:rPr lang="es-ES" sz="1200" dirty="0">
                      <a:effectLst/>
                      <a:latin typeface="Times New Roman" panose="02020603050405020304" pitchFamily="18" charset="0"/>
                      <a:ea typeface="Times New Roman" panose="02020603050405020304" pitchFamily="18" charset="0"/>
                    </a:rPr>
                    <a:t>Fig. </a:t>
                  </a:r>
                  <a:r>
                    <a:rPr lang="es-ES" sz="1200" dirty="0">
                      <a:latin typeface="Times New Roman" panose="02020603050405020304" pitchFamily="18" charset="0"/>
                      <a:ea typeface="Times New Roman" panose="02020603050405020304" pitchFamily="18" charset="0"/>
                    </a:rPr>
                    <a:t>8</a:t>
                  </a:r>
                  <a:r>
                    <a:rPr lang="es-ES" sz="1200" spc="205" dirty="0">
                      <a:effectLst/>
                      <a:latin typeface="Times New Roman" panose="02020603050405020304" pitchFamily="18" charset="0"/>
                      <a:ea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rPr>
                    <a:t>Fotografía en la calle Hermano Miguel y José López</a:t>
                  </a:r>
                  <a:endParaRPr lang="es-EC" sz="1200" dirty="0">
                    <a:effectLst/>
                    <a:latin typeface="Times New Roman" panose="02020603050405020304" pitchFamily="18" charset="0"/>
                    <a:ea typeface="Times New Roman" panose="02020603050405020304" pitchFamily="18" charset="0"/>
                  </a:endParaRPr>
                </a:p>
              </p:txBody>
            </p:sp>
          </p:grpSp>
          <p:grpSp>
            <p:nvGrpSpPr>
              <p:cNvPr id="36" name="Grupo 35">
                <a:extLst>
                  <a:ext uri="{FF2B5EF4-FFF2-40B4-BE49-F238E27FC236}">
                    <a16:creationId xmlns:a16="http://schemas.microsoft.com/office/drawing/2014/main" id="{01768F58-09B0-E2A8-9BEE-931D73D05B74}"/>
                  </a:ext>
                </a:extLst>
              </p:cNvPr>
              <p:cNvGrpSpPr/>
              <p:nvPr/>
            </p:nvGrpSpPr>
            <p:grpSpPr>
              <a:xfrm>
                <a:off x="26498762" y="18248018"/>
                <a:ext cx="2591963" cy="3278430"/>
                <a:chOff x="26498762" y="18248018"/>
                <a:chExt cx="2591963" cy="3278430"/>
              </a:xfrm>
            </p:grpSpPr>
            <p:pic>
              <p:nvPicPr>
                <p:cNvPr id="70" name="Imagen 69" descr="Un grupo de personas con paraguas&#10;&#10;Descripción generada automáticamente">
                  <a:extLst>
                    <a:ext uri="{FF2B5EF4-FFF2-40B4-BE49-F238E27FC236}">
                      <a16:creationId xmlns:a16="http://schemas.microsoft.com/office/drawing/2014/main" id="{D5B9EFB5-264F-E066-0C4F-2AE286B4E9E8}"/>
                    </a:ext>
                  </a:extLst>
                </p:cNvPr>
                <p:cNvPicPr>
                  <a:picLocks noChangeAspect="1"/>
                </p:cNvPicPr>
                <p:nvPr/>
              </p:nvPicPr>
              <p:blipFill rotWithShape="1">
                <a:blip r:embed="rId21">
                  <a:extLst>
                    <a:ext uri="{28A0092B-C50C-407E-A947-70E740481C1C}">
                      <a14:useLocalDpi xmlns:a14="http://schemas.microsoft.com/office/drawing/2010/main" val="0"/>
                    </a:ext>
                  </a:extLst>
                </a:blip>
                <a:srcRect l="52849" t="35114" b="34536"/>
                <a:stretch/>
              </p:blipFill>
              <p:spPr>
                <a:xfrm>
                  <a:off x="26687803" y="18248018"/>
                  <a:ext cx="2268680" cy="2566304"/>
                </a:xfrm>
                <a:prstGeom prst="rect">
                  <a:avLst/>
                </a:prstGeom>
              </p:spPr>
            </p:pic>
            <p:sp>
              <p:nvSpPr>
                <p:cNvPr id="71" name="CuadroTexto 70">
                  <a:extLst>
                    <a:ext uri="{FF2B5EF4-FFF2-40B4-BE49-F238E27FC236}">
                      <a16:creationId xmlns:a16="http://schemas.microsoft.com/office/drawing/2014/main" id="{40CB6E36-B510-34BF-7075-73EB4EBF5F74}"/>
                    </a:ext>
                  </a:extLst>
                </p:cNvPr>
                <p:cNvSpPr txBox="1"/>
                <p:nvPr/>
              </p:nvSpPr>
              <p:spPr>
                <a:xfrm>
                  <a:off x="26498762" y="20833951"/>
                  <a:ext cx="2591963" cy="692497"/>
                </a:xfrm>
                <a:prstGeom prst="rect">
                  <a:avLst/>
                </a:prstGeom>
                <a:noFill/>
              </p:spPr>
              <p:txBody>
                <a:bodyPr wrap="square" rtlCol="0">
                  <a:spAutoFit/>
                </a:bodyPr>
                <a:lstStyle/>
                <a:p>
                  <a:pPr algn="ctr">
                    <a:spcBef>
                      <a:spcPts val="610"/>
                    </a:spcBef>
                    <a:tabLst>
                      <a:tab pos="237490" algn="l"/>
                    </a:tabLst>
                  </a:pPr>
                  <a:r>
                    <a:rPr lang="es-ES" sz="1300" dirty="0">
                      <a:effectLst/>
                      <a:latin typeface="Times New Roman" panose="02020603050405020304" pitchFamily="18" charset="0"/>
                      <a:ea typeface="Times New Roman" panose="02020603050405020304" pitchFamily="18" charset="0"/>
                    </a:rPr>
                    <a:t>Fig. 9</a:t>
                  </a:r>
                  <a:r>
                    <a:rPr lang="es-ES" sz="1300" spc="20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Fotografía en la Av. Napo y Av. Velasco Ibarra. (Parada del </a:t>
                  </a:r>
                  <a:r>
                    <a:rPr lang="es-ES" sz="1300" dirty="0" err="1">
                      <a:effectLst/>
                      <a:latin typeface="Times New Roman" panose="02020603050405020304" pitchFamily="18" charset="0"/>
                      <a:ea typeface="Times New Roman" panose="02020603050405020304" pitchFamily="18" charset="0"/>
                    </a:rPr>
                    <a:t>Ecovia</a:t>
                  </a:r>
                  <a:r>
                    <a:rPr lang="es-ES" sz="1300" dirty="0">
                      <a:effectLst/>
                      <a:latin typeface="Times New Roman" panose="02020603050405020304" pitchFamily="18" charset="0"/>
                      <a:ea typeface="Times New Roman" panose="02020603050405020304" pitchFamily="18" charset="0"/>
                    </a:rPr>
                    <a:t> del Colegio Montufar)</a:t>
                  </a:r>
                  <a:endParaRPr lang="es-EC" sz="1300" dirty="0">
                    <a:effectLst/>
                    <a:latin typeface="Times New Roman" panose="02020603050405020304" pitchFamily="18" charset="0"/>
                    <a:ea typeface="Times New Roman" panose="02020603050405020304" pitchFamily="18" charset="0"/>
                  </a:endParaRPr>
                </a:p>
              </p:txBody>
            </p:sp>
          </p:grpSp>
          <p:grpSp>
            <p:nvGrpSpPr>
              <p:cNvPr id="64" name="Grupo 63">
                <a:extLst>
                  <a:ext uri="{FF2B5EF4-FFF2-40B4-BE49-F238E27FC236}">
                    <a16:creationId xmlns:a16="http://schemas.microsoft.com/office/drawing/2014/main" id="{4C6FA37A-F2FD-8BE0-D00F-40EED271F49A}"/>
                  </a:ext>
                </a:extLst>
              </p:cNvPr>
              <p:cNvGrpSpPr/>
              <p:nvPr/>
            </p:nvGrpSpPr>
            <p:grpSpPr>
              <a:xfrm>
                <a:off x="29066170" y="19558445"/>
                <a:ext cx="2591963" cy="3146168"/>
                <a:chOff x="29066170" y="19558445"/>
                <a:chExt cx="2591963" cy="3146168"/>
              </a:xfrm>
            </p:grpSpPr>
            <p:pic>
              <p:nvPicPr>
                <p:cNvPr id="68" name="Imagen 67" descr="Un grupo de personas con paraguas&#10;&#10;Descripción generada automáticamente">
                  <a:extLst>
                    <a:ext uri="{FF2B5EF4-FFF2-40B4-BE49-F238E27FC236}">
                      <a16:creationId xmlns:a16="http://schemas.microsoft.com/office/drawing/2014/main" id="{CCF0345F-95F8-7A28-6AFB-7734C849EFAC}"/>
                    </a:ext>
                  </a:extLst>
                </p:cNvPr>
                <p:cNvPicPr>
                  <a:picLocks noChangeAspect="1"/>
                </p:cNvPicPr>
                <p:nvPr/>
              </p:nvPicPr>
              <p:blipFill rotWithShape="1">
                <a:blip r:embed="rId21">
                  <a:extLst>
                    <a:ext uri="{28A0092B-C50C-407E-A947-70E740481C1C}">
                      <a14:useLocalDpi xmlns:a14="http://schemas.microsoft.com/office/drawing/2010/main" val="0"/>
                    </a:ext>
                  </a:extLst>
                </a:blip>
                <a:srcRect t="68557" r="51728"/>
                <a:stretch/>
              </p:blipFill>
              <p:spPr>
                <a:xfrm>
                  <a:off x="29178924" y="19558445"/>
                  <a:ext cx="2322691" cy="2658696"/>
                </a:xfrm>
                <a:prstGeom prst="rect">
                  <a:avLst/>
                </a:prstGeom>
              </p:spPr>
            </p:pic>
            <p:sp>
              <p:nvSpPr>
                <p:cNvPr id="69" name="CuadroTexto 68">
                  <a:extLst>
                    <a:ext uri="{FF2B5EF4-FFF2-40B4-BE49-F238E27FC236}">
                      <a16:creationId xmlns:a16="http://schemas.microsoft.com/office/drawing/2014/main" id="{60C1EF5F-4F1D-6FB8-E80E-5042BF5FCB07}"/>
                    </a:ext>
                  </a:extLst>
                </p:cNvPr>
                <p:cNvSpPr txBox="1"/>
                <p:nvPr/>
              </p:nvSpPr>
              <p:spPr>
                <a:xfrm>
                  <a:off x="29066170" y="22212170"/>
                  <a:ext cx="2591963" cy="492443"/>
                </a:xfrm>
                <a:prstGeom prst="rect">
                  <a:avLst/>
                </a:prstGeom>
                <a:noFill/>
              </p:spPr>
              <p:txBody>
                <a:bodyPr wrap="square" rtlCol="0">
                  <a:spAutoFit/>
                </a:bodyPr>
                <a:lstStyle/>
                <a:p>
                  <a:pPr algn="ctr">
                    <a:spcBef>
                      <a:spcPts val="610"/>
                    </a:spcBef>
                    <a:tabLst>
                      <a:tab pos="237490" algn="l"/>
                    </a:tabLst>
                  </a:pPr>
                  <a:r>
                    <a:rPr lang="es-ES" sz="1300" dirty="0">
                      <a:effectLst/>
                      <a:latin typeface="Times New Roman" panose="02020603050405020304" pitchFamily="18" charset="0"/>
                      <a:ea typeface="Times New Roman" panose="02020603050405020304" pitchFamily="18" charset="0"/>
                    </a:rPr>
                    <a:t>Fig. 10</a:t>
                  </a:r>
                  <a:r>
                    <a:rPr lang="es-ES" sz="1300" spc="20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Fotografía en la calle Juan Salinas y Santiago. (SRI)</a:t>
                  </a:r>
                  <a:endParaRPr lang="es-EC" sz="1300" dirty="0">
                    <a:effectLst/>
                    <a:latin typeface="Times New Roman" panose="02020603050405020304" pitchFamily="18" charset="0"/>
                    <a:ea typeface="Times New Roman" panose="02020603050405020304" pitchFamily="18" charset="0"/>
                  </a:endParaRPr>
                </a:p>
              </p:txBody>
            </p:sp>
          </p:grpSp>
          <p:grpSp>
            <p:nvGrpSpPr>
              <p:cNvPr id="65" name="Grupo 64">
                <a:extLst>
                  <a:ext uri="{FF2B5EF4-FFF2-40B4-BE49-F238E27FC236}">
                    <a16:creationId xmlns:a16="http://schemas.microsoft.com/office/drawing/2014/main" id="{F0F386BF-5BF3-259A-EB31-4D629B26D01F}"/>
                  </a:ext>
                </a:extLst>
              </p:cNvPr>
              <p:cNvGrpSpPr/>
              <p:nvPr/>
            </p:nvGrpSpPr>
            <p:grpSpPr>
              <a:xfrm>
                <a:off x="26526161" y="21529524"/>
                <a:ext cx="2591963" cy="3295117"/>
                <a:chOff x="26526161" y="21529524"/>
                <a:chExt cx="2591963" cy="3295117"/>
              </a:xfrm>
            </p:grpSpPr>
            <p:pic>
              <p:nvPicPr>
                <p:cNvPr id="66" name="Imagen 65" descr="Un grupo de personas con paraguas&#10;&#10;Descripción generada automáticamente">
                  <a:extLst>
                    <a:ext uri="{FF2B5EF4-FFF2-40B4-BE49-F238E27FC236}">
                      <a16:creationId xmlns:a16="http://schemas.microsoft.com/office/drawing/2014/main" id="{C5C542E0-D06F-C421-CBAE-77C1EAF30CEE}"/>
                    </a:ext>
                  </a:extLst>
                </p:cNvPr>
                <p:cNvPicPr>
                  <a:picLocks noChangeAspect="1"/>
                </p:cNvPicPr>
                <p:nvPr/>
              </p:nvPicPr>
              <p:blipFill rotWithShape="1">
                <a:blip r:embed="rId21">
                  <a:extLst>
                    <a:ext uri="{28A0092B-C50C-407E-A947-70E740481C1C}">
                      <a14:useLocalDpi xmlns:a14="http://schemas.microsoft.com/office/drawing/2010/main" val="0"/>
                    </a:ext>
                  </a:extLst>
                </a:blip>
                <a:srcRect l="50920" t="69891"/>
                <a:stretch/>
              </p:blipFill>
              <p:spPr>
                <a:xfrm>
                  <a:off x="26687803" y="21529524"/>
                  <a:ext cx="2361554" cy="2545895"/>
                </a:xfrm>
                <a:prstGeom prst="rect">
                  <a:avLst/>
                </a:prstGeom>
              </p:spPr>
            </p:pic>
            <p:sp>
              <p:nvSpPr>
                <p:cNvPr id="67" name="CuadroTexto 66">
                  <a:extLst>
                    <a:ext uri="{FF2B5EF4-FFF2-40B4-BE49-F238E27FC236}">
                      <a16:creationId xmlns:a16="http://schemas.microsoft.com/office/drawing/2014/main" id="{831E842B-457A-F49D-FD3C-0CC77A862D25}"/>
                    </a:ext>
                  </a:extLst>
                </p:cNvPr>
                <p:cNvSpPr txBox="1"/>
                <p:nvPr/>
              </p:nvSpPr>
              <p:spPr>
                <a:xfrm>
                  <a:off x="26526161" y="24085977"/>
                  <a:ext cx="2591963" cy="738664"/>
                </a:xfrm>
                <a:prstGeom prst="rect">
                  <a:avLst/>
                </a:prstGeom>
                <a:noFill/>
              </p:spPr>
              <p:txBody>
                <a:bodyPr wrap="square" rtlCol="0">
                  <a:spAutoFit/>
                </a:bodyPr>
                <a:lstStyle/>
                <a:p>
                  <a:pPr algn="ctr">
                    <a:spcBef>
                      <a:spcPts val="610"/>
                    </a:spcBef>
                    <a:tabLst>
                      <a:tab pos="237490" algn="l"/>
                    </a:tabLst>
                  </a:pPr>
                  <a:r>
                    <a:rPr lang="es-ES" sz="1300" dirty="0">
                      <a:effectLst/>
                      <a:latin typeface="Times New Roman" panose="02020603050405020304" pitchFamily="18" charset="0"/>
                      <a:ea typeface="Times New Roman" panose="02020603050405020304" pitchFamily="18" charset="0"/>
                    </a:rPr>
                    <a:t>Fig. 11</a:t>
                  </a:r>
                  <a:r>
                    <a:rPr lang="es-ES" sz="1300" spc="20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Fotografía en la calle Venezuela y Chile. (Palacio de Carondelet)</a:t>
                  </a:r>
                  <a:endParaRPr lang="es-EC" sz="1300" dirty="0">
                    <a:effectLst/>
                    <a:latin typeface="Times New Roman" panose="02020603050405020304" pitchFamily="18" charset="0"/>
                    <a:ea typeface="Times New Roman" panose="02020603050405020304" pitchFamily="18" charset="0"/>
                  </a:endParaRPr>
                </a:p>
              </p:txBody>
            </p:sp>
          </p:grpSp>
        </p:grpSp>
      </p:grpSp>
    </p:spTree>
    <p:extLst>
      <p:ext uri="{BB962C8B-B14F-4D97-AF65-F5344CB8AC3E}">
        <p14:creationId xmlns:p14="http://schemas.microsoft.com/office/powerpoint/2010/main" val="20547690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1391</TotalTime>
  <Words>1761</Words>
  <Application>Microsoft Office PowerPoint</Application>
  <PresentationFormat>Personalizado</PresentationFormat>
  <Paragraphs>64</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Calibri Light</vt:lpstr>
      <vt:lpstr>Google Sans</vt:lpstr>
      <vt:lpstr>Times New Roman</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Francis Anahi Mancero Escobar</cp:lastModifiedBy>
  <cp:revision>14</cp:revision>
  <dcterms:created xsi:type="dcterms:W3CDTF">2021-06-06T00:14:11Z</dcterms:created>
  <dcterms:modified xsi:type="dcterms:W3CDTF">2024-01-20T01:47:35Z</dcterms:modified>
</cp:coreProperties>
</file>