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3" r:id="rId7"/>
    <p:sldId id="280" r:id="rId8"/>
    <p:sldId id="281" r:id="rId9"/>
    <p:sldId id="264" r:id="rId10"/>
    <p:sldId id="283" r:id="rId11"/>
    <p:sldId id="265" r:id="rId12"/>
    <p:sldId id="266" r:id="rId13"/>
    <p:sldId id="267" r:id="rId14"/>
    <p:sldId id="268" r:id="rId15"/>
    <p:sldId id="282" r:id="rId16"/>
    <p:sldId id="269" r:id="rId17"/>
    <p:sldId id="272" r:id="rId18"/>
    <p:sldId id="270" r:id="rId19"/>
    <p:sldId id="271" r:id="rId20"/>
    <p:sldId id="273" r:id="rId21"/>
    <p:sldId id="274" r:id="rId22"/>
    <p:sldId id="277" r:id="rId23"/>
    <p:sldId id="278" r:id="rId24"/>
    <p:sldId id="279" r:id="rId25"/>
    <p:sldId id="284" r:id="rId26"/>
    <p:sldId id="285" r:id="rId27"/>
    <p:sldId id="286" r:id="rId28"/>
    <p:sldId id="275"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A5BC5C-E4DE-4C14-A874-54A8D126C468}" type="datetimeFigureOut">
              <a:rPr lang="en-IN" smtClean="0"/>
              <a:t>15-10-2023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C569C1-BC20-4886-8BA1-00D676BC309A}" type="slidenum">
              <a:rPr lang="en-IN" smtClean="0"/>
              <a:t>‹#›</a:t>
            </a:fld>
            <a:endParaRPr lang="en-IN"/>
          </a:p>
        </p:txBody>
      </p:sp>
    </p:spTree>
    <p:extLst>
      <p:ext uri="{BB962C8B-B14F-4D97-AF65-F5344CB8AC3E}">
        <p14:creationId xmlns:p14="http://schemas.microsoft.com/office/powerpoint/2010/main" val="222735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2B2B12E-42DA-4A56-884F-6E5302FF4A96}" type="datetimeFigureOut">
              <a:rPr lang="en-IN" smtClean="0"/>
              <a:t>15-10-2023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D4CD058-CAC5-4EBB-A9F5-73B1E8558D5B}"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2B12E-42DA-4A56-884F-6E5302FF4A96}"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B2B12E-42DA-4A56-884F-6E5302FF4A96}"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B2B12E-42DA-4A56-884F-6E5302FF4A96}"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B2B12E-42DA-4A56-884F-6E5302FF4A96}"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2B2B12E-42DA-4A56-884F-6E5302FF4A96}"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4CD058-CAC5-4EBB-A9F5-73B1E8558D5B}"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B2B12E-42DA-4A56-884F-6E5302FF4A96}" type="datetimeFigureOut">
              <a:rPr lang="en-IN" smtClean="0"/>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B2B12E-42DA-4A56-884F-6E5302FF4A96}" type="datetimeFigureOut">
              <a:rPr lang="en-IN" smtClean="0"/>
              <a:t>15-10-2023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2B12E-42DA-4A56-884F-6E5302FF4A96}" type="datetimeFigureOut">
              <a:rPr lang="en-IN" smtClean="0"/>
              <a:t>15-10-2023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2B2B12E-42DA-4A56-884F-6E5302FF4A96}" type="datetimeFigureOut">
              <a:rPr lang="en-IN" smtClean="0"/>
              <a:t>15-10-2023</a:t>
            </a:fld>
            <a:endParaRPr lang="en-IN"/>
          </a:p>
        </p:txBody>
      </p:sp>
      <p:sp>
        <p:nvSpPr>
          <p:cNvPr id="7" name="Slide Number Placeholder 6"/>
          <p:cNvSpPr>
            <a:spLocks noGrp="1"/>
          </p:cNvSpPr>
          <p:nvPr>
            <p:ph type="sldNum" sz="quarter" idx="12"/>
          </p:nvPr>
        </p:nvSpPr>
        <p:spPr/>
        <p:txBody>
          <a:bodyPr/>
          <a:lstStyle/>
          <a:p>
            <a:fld id="{2D4CD058-CAC5-4EBB-A9F5-73B1E8558D5B}"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B2B12E-42DA-4A56-884F-6E5302FF4A96}" type="datetimeFigureOut">
              <a:rPr lang="en-IN" smtClean="0"/>
              <a:t>15-10-2023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2D4CD058-CAC5-4EBB-A9F5-73B1E8558D5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2B2B12E-42DA-4A56-884F-6E5302FF4A96}" type="datetimeFigureOut">
              <a:rPr lang="en-IN" smtClean="0"/>
              <a:t>15-10-2023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D4CD058-CAC5-4EBB-A9F5-73B1E8558D5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audio" Target="../media/audio1.wav" /><Relationship Id="rId1" Type="http://schemas.openxmlformats.org/officeDocument/2006/relationships/slideLayout" Target="../slideLayouts/slideLayout1.xml" /><Relationship Id="rId4" Type="http://schemas.openxmlformats.org/officeDocument/2006/relationships/audio" Target="../media/audio1.wav"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jpg" /><Relationship Id="rId1" Type="http://schemas.openxmlformats.org/officeDocument/2006/relationships/slideLayout" Target="../slideLayouts/slideLayout7.xml" /><Relationship Id="rId5" Type="http://schemas.openxmlformats.org/officeDocument/2006/relationships/image" Target="../media/image14.jpg" /><Relationship Id="rId4" Type="http://schemas.openxmlformats.org/officeDocument/2006/relationships/image" Target="../media/image13.jpg" /></Relationships>
</file>

<file path=ppt/slides/_rels/slide22.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image" Target="../media/image15.jpg" /><Relationship Id="rId1" Type="http://schemas.openxmlformats.org/officeDocument/2006/relationships/slideLayout" Target="../slideLayouts/slideLayout2.xml" /><Relationship Id="rId5" Type="http://schemas.openxmlformats.org/officeDocument/2006/relationships/image" Target="../media/image18.jpg" /><Relationship Id="rId4" Type="http://schemas.openxmlformats.org/officeDocument/2006/relationships/image" Target="../media/image17.jpg" /></Relationships>
</file>

<file path=ppt/slides/_rels/slide23.xml.rels><?xml version="1.0" encoding="UTF-8" standalone="yes"?>
<Relationships xmlns="http://schemas.openxmlformats.org/package/2006/relationships"><Relationship Id="rId3" Type="http://schemas.openxmlformats.org/officeDocument/2006/relationships/image" Target="../media/image20.jpg" /><Relationship Id="rId2" Type="http://schemas.openxmlformats.org/officeDocument/2006/relationships/image" Target="../media/image19.jpg" /><Relationship Id="rId1" Type="http://schemas.openxmlformats.org/officeDocument/2006/relationships/slideLayout" Target="../slideLayouts/slideLayout6.xml" /><Relationship Id="rId6" Type="http://schemas.openxmlformats.org/officeDocument/2006/relationships/image" Target="../media/image22.jpg" /><Relationship Id="rId5" Type="http://schemas.openxmlformats.org/officeDocument/2006/relationships/image" Target="../media/image21.jpg" /><Relationship Id="rId4" Type="http://schemas.openxmlformats.org/officeDocument/2006/relationships/image" Target="../media/image3.jpeg" /></Relationships>
</file>

<file path=ppt/slides/_rels/slide24.xml.rels><?xml version="1.0" encoding="UTF-8" standalone="yes"?>
<Relationships xmlns="http://schemas.openxmlformats.org/package/2006/relationships"><Relationship Id="rId3" Type="http://schemas.openxmlformats.org/officeDocument/2006/relationships/image" Target="../media/image24.jpg" /><Relationship Id="rId2" Type="http://schemas.openxmlformats.org/officeDocument/2006/relationships/image" Target="../media/image23.jpg" /><Relationship Id="rId1" Type="http://schemas.openxmlformats.org/officeDocument/2006/relationships/slideLayout" Target="../slideLayouts/slideLayout6.xml" /><Relationship Id="rId5" Type="http://schemas.openxmlformats.org/officeDocument/2006/relationships/image" Target="../media/image26.jpg" /><Relationship Id="rId4" Type="http://schemas.openxmlformats.org/officeDocument/2006/relationships/image" Target="../media/image25.jpg" /></Relationships>
</file>

<file path=ppt/slides/_rels/slide25.xml.rels><?xml version="1.0" encoding="UTF-8" standalone="yes"?>
<Relationships xmlns="http://schemas.openxmlformats.org/package/2006/relationships"><Relationship Id="rId3" Type="http://schemas.openxmlformats.org/officeDocument/2006/relationships/hyperlink" Target="https://www.instagram.com/s/aGlnaGxpZ2h0OjE3OTU4NTUxMzA5NjU3NjY4?story_media_id=3211758255965373406_62494161440&amp;igshid=OGQ5ZDc2ODk2ZA==" TargetMode="External" /><Relationship Id="rId2" Type="http://schemas.openxmlformats.org/officeDocument/2006/relationships/hyperlink" Target="https://instagram.com/amul_thetasteofindia_1946?igshid=OGQ5ZDc2ODk2ZA==" TargetMode="External" /><Relationship Id="rId1" Type="http://schemas.openxmlformats.org/officeDocument/2006/relationships/slideLayout" Target="../slideLayouts/slideLayout2.xml" /><Relationship Id="rId4" Type="http://schemas.openxmlformats.org/officeDocument/2006/relationships/hyperlink" Target="https://www.instagram.com/s/aGlnaGxpZ2h0OjE4MjA5NTQ5ODU3MjY2NDk1?story_media_id=3211753220007126729_62494161440&amp;igshid=OGQ5ZDc2ODk2ZA==" TargetMode="External" /></Relationships>
</file>

<file path=ppt/slides/_rels/slide26.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image" Target="../media/image27.tmp"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image" Target="../media/image29.jpe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31.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6720" y="3024721"/>
            <a:ext cx="3313355" cy="1702160"/>
          </a:xfrm>
          <a:ln>
            <a:noFill/>
          </a:ln>
          <a:effectLst>
            <a:glow rad="101600">
              <a:schemeClr val="accent3">
                <a:satMod val="175000"/>
                <a:alpha val="40000"/>
              </a:schemeClr>
            </a:glow>
          </a:effectLst>
        </p:spPr>
        <p:txBody>
          <a:bodyPr anchor="ctr">
            <a:normAutofit/>
          </a:bodyPr>
          <a:lstStyle/>
          <a:p>
            <a:r>
              <a:rPr lang="en-US" b="1" dirty="0">
                <a:latin typeface="Algerian" pitchFamily="82" charset="0"/>
              </a:rPr>
              <a:t>AMUL PRODUCTS</a:t>
            </a:r>
            <a:endParaRPr lang="en-IN" b="1" dirty="0">
              <a:latin typeface="Algerian" pitchFamily="82" charset="0"/>
            </a:endParaRPr>
          </a:p>
        </p:txBody>
      </p:sp>
      <p:sp>
        <p:nvSpPr>
          <p:cNvPr id="3" name="Subtitle 2"/>
          <p:cNvSpPr>
            <a:spLocks noGrp="1"/>
          </p:cNvSpPr>
          <p:nvPr>
            <p:ph type="subTitle" idx="1"/>
          </p:nvPr>
        </p:nvSpPr>
        <p:spPr>
          <a:xfrm>
            <a:off x="4246719" y="4410636"/>
            <a:ext cx="4529246" cy="2447364"/>
          </a:xfrm>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p>
            <a:r>
              <a:rPr lang="en-IN" b="1" dirty="0"/>
              <a:t>Group: MPCS</a:t>
            </a:r>
          </a:p>
          <a:p>
            <a:r>
              <a:rPr lang="en-IN" b="1" dirty="0"/>
              <a:t>Team leader: </a:t>
            </a:r>
            <a:r>
              <a:rPr lang="en-IN" dirty="0"/>
              <a:t>Anakapalli.Neelima(2102703201)</a:t>
            </a:r>
            <a:endParaRPr lang="en-US" dirty="0"/>
          </a:p>
          <a:p>
            <a:r>
              <a:rPr lang="en-IN" b="1" dirty="0"/>
              <a:t>Team members:</a:t>
            </a:r>
          </a:p>
          <a:p>
            <a:r>
              <a:rPr lang="en-IN" dirty="0"/>
              <a:t>                        Annu.Rohini(2102703202)</a:t>
            </a:r>
          </a:p>
          <a:p>
            <a:r>
              <a:rPr lang="en-IN" dirty="0"/>
              <a:t>                        Bantupalli.Bhavani(2102703203)</a:t>
            </a:r>
          </a:p>
          <a:p>
            <a:r>
              <a:rPr lang="en-IN" dirty="0"/>
              <a:t>                        Barri.Ranjitha(2102703204)</a:t>
            </a:r>
          </a:p>
          <a:p>
            <a:r>
              <a:rPr lang="en-IN" dirty="0"/>
              <a:t>                        Basava.Madhuri(2102703205)</a:t>
            </a:r>
          </a:p>
          <a:p>
            <a:r>
              <a:rPr lang="en-IN" dirty="0"/>
              <a:t>                       </a:t>
            </a:r>
          </a:p>
          <a:p>
            <a:r>
              <a:rPr lang="en-IN"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9073"/>
            <a:ext cx="36480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Double Wave 12">
            <a:extLst>
              <a:ext uri="{FF2B5EF4-FFF2-40B4-BE49-F238E27FC236}">
                <a16:creationId xmlns:a16="http://schemas.microsoft.com/office/drawing/2014/main" id="{2061A548-4737-D5DE-8448-1AFE5D38C47D}"/>
              </a:ext>
            </a:extLst>
          </p:cNvPr>
          <p:cNvSpPr/>
          <p:nvPr/>
        </p:nvSpPr>
        <p:spPr>
          <a:xfrm>
            <a:off x="456498" y="2244227"/>
            <a:ext cx="3894332" cy="1812745"/>
          </a:xfrm>
          <a:prstGeom prst="doubleWave">
            <a:avLst>
              <a:gd name="adj1" fmla="val 6250"/>
              <a:gd name="adj2" fmla="val -11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lumMod val="50000"/>
                  </a:schemeClr>
                </a:solidFill>
              </a:rPr>
              <a:t>Comprehensive Digital</a:t>
            </a:r>
          </a:p>
          <a:p>
            <a:pPr algn="ctr"/>
            <a:r>
              <a:rPr lang="en-IN" dirty="0">
                <a:solidFill>
                  <a:schemeClr val="tx2">
                    <a:lumMod val="50000"/>
                  </a:schemeClr>
                </a:solidFill>
              </a:rPr>
              <a:t>Marketing Project On</a:t>
            </a:r>
          </a:p>
          <a:p>
            <a:pPr algn="ctr"/>
            <a:r>
              <a:rPr lang="en-IN" u="sng" dirty="0">
                <a:solidFill>
                  <a:srgbClr val="C00000"/>
                </a:solidFill>
              </a:rPr>
              <a:t>AMUL</a:t>
            </a:r>
          </a:p>
        </p:txBody>
      </p:sp>
    </p:spTree>
    <p:extLst>
      <p:ext uri="{BB962C8B-B14F-4D97-AF65-F5344CB8AC3E}">
        <p14:creationId xmlns:p14="http://schemas.microsoft.com/office/powerpoint/2010/main" val="104119645"/>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coin.wav"/>
          </p:stSnd>
        </p:sndAc>
      </p:transition>
    </mc:Choice>
    <mc:Fallback xmlns="">
      <p:transition spd="slow">
        <p:fade/>
        <p:sndAc>
          <p:stSnd>
            <p:snd r:embed="rId4" name="coin.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5DA7-13D3-8FAB-0045-C1CDCCEFE22C}"/>
              </a:ext>
            </a:extLst>
          </p:cNvPr>
          <p:cNvSpPr>
            <a:spLocks noGrp="1"/>
          </p:cNvSpPr>
          <p:nvPr>
            <p:ph type="title"/>
          </p:nvPr>
        </p:nvSpPr>
        <p:spPr>
          <a:xfrm>
            <a:off x="745316" y="912592"/>
            <a:ext cx="7024744" cy="1002949"/>
          </a:xfrm>
        </p:spPr>
        <p:txBody>
          <a:bodyPr>
            <a:normAutofit fontScale="90000"/>
          </a:bodyPr>
          <a:lstStyle/>
          <a:p>
            <a:r>
              <a:rPr lang="en-IN"/>
              <a:t>SEO (search engine optimization)</a:t>
            </a:r>
            <a:endParaRPr lang="en-US"/>
          </a:p>
        </p:txBody>
      </p:sp>
      <p:sp>
        <p:nvSpPr>
          <p:cNvPr id="3" name="Content Placeholder 2">
            <a:extLst>
              <a:ext uri="{FF2B5EF4-FFF2-40B4-BE49-F238E27FC236}">
                <a16:creationId xmlns:a16="http://schemas.microsoft.com/office/drawing/2014/main" id="{C6AD53A0-DB83-6C00-4C7C-5D901C0E51A8}"/>
              </a:ext>
            </a:extLst>
          </p:cNvPr>
          <p:cNvSpPr>
            <a:spLocks noGrp="1"/>
          </p:cNvSpPr>
          <p:nvPr>
            <p:ph idx="1"/>
          </p:nvPr>
        </p:nvSpPr>
        <p:spPr>
          <a:xfrm>
            <a:off x="528581" y="1915541"/>
            <a:ext cx="8086837" cy="6370079"/>
          </a:xfrm>
        </p:spPr>
        <p:txBody>
          <a:bodyPr>
            <a:normAutofit/>
          </a:bodyPr>
          <a:lstStyle/>
          <a:p>
            <a:pPr marL="68580" indent="0">
              <a:buNone/>
            </a:pPr>
            <a:r>
              <a:rPr lang="en-IN" b="1"/>
              <a:t>Website Structure and Technical SEO:</a:t>
            </a:r>
          </a:p>
          <a:p>
            <a:r>
              <a:rPr lang="en-IN"/>
              <a:t>Check for proper site structure, including URL hierarchy and navigation.</a:t>
            </a:r>
          </a:p>
          <a:p>
            <a:pPr marL="68580" indent="0">
              <a:buNone/>
            </a:pPr>
            <a:r>
              <a:rPr lang="en-IN" b="1"/>
              <a:t>On-Page SEO:</a:t>
            </a:r>
          </a:p>
          <a:p>
            <a:r>
              <a:rPr lang="en-IN"/>
              <a:t>Ensure proper header tags (H1, H2, etc.) usage.</a:t>
            </a:r>
          </a:p>
          <a:p>
            <a:pPr marL="68580" indent="0">
              <a:buNone/>
            </a:pPr>
            <a:r>
              <a:rPr lang="en-IN" b="1"/>
              <a:t>Technical SEO:</a:t>
            </a:r>
          </a:p>
          <a:p>
            <a:r>
              <a:rPr lang="en-IN"/>
              <a:t>Ensure XML sitemaps are up to date.</a:t>
            </a:r>
          </a:p>
          <a:p>
            <a:pPr marL="68580" indent="0">
              <a:buNone/>
            </a:pPr>
            <a:r>
              <a:rPr lang="en-IN" b="1"/>
              <a:t>Local SEO:</a:t>
            </a:r>
          </a:p>
          <a:p>
            <a:r>
              <a:rPr lang="en-IN"/>
              <a:t>Optimize for local search if Amul has physical locations. Ensure consistent NAP (Name, Address, Phone Number) information.</a:t>
            </a:r>
          </a:p>
        </p:txBody>
      </p:sp>
    </p:spTree>
    <p:extLst>
      <p:ext uri="{BB962C8B-B14F-4D97-AF65-F5344CB8AC3E}">
        <p14:creationId xmlns:p14="http://schemas.microsoft.com/office/powerpoint/2010/main" val="333856799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MARKING MIX OF AMUL</a:t>
            </a:r>
            <a:br>
              <a:rPr lang="en-US" dirty="0"/>
            </a:br>
            <a:endParaRPr lang="en-IN" dirty="0"/>
          </a:p>
        </p:txBody>
      </p:sp>
      <p:sp>
        <p:nvSpPr>
          <p:cNvPr id="3" name="Content Placeholder 2"/>
          <p:cNvSpPr>
            <a:spLocks noGrp="1"/>
          </p:cNvSpPr>
          <p:nvPr>
            <p:ph idx="1"/>
          </p:nvPr>
        </p:nvSpPr>
        <p:spPr>
          <a:xfrm>
            <a:off x="611560" y="1628800"/>
            <a:ext cx="7992888" cy="5904656"/>
          </a:xfrm>
        </p:spPr>
        <p:txBody>
          <a:bodyPr>
            <a:normAutofit fontScale="62500" lnSpcReduction="20000"/>
          </a:bodyPr>
          <a:lstStyle/>
          <a:p>
            <a:r>
              <a:rPr lang="en-US" dirty="0"/>
              <a:t>Amul's marketing mix, also known as the 4Ps (Product, Price, Place, Promotion), can be summarized in six points:</a:t>
            </a:r>
          </a:p>
          <a:p>
            <a:r>
              <a:rPr lang="en-US" dirty="0"/>
              <a:t>Product: Amul offers a wide range of dairy products, including milk, butter, cheese, yogurt, ice cream, and more. They focus on quality, freshness, and purity, catering to various consumer preferences.</a:t>
            </a:r>
          </a:p>
          <a:p>
            <a:r>
              <a:rPr lang="en-US" dirty="0"/>
              <a:t>Price: Amul adopts a competitive pricing strategy, ensuring that their dairy products are affordable and accessible to a wide range of consumers, making them a popular choice in the market.</a:t>
            </a:r>
          </a:p>
          <a:p>
            <a:r>
              <a:rPr lang="en-US" dirty="0"/>
              <a:t>Place: Amul has an extensive distribution network that ensures their products are widely available across India, including rural and urban areas. They leverage a cooperative model, involving local farmers, to ensure a consistent supply.</a:t>
            </a:r>
          </a:p>
          <a:p>
            <a:r>
              <a:rPr lang="en-US" dirty="0"/>
              <a:t>Promotion: Amul's advertising strategy is notable for its use of the iconic Amul girl in witty and humorous advertisements. They also engage in various promotional campaigns and sponsorships, keeping their brand in the public eye.</a:t>
            </a:r>
          </a:p>
          <a:p>
            <a:r>
              <a:rPr lang="en-US" dirty="0"/>
              <a:t>People: Amul places importance on its employees and the dairy farmers who are part of its cooperative. Their commitment to supporting rural communities and farmers is integral to their brand image.</a:t>
            </a:r>
          </a:p>
          <a:p>
            <a:r>
              <a:rPr lang="en-US" dirty="0"/>
              <a:t>Process: Amul follows efficient and sustainable processes in dairy production and distribution, ensuring quality control and minimizing environmental impact. This approach aligns with their cooperative and community-centric ethos.</a:t>
            </a:r>
          </a:p>
          <a:p>
            <a:r>
              <a:rPr lang="en-US" dirty="0"/>
              <a:t>Overall, Amul's marketing mix is carefully designed to meet consumer demands for high-quality dairy products while maintaining affordability and a strong brand presence in the market.</a:t>
            </a:r>
          </a:p>
          <a:p>
            <a:pPr marL="68580" indent="0">
              <a:buNone/>
            </a:pPr>
            <a:br>
              <a:rPr lang="en-US" dirty="0"/>
            </a:br>
            <a:endParaRPr lang="en-IN" dirty="0"/>
          </a:p>
        </p:txBody>
      </p:sp>
    </p:spTree>
    <p:extLst>
      <p:ext uri="{BB962C8B-B14F-4D97-AF65-F5344CB8AC3E}">
        <p14:creationId xmlns:p14="http://schemas.microsoft.com/office/powerpoint/2010/main" val="31543174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548680"/>
            <a:ext cx="8064896" cy="5904656"/>
          </a:xfrm>
          <a:prstGeom prst="rect">
            <a:avLst/>
          </a:prstGeom>
        </p:spPr>
      </p:pic>
    </p:spTree>
    <p:extLst>
      <p:ext uri="{BB962C8B-B14F-4D97-AF65-F5344CB8AC3E}">
        <p14:creationId xmlns:p14="http://schemas.microsoft.com/office/powerpoint/2010/main" val="4538157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DIGITAL AND CONTENT MARKETING OF AMUL</a:t>
            </a:r>
          </a:p>
        </p:txBody>
      </p:sp>
      <p:sp>
        <p:nvSpPr>
          <p:cNvPr id="3" name="Content Placeholder 2"/>
          <p:cNvSpPr>
            <a:spLocks noGrp="1"/>
          </p:cNvSpPr>
          <p:nvPr>
            <p:ph idx="1"/>
          </p:nvPr>
        </p:nvSpPr>
        <p:spPr>
          <a:xfrm>
            <a:off x="467544" y="2132856"/>
            <a:ext cx="8136904" cy="4320480"/>
          </a:xfrm>
        </p:spPr>
        <p:txBody>
          <a:bodyPr>
            <a:normAutofit fontScale="85000" lnSpcReduction="10000"/>
          </a:bodyPr>
          <a:lstStyle/>
          <a:p>
            <a:r>
              <a:rPr lang="en-US" dirty="0"/>
              <a:t>Amul's digital marketing strategy leverages its strong online presence through a user-friendly website and active engagement on various social media platforms, including Facebook, Twitter, and </a:t>
            </a:r>
            <a:r>
              <a:rPr lang="en-US" dirty="0" err="1"/>
              <a:t>Instagram</a:t>
            </a:r>
            <a:r>
              <a:rPr lang="en-US" dirty="0"/>
              <a:t>. They create engaging and often humorous content, prominently featuring the Amul girl, which resonates with their audience. Amul conducts interactive campaigns, contests, and polls to encourage consumer participation and feedback. They also share informative content about dairy products, recipes, and health benefits to educate and engage their audience. User-generated content and customer testimonials are often shared, enhancing brand authenticity. Overall, Amul's digital and content marketing strategies prioritize brand visibility, consumer engagement, and a strong online community.</a:t>
            </a:r>
            <a:endParaRPr lang="en-IN" dirty="0"/>
          </a:p>
        </p:txBody>
      </p:sp>
    </p:spTree>
    <p:extLst>
      <p:ext uri="{BB962C8B-B14F-4D97-AF65-F5344CB8AC3E}">
        <p14:creationId xmlns:p14="http://schemas.microsoft.com/office/powerpoint/2010/main" val="148307949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c\Pictures\Saved Pictures\OIP (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8064896"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9976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91517-7BBE-C49A-250F-0E412CF884B7}"/>
              </a:ext>
            </a:extLst>
          </p:cNvPr>
          <p:cNvSpPr>
            <a:spLocks noGrp="1"/>
          </p:cNvSpPr>
          <p:nvPr>
            <p:ph type="title"/>
          </p:nvPr>
        </p:nvSpPr>
        <p:spPr>
          <a:xfrm>
            <a:off x="725312" y="783577"/>
            <a:ext cx="7024744" cy="1246909"/>
          </a:xfrm>
        </p:spPr>
        <p:txBody>
          <a:bodyPr>
            <a:normAutofit/>
          </a:bodyPr>
          <a:lstStyle/>
          <a:p>
            <a:r>
              <a:rPr lang="en-IN"/>
              <a:t>Marketing strategies</a:t>
            </a:r>
            <a:endParaRPr lang="en-US"/>
          </a:p>
        </p:txBody>
      </p:sp>
      <p:sp>
        <p:nvSpPr>
          <p:cNvPr id="7" name="Content Placeholder 6">
            <a:extLst>
              <a:ext uri="{FF2B5EF4-FFF2-40B4-BE49-F238E27FC236}">
                <a16:creationId xmlns:a16="http://schemas.microsoft.com/office/drawing/2014/main" id="{42A15414-4F4D-5F69-9B6A-8CB8408777A4}"/>
              </a:ext>
            </a:extLst>
          </p:cNvPr>
          <p:cNvSpPr>
            <a:spLocks noGrp="1"/>
          </p:cNvSpPr>
          <p:nvPr>
            <p:ph idx="1"/>
          </p:nvPr>
        </p:nvSpPr>
        <p:spPr>
          <a:xfrm>
            <a:off x="709176" y="2349250"/>
            <a:ext cx="7504160" cy="4779818"/>
          </a:xfrm>
        </p:spPr>
        <p:txBody>
          <a:bodyPr/>
          <a:lstStyle/>
          <a:p>
            <a:pPr marL="525780" indent="-457200">
              <a:buFont typeface="+mj-lt"/>
              <a:buAutoNum type="arabicPeriod"/>
            </a:pPr>
            <a:r>
              <a:rPr lang="en-IN"/>
              <a:t>Ensure Dairy Farmer Welfare</a:t>
            </a:r>
          </a:p>
          <a:p>
            <a:pPr marL="525780" indent="-457200">
              <a:buFont typeface="+mj-lt"/>
              <a:buAutoNum type="arabicPeriod"/>
            </a:pPr>
            <a:r>
              <a:rPr lang="en-IN"/>
              <a:t>Quality Dairy Products</a:t>
            </a:r>
          </a:p>
          <a:p>
            <a:pPr marL="525780" indent="-457200">
              <a:buFont typeface="+mj-lt"/>
              <a:buAutoNum type="arabicPeriod"/>
            </a:pPr>
            <a:r>
              <a:rPr lang="en-IN"/>
              <a:t>Market expansion</a:t>
            </a:r>
          </a:p>
          <a:p>
            <a:pPr marL="525780" indent="-457200">
              <a:buFont typeface="+mj-lt"/>
              <a:buAutoNum type="arabicPeriod"/>
            </a:pPr>
            <a:r>
              <a:rPr lang="en-IN"/>
              <a:t>Innovation and research</a:t>
            </a:r>
          </a:p>
          <a:p>
            <a:pPr marL="525780" indent="-457200">
              <a:buFont typeface="+mj-lt"/>
              <a:buAutoNum type="arabicPeriod"/>
            </a:pPr>
            <a:r>
              <a:rPr lang="en-IN"/>
              <a:t>Sustainability</a:t>
            </a:r>
          </a:p>
          <a:p>
            <a:pPr marL="525780" indent="-457200">
              <a:buFont typeface="+mj-lt"/>
              <a:buAutoNum type="arabicPeriod"/>
            </a:pPr>
            <a:r>
              <a:rPr lang="en-IN"/>
              <a:t>Customer satisfaction</a:t>
            </a:r>
          </a:p>
          <a:p>
            <a:pPr marL="525780" indent="-457200">
              <a:buFont typeface="+mj-lt"/>
              <a:buAutoNum type="arabicPeriod"/>
            </a:pPr>
            <a:r>
              <a:rPr lang="en-IN"/>
              <a:t>Rural development</a:t>
            </a:r>
          </a:p>
          <a:p>
            <a:pPr marL="525780" indent="-457200">
              <a:buFont typeface="+mj-lt"/>
              <a:buAutoNum type="arabicPeriod"/>
            </a:pPr>
            <a:r>
              <a:rPr lang="en-IN"/>
              <a:t>Financial viability </a:t>
            </a:r>
          </a:p>
          <a:p>
            <a:pPr marL="525780" indent="-457200">
              <a:buFont typeface="+mj-lt"/>
              <a:buAutoNum type="arabicPeriod"/>
            </a:pPr>
            <a:endParaRPr lang="en-IN"/>
          </a:p>
          <a:p>
            <a:pPr marL="525780" indent="-457200">
              <a:buFont typeface="+mj-lt"/>
              <a:buAutoNum type="arabicPeriod"/>
            </a:pPr>
            <a:endParaRPr lang="en-IN"/>
          </a:p>
          <a:p>
            <a:pPr marL="525780" indent="-457200">
              <a:buFont typeface="+mj-lt"/>
              <a:buAutoNum type="arabicPeriod"/>
            </a:pPr>
            <a:endParaRPr lang="en-US"/>
          </a:p>
        </p:txBody>
      </p:sp>
      <p:sp>
        <p:nvSpPr>
          <p:cNvPr id="6" name="TextBox 5">
            <a:extLst>
              <a:ext uri="{FF2B5EF4-FFF2-40B4-BE49-F238E27FC236}">
                <a16:creationId xmlns:a16="http://schemas.microsoft.com/office/drawing/2014/main" id="{57E45D01-09E8-CFD1-D001-F360BD6685E0}"/>
              </a:ext>
            </a:extLst>
          </p:cNvPr>
          <p:cNvSpPr txBox="1"/>
          <p:nvPr/>
        </p:nvSpPr>
        <p:spPr>
          <a:xfrm>
            <a:off x="779319" y="-22354819"/>
            <a:ext cx="3458365" cy="6740307"/>
          </a:xfrm>
          <a:prstGeom prst="rect">
            <a:avLst/>
          </a:prstGeom>
          <a:noFill/>
        </p:spPr>
        <p:txBody>
          <a:bodyPr wrap="square">
            <a:spAutoFit/>
          </a:bodyPr>
          <a:lstStyle/>
          <a:p>
            <a:pPr>
              <a:buFont typeface="+mj-lt"/>
              <a:buAutoNum type="arabicPeriod"/>
            </a:pPr>
            <a:endParaRPr lang="en-IN"/>
          </a:p>
          <a:p>
            <a:pPr>
              <a:buFont typeface="+mj-lt"/>
              <a:buAutoNum type="arabicPeriod"/>
            </a:pPr>
            <a:endParaRPr lang="en-IN">
              <a:effectLst/>
            </a:endParaRPr>
          </a:p>
          <a:p>
            <a:pPr>
              <a:buFont typeface="+mj-lt"/>
              <a:buAutoNum type="arabicPeriod"/>
            </a:pPr>
            <a:endParaRPr lang="en-IN"/>
          </a:p>
          <a:p>
            <a:pPr>
              <a:buFont typeface="+mj-lt"/>
              <a:buAutoNum type="arabicPeriod"/>
            </a:pPr>
            <a:endParaRPr lang="en-IN">
              <a:effectLst/>
            </a:endParaRPr>
          </a:p>
          <a:p>
            <a:pPr>
              <a:buFont typeface="+mj-lt"/>
              <a:buAutoNum type="arabicPeriod"/>
            </a:pPr>
            <a:endParaRPr lang="en-IN"/>
          </a:p>
          <a:p>
            <a:endParaRPr lang="en-IN">
              <a:effectLst/>
            </a:endParaRPr>
          </a:p>
          <a:p>
            <a:endParaRPr lang="en-IN">
              <a:effectLst/>
            </a:endParaRPr>
          </a:p>
          <a:p>
            <a:endParaRPr lang="en-IN">
              <a:effectLst/>
            </a:endParaRPr>
          </a:p>
          <a:p>
            <a:pPr>
              <a:buFont typeface="+mj-lt"/>
              <a:buAutoNum type="arabicPeriod"/>
            </a:pPr>
            <a:r>
              <a:rPr lang="en-IN" b="1">
                <a:effectLst/>
              </a:rPr>
              <a:t>Milk Procurement Volume</a:t>
            </a:r>
            <a:endParaRPr lang="en-IN">
              <a:effectLst/>
            </a:endParaRPr>
          </a:p>
          <a:p>
            <a:pPr>
              <a:buFont typeface="+mj-lt"/>
              <a:buAutoNum type="arabicPeriod"/>
            </a:pPr>
            <a:r>
              <a:rPr lang="en-IN" b="1">
                <a:effectLst/>
              </a:rPr>
              <a:t>Revenue and Profitability</a:t>
            </a:r>
            <a:endParaRPr lang="en-IN">
              <a:effectLst/>
            </a:endParaRPr>
          </a:p>
          <a:p>
            <a:pPr>
              <a:buFont typeface="+mj-lt"/>
              <a:buAutoNum type="arabicPeriod"/>
            </a:pPr>
            <a:r>
              <a:rPr lang="en-IN" b="1">
                <a:effectLst/>
              </a:rPr>
              <a:t>Market Share</a:t>
            </a:r>
            <a:endParaRPr lang="en-IN">
              <a:effectLst/>
            </a:endParaRPr>
          </a:p>
          <a:p>
            <a:pPr>
              <a:buFont typeface="+mj-lt"/>
              <a:buAutoNum type="arabicPeriod"/>
            </a:pPr>
            <a:r>
              <a:rPr lang="en-IN" b="1">
                <a:effectLst/>
              </a:rPr>
              <a:t>Quality Standard</a:t>
            </a:r>
            <a:endParaRPr lang="en-IN">
              <a:effectLst/>
            </a:endParaRPr>
          </a:p>
          <a:p>
            <a:pPr>
              <a:buFont typeface="+mj-lt"/>
              <a:buAutoNum type="arabicPeriod"/>
            </a:pPr>
            <a:r>
              <a:rPr lang="en-IN" b="1">
                <a:effectLst/>
              </a:rPr>
              <a:t>Customer Satisfaction</a:t>
            </a:r>
            <a:endParaRPr lang="en-IN">
              <a:effectLst/>
            </a:endParaRPr>
          </a:p>
          <a:p>
            <a:pPr>
              <a:buFont typeface="+mj-lt"/>
              <a:buAutoNum type="arabicPeriod"/>
            </a:pPr>
            <a:r>
              <a:rPr lang="en-IN" b="1">
                <a:effectLst/>
              </a:rPr>
              <a:t>Dairy Product Sales</a:t>
            </a:r>
            <a:r>
              <a:rPr lang="en-IN">
                <a:effectLst/>
              </a:rPr>
              <a:t> </a:t>
            </a:r>
          </a:p>
          <a:p>
            <a:pPr>
              <a:buFont typeface="+mj-lt"/>
              <a:buAutoNum type="arabicPeriod"/>
            </a:pPr>
            <a:r>
              <a:rPr lang="en-IN" b="1">
                <a:effectLst/>
              </a:rPr>
              <a:t>Supply Chain Efficiency </a:t>
            </a:r>
            <a:endParaRPr lang="en-IN">
              <a:effectLst/>
            </a:endParaRPr>
          </a:p>
          <a:p>
            <a:pPr>
              <a:buFont typeface="+mj-lt"/>
              <a:buAutoNum type="arabicPeriod"/>
            </a:pPr>
            <a:r>
              <a:rPr lang="en-IN" b="1">
                <a:effectLst/>
              </a:rPr>
              <a:t>Environmental Impact:</a:t>
            </a:r>
            <a:r>
              <a:rPr lang="en-IN">
                <a:effectLst/>
              </a:rPr>
              <a:t> </a:t>
            </a:r>
          </a:p>
          <a:p>
            <a:pPr>
              <a:buFont typeface="+mj-lt"/>
              <a:buAutoNum type="arabicPeriod"/>
            </a:pPr>
            <a:r>
              <a:rPr lang="en-IN" b="1">
                <a:effectLst/>
              </a:rPr>
              <a:t>Employee Productivity and Satisfaction:</a:t>
            </a:r>
            <a:r>
              <a:rPr lang="en-IN">
                <a:effectLst/>
              </a:rPr>
              <a:t> </a:t>
            </a:r>
          </a:p>
          <a:p>
            <a:pPr>
              <a:buFont typeface="+mj-lt"/>
              <a:buAutoNum type="arabicPeriod"/>
            </a:pPr>
            <a:r>
              <a:rPr lang="en-IN" b="1">
                <a:effectLst/>
              </a:rPr>
              <a:t>Market Expansion:</a:t>
            </a:r>
            <a:r>
              <a:rPr lang="en-IN">
                <a:effectLst/>
              </a:rPr>
              <a:t> </a:t>
            </a:r>
          </a:p>
          <a:p>
            <a:pPr>
              <a:buFont typeface="+mj-lt"/>
              <a:buAutoNum type="arabicPeriod"/>
            </a:pPr>
            <a:r>
              <a:rPr lang="en-IN" b="1">
                <a:effectLst/>
              </a:rPr>
              <a:t>Innovation and Research:</a:t>
            </a:r>
            <a:r>
              <a:rPr lang="en-IN">
                <a:effectLst/>
              </a:rPr>
              <a:t> </a:t>
            </a:r>
          </a:p>
          <a:p>
            <a:r>
              <a:rPr lang="en-IN">
                <a:effectLst/>
              </a:rPr>
              <a:t>Amul, known for its effective and innovative marketing strategies, has implemented several key approaches:</a:t>
            </a:r>
          </a:p>
        </p:txBody>
      </p:sp>
    </p:spTree>
    <p:extLst>
      <p:ext uri="{BB962C8B-B14F-4D97-AF65-F5344CB8AC3E}">
        <p14:creationId xmlns:p14="http://schemas.microsoft.com/office/powerpoint/2010/main" val="30705943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980728"/>
            <a:ext cx="7096634" cy="1296144"/>
          </a:xfrm>
        </p:spPr>
        <p:txBody>
          <a:bodyPr>
            <a:normAutofit fontScale="90000"/>
          </a:bodyPr>
          <a:lstStyle/>
          <a:p>
            <a:r>
              <a:rPr lang="en-US" dirty="0"/>
              <a:t>MARKETING ELEMENTS OF AMUL</a:t>
            </a:r>
            <a:br>
              <a:rPr lang="en-US" dirty="0"/>
            </a:br>
            <a:endParaRPr lang="en-IN" dirty="0"/>
          </a:p>
        </p:txBody>
      </p:sp>
      <p:sp>
        <p:nvSpPr>
          <p:cNvPr id="3" name="Content Placeholder 2"/>
          <p:cNvSpPr>
            <a:spLocks noGrp="1"/>
          </p:cNvSpPr>
          <p:nvPr>
            <p:ph idx="1"/>
          </p:nvPr>
        </p:nvSpPr>
        <p:spPr>
          <a:xfrm>
            <a:off x="611560" y="1916832"/>
            <a:ext cx="7704856" cy="4464496"/>
          </a:xfrm>
        </p:spPr>
        <p:txBody>
          <a:bodyPr>
            <a:normAutofit fontScale="85000" lnSpcReduction="20000"/>
          </a:bodyPr>
          <a:lstStyle/>
          <a:p>
            <a:r>
              <a:rPr lang="en-US" dirty="0"/>
              <a:t>Amul's marketing elements are a testament to its enduring success in the dairy industry. First and foremost, Amul boasts a comprehensive product portfolio, offering a wide range of dairy products that cater to diverse consumer preferences, from fresh milk to delectable ice creams. Their marketing strategy hinges on the iconic Amul girl, featured in witty and engaging advertisements that resonate with audiences across generations. Amul's robust distribution network ensures that their products are widely accessible throughout India. Furthermore, their competitive pricing strategy makes quality dairy products affordable to a broad spectrum of consumers. Central to their brand identity is their cooperative model, where local farmers play a pivotal role, emphasizing their commitment to community development and sustainability, and thereby enhancing brand authenticity and consumer trust</a:t>
            </a:r>
            <a:endParaRPr lang="en-IN" dirty="0"/>
          </a:p>
        </p:txBody>
      </p:sp>
    </p:spTree>
    <p:extLst>
      <p:ext uri="{BB962C8B-B14F-4D97-AF65-F5344CB8AC3E}">
        <p14:creationId xmlns:p14="http://schemas.microsoft.com/office/powerpoint/2010/main" val="10846446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3" y="1061642"/>
            <a:ext cx="8136904" cy="4581703"/>
          </a:xfrm>
          <a:prstGeom prst="rect">
            <a:avLst/>
          </a:prstGeom>
        </p:spPr>
      </p:pic>
    </p:spTree>
    <p:extLst>
      <p:ext uri="{BB962C8B-B14F-4D97-AF65-F5344CB8AC3E}">
        <p14:creationId xmlns:p14="http://schemas.microsoft.com/office/powerpoint/2010/main" val="223642434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SWOT ANAIYSIS OF AMUL</a:t>
            </a:r>
            <a:br>
              <a:rPr lang="en-US" dirty="0"/>
            </a:br>
            <a:endParaRPr lang="en-IN" dirty="0"/>
          </a:p>
        </p:txBody>
      </p:sp>
      <p:sp>
        <p:nvSpPr>
          <p:cNvPr id="3" name="Content Placeholder 2"/>
          <p:cNvSpPr>
            <a:spLocks noGrp="1"/>
          </p:cNvSpPr>
          <p:nvPr>
            <p:ph idx="1"/>
          </p:nvPr>
        </p:nvSpPr>
        <p:spPr>
          <a:xfrm>
            <a:off x="467544" y="1844824"/>
            <a:ext cx="8208912" cy="5013176"/>
          </a:xfrm>
        </p:spPr>
        <p:txBody>
          <a:bodyPr>
            <a:normAutofit fontScale="70000" lnSpcReduction="20000"/>
          </a:bodyPr>
          <a:lstStyle/>
          <a:p>
            <a:r>
              <a:rPr lang="en-US" dirty="0"/>
              <a:t>Amul's SWOT analysis reveals a brand with significant strengths, potential weaknesses, promising opportunities, and notable threats.</a:t>
            </a:r>
          </a:p>
          <a:p>
            <a:r>
              <a:rPr lang="en-US" dirty="0"/>
              <a:t>Strengths lie in Amul's strong brand reputation for delivering high-quality dairy products and its extensive distribution network, ensuring accessibility across India. The cooperative model involving local farmers enhances sustainability and community support, reinforcing its authenticity.</a:t>
            </a:r>
          </a:p>
          <a:p>
            <a:r>
              <a:rPr lang="en-US" dirty="0"/>
              <a:t>However, potential weaknesses include limited diversification beyond dairy products, which may hinder growth prospects. Additionally, the cooperative structure might face challenges in terms of scalability and agility in a rapidly evolving market.</a:t>
            </a:r>
          </a:p>
          <a:p>
            <a:r>
              <a:rPr lang="en-US" dirty="0"/>
              <a:t>Amul has opportunities to expand its product line, especially in the health and organic food segments, and explore international markets, capitalizing on global demand for quality dairy and dairy-related products.</a:t>
            </a:r>
          </a:p>
          <a:p>
            <a:r>
              <a:rPr lang="en-US" dirty="0"/>
              <a:t>Yet, it also faces threats from intense competition, particularly from multinational dairy companies, changing consumer preferences, and market dynamics. Furthermore, fluctuations in milk production and regulatory compliance pose potential challenges to Amul's market position and growth trajectory.</a:t>
            </a:r>
            <a:br>
              <a:rPr lang="en-US" dirty="0"/>
            </a:br>
            <a:endParaRPr lang="en-IN" dirty="0"/>
          </a:p>
        </p:txBody>
      </p:sp>
    </p:spTree>
    <p:extLst>
      <p:ext uri="{BB962C8B-B14F-4D97-AF65-F5344CB8AC3E}">
        <p14:creationId xmlns:p14="http://schemas.microsoft.com/office/powerpoint/2010/main" val="29003440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620688"/>
            <a:ext cx="7920880" cy="5688632"/>
          </a:xfrm>
          <a:prstGeom prst="rect">
            <a:avLst/>
          </a:prstGeom>
        </p:spPr>
      </p:pic>
    </p:spTree>
    <p:extLst>
      <p:ext uri="{BB962C8B-B14F-4D97-AF65-F5344CB8AC3E}">
        <p14:creationId xmlns:p14="http://schemas.microsoft.com/office/powerpoint/2010/main" val="39888873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30008">
              <a:schemeClr val="accent6">
                <a:lumMod val="60000"/>
                <a:lumOff val="40000"/>
              </a:schemeClr>
            </a:gs>
            <a:gs pos="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620688"/>
            <a:ext cx="3378472" cy="5616624"/>
          </a:xfrm>
        </p:spPr>
        <p:txBody>
          <a:bodyPr>
            <a:normAutofit fontScale="77500" lnSpcReduction="20000"/>
          </a:bodyPr>
          <a:lstStyle/>
          <a:p>
            <a:r>
              <a:rPr lang="en-US" dirty="0"/>
              <a:t>TOPICS</a:t>
            </a:r>
          </a:p>
          <a:p>
            <a:r>
              <a:rPr lang="en-US" dirty="0"/>
              <a:t>INTRODUCTION</a:t>
            </a:r>
          </a:p>
          <a:p>
            <a:r>
              <a:rPr lang="en-US" dirty="0"/>
              <a:t>BRANDING”THE TASTE OF INDIA”</a:t>
            </a:r>
          </a:p>
          <a:p>
            <a:r>
              <a:rPr lang="en-US" dirty="0"/>
              <a:t>UMBRELLA BRANDING OF AMUL</a:t>
            </a:r>
          </a:p>
          <a:p>
            <a:r>
              <a:rPr lang="en-US" dirty="0"/>
              <a:t>ADVERSTISING STRATEGY AND SUPPLY CHAIN MANAGEMENT OF AMUL</a:t>
            </a:r>
          </a:p>
          <a:p>
            <a:r>
              <a:rPr lang="en-US" dirty="0"/>
              <a:t>MARKING MIX OF AMUL</a:t>
            </a:r>
          </a:p>
          <a:p>
            <a:r>
              <a:rPr lang="en-US" dirty="0"/>
              <a:t>DIGITAL AND CONTENT MARKETING OF AMUL</a:t>
            </a:r>
          </a:p>
          <a:p>
            <a:r>
              <a:rPr lang="en-US" dirty="0"/>
              <a:t>MARKETING ELEMENTS OF AMUL</a:t>
            </a:r>
          </a:p>
          <a:p>
            <a:r>
              <a:rPr lang="en-US" dirty="0"/>
              <a:t>SWOT ANAIYSIS OF AMUL</a:t>
            </a:r>
          </a:p>
          <a:p>
            <a:r>
              <a:rPr lang="en-US" dirty="0"/>
              <a:t>COVID-STRATEGIES OF AMUL</a:t>
            </a:r>
          </a:p>
          <a:p>
            <a:r>
              <a:rPr lang="en-US" dirty="0"/>
              <a:t>CONSLUSION</a:t>
            </a:r>
          </a:p>
          <a:p>
            <a:pPr marL="68580" indent="0">
              <a:buNone/>
            </a:pPr>
            <a:endParaRPr lang="en-US" dirty="0"/>
          </a:p>
          <a:p>
            <a:pPr marL="68580" indent="0">
              <a:buNone/>
            </a:pPr>
            <a:endParaRPr lang="en-US" dirty="0"/>
          </a:p>
          <a:p>
            <a:pPr marL="68580" indent="0">
              <a:buNone/>
            </a:pPr>
            <a:endParaRPr lang="en-US" dirty="0"/>
          </a:p>
          <a:p>
            <a:pPr marL="68580" indent="0">
              <a:buNone/>
            </a:pPr>
            <a:endParaRPr lang="en-US" dirty="0"/>
          </a:p>
          <a:p>
            <a:pPr marL="68580" indent="0">
              <a:buNone/>
            </a:pPr>
            <a:endParaRPr lang="en-US" dirty="0"/>
          </a:p>
        </p:txBody>
      </p:sp>
      <p:pic>
        <p:nvPicPr>
          <p:cNvPr id="3075" name="Picture 3" descr="C:\Users\pc\Pictures\Saved Pictures\OIP (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620688"/>
            <a:ext cx="3600400" cy="539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1377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980728"/>
            <a:ext cx="7024744" cy="1143000"/>
          </a:xfrm>
        </p:spPr>
        <p:txBody>
          <a:bodyPr>
            <a:normAutofit fontScale="90000"/>
          </a:bodyPr>
          <a:lstStyle/>
          <a:p>
            <a:r>
              <a:rPr lang="en-US" dirty="0"/>
              <a:t>COVID-STRATEGIES OF AMUL</a:t>
            </a:r>
            <a:br>
              <a:rPr lang="en-US" dirty="0"/>
            </a:br>
            <a:endParaRPr lang="en-IN" dirty="0"/>
          </a:p>
        </p:txBody>
      </p:sp>
      <p:sp>
        <p:nvSpPr>
          <p:cNvPr id="3" name="Content Placeholder 2"/>
          <p:cNvSpPr>
            <a:spLocks noGrp="1"/>
          </p:cNvSpPr>
          <p:nvPr>
            <p:ph idx="1"/>
          </p:nvPr>
        </p:nvSpPr>
        <p:spPr>
          <a:xfrm>
            <a:off x="1043608" y="1772816"/>
            <a:ext cx="6777317" cy="4534348"/>
          </a:xfrm>
        </p:spPr>
        <p:txBody>
          <a:bodyPr>
            <a:normAutofit fontScale="85000" lnSpcReduction="10000"/>
          </a:bodyPr>
          <a:lstStyle/>
          <a:p>
            <a:r>
              <a:rPr lang="en-US" dirty="0"/>
              <a:t>During the COVID-19 pandemic, Amul implemented several strategies to adapt to the challenging circumstances. Firstly, they ensured the safety and health of their employees and dairy farmers by implementing strict hygiene protocols and providing necessary protective equipment. They also focused on maintaining an uninterrupted supply chain to meet the increased demand for essential dairy products. Amul actively communicated with consumers through digital channels to reassure them about product safety and availability. Additionally, they introduced new products like immunity-boosting milk variants to cater to changing consumer needs during the pandemic, demonstrating their adaptability and innovation.</a:t>
            </a:r>
            <a:endParaRPr lang="en-IN" dirty="0"/>
          </a:p>
        </p:txBody>
      </p:sp>
    </p:spTree>
    <p:extLst>
      <p:ext uri="{BB962C8B-B14F-4D97-AF65-F5344CB8AC3E}">
        <p14:creationId xmlns:p14="http://schemas.microsoft.com/office/powerpoint/2010/main" val="29476894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52" y="1412776"/>
            <a:ext cx="2872740" cy="24951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392" y="1358187"/>
            <a:ext cx="3844888" cy="25497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652" y="3907927"/>
            <a:ext cx="2872740" cy="21682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0392" y="3907927"/>
            <a:ext cx="3844888" cy="2168249"/>
          </a:xfrm>
          <a:prstGeom prst="rect">
            <a:avLst/>
          </a:prstGeom>
        </p:spPr>
      </p:pic>
    </p:spTree>
    <p:extLst>
      <p:ext uri="{BB962C8B-B14F-4D97-AF65-F5344CB8AC3E}">
        <p14:creationId xmlns:p14="http://schemas.microsoft.com/office/powerpoint/2010/main" val="3328012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STP Analysis</a:t>
            </a:r>
            <a:endParaRPr lang="en-IN" dirty="0"/>
          </a:p>
        </p:txBody>
      </p:sp>
      <p:sp>
        <p:nvSpPr>
          <p:cNvPr id="3" name="Content Placeholder 2"/>
          <p:cNvSpPr>
            <a:spLocks noGrp="1"/>
          </p:cNvSpPr>
          <p:nvPr>
            <p:ph idx="1"/>
          </p:nvPr>
        </p:nvSpPr>
        <p:spPr/>
        <p:txBody>
          <a:bodyPr/>
          <a:lstStyle/>
          <a:p>
            <a:r>
              <a:rPr lang="en-US" dirty="0"/>
              <a:t>Kids:</a:t>
            </a:r>
          </a:p>
          <a:p>
            <a:pPr marL="6858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852936"/>
            <a:ext cx="166116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010" y="2924139"/>
            <a:ext cx="158496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640" y="2860431"/>
            <a:ext cx="155448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272" y="2941267"/>
            <a:ext cx="172212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534048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Youth:</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420888"/>
            <a:ext cx="159258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420888"/>
            <a:ext cx="169926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2456225"/>
            <a:ext cx="113538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208" y="2479085"/>
            <a:ext cx="1257300" cy="1737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9754" y="4725144"/>
            <a:ext cx="2796540" cy="16916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76233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348880"/>
            <a:ext cx="3253740" cy="1242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78370"/>
            <a:ext cx="155448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232" y="2348880"/>
            <a:ext cx="1623060" cy="16687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632" y="4437112"/>
            <a:ext cx="1653540" cy="1783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58118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08EB-58F6-7082-0AC8-6C5A64D64B99}"/>
              </a:ext>
            </a:extLst>
          </p:cNvPr>
          <p:cNvSpPr>
            <a:spLocks noGrp="1"/>
          </p:cNvSpPr>
          <p:nvPr>
            <p:ph type="title"/>
          </p:nvPr>
        </p:nvSpPr>
        <p:spPr>
          <a:xfrm>
            <a:off x="796065" y="92448"/>
            <a:ext cx="7024744" cy="1143000"/>
          </a:xfrm>
        </p:spPr>
        <p:txBody>
          <a:bodyPr/>
          <a:lstStyle/>
          <a:p>
            <a:r>
              <a:rPr lang="en-IN" dirty="0"/>
              <a:t>Instagram profile 👇</a:t>
            </a:r>
            <a:endParaRPr lang="en-US" dirty="0"/>
          </a:p>
        </p:txBody>
      </p:sp>
      <p:sp>
        <p:nvSpPr>
          <p:cNvPr id="3" name="Content Placeholder 2">
            <a:extLst>
              <a:ext uri="{FF2B5EF4-FFF2-40B4-BE49-F238E27FC236}">
                <a16:creationId xmlns:a16="http://schemas.microsoft.com/office/drawing/2014/main" id="{B5C817B6-DC82-0063-F414-FE9A8AF958B4}"/>
              </a:ext>
            </a:extLst>
          </p:cNvPr>
          <p:cNvSpPr>
            <a:spLocks noGrp="1"/>
          </p:cNvSpPr>
          <p:nvPr>
            <p:ph idx="1"/>
          </p:nvPr>
        </p:nvSpPr>
        <p:spPr>
          <a:xfrm>
            <a:off x="505992" y="1488777"/>
            <a:ext cx="7697374" cy="5168348"/>
          </a:xfrm>
        </p:spPr>
        <p:txBody>
          <a:bodyPr>
            <a:normAutofit fontScale="92500" lnSpcReduction="10000"/>
          </a:bodyPr>
          <a:lstStyle/>
          <a:p>
            <a:r>
              <a:rPr lang="en-IN" dirty="0">
                <a:hlinkClick r:id="rId2"/>
              </a:rPr>
              <a:t>https://instagram.com/amul_thetasteofindia_1946?igshid=OGQ5ZDc2ODk2ZA==</a:t>
            </a:r>
            <a:endParaRPr lang="en-IN" dirty="0"/>
          </a:p>
          <a:p>
            <a:endParaRPr lang="en-IN" dirty="0"/>
          </a:p>
          <a:p>
            <a:pPr marL="68580" indent="0">
              <a:buNone/>
            </a:pPr>
            <a:r>
              <a:rPr lang="en-IN" b="1" dirty="0">
                <a:solidFill>
                  <a:schemeClr val="accent1"/>
                </a:solidFill>
              </a:rPr>
              <a:t>Check my story and highlights:</a:t>
            </a:r>
          </a:p>
          <a:p>
            <a:pPr marL="68580" indent="0">
              <a:buNone/>
            </a:pPr>
            <a:r>
              <a:rPr lang="en-IN" dirty="0">
                <a:solidFill>
                  <a:schemeClr val="accent1"/>
                </a:solidFill>
                <a:hlinkClick r:id="rId3"/>
              </a:rPr>
              <a:t>https://www.instagram.com/s/aGlnaGxpZ2h0OjE3OTU4NTUxMzA5NjU3NjY4?story_media_id=3211758255965373406_62494161440&amp;igshid=OGQ5ZDc2ODk2ZA==</a:t>
            </a:r>
            <a:endParaRPr lang="en-IN" dirty="0">
              <a:solidFill>
                <a:schemeClr val="accent1"/>
              </a:solidFill>
            </a:endParaRPr>
          </a:p>
          <a:p>
            <a:pPr marL="68580" indent="0">
              <a:buNone/>
            </a:pPr>
            <a:endParaRPr lang="en-IN" dirty="0">
              <a:solidFill>
                <a:schemeClr val="accent1"/>
              </a:solidFill>
            </a:endParaRPr>
          </a:p>
          <a:p>
            <a:pPr marL="68580" indent="0">
              <a:buNone/>
            </a:pPr>
            <a:r>
              <a:rPr lang="en-IN" dirty="0">
                <a:solidFill>
                  <a:srgbClr val="00B0F0"/>
                </a:solidFill>
                <a:hlinkClick r:id="rId4">
                  <a:extLst>
                    <a:ext uri="{A12FA001-AC4F-418D-AE19-62706E023703}">
                      <ahyp:hlinkClr xmlns:ahyp="http://schemas.microsoft.com/office/drawing/2018/hyperlinkcolor" val="tx"/>
                    </a:ext>
                  </a:extLst>
                </a:hlinkClick>
              </a:rPr>
              <a:t>https://www.instagram.com/s/aGlnaGxpZ2h0OjE4MjA5NTQ5ODU3MjY2NDk1?story_media_id=3211753220007126729_62494161440&amp;igshid=OGQ5ZDc2ODk2ZA==</a:t>
            </a:r>
            <a:endParaRPr lang="en-IN" dirty="0">
              <a:solidFill>
                <a:srgbClr val="00B0F0"/>
              </a:solidFill>
            </a:endParaRPr>
          </a:p>
          <a:p>
            <a:pPr marL="68580" indent="0">
              <a:buNone/>
            </a:pPr>
            <a:endParaRPr lang="en-IN" dirty="0">
              <a:solidFill>
                <a:schemeClr val="accent3">
                  <a:lumMod val="75000"/>
                </a:schemeClr>
              </a:solidFill>
            </a:endParaRPr>
          </a:p>
          <a:p>
            <a:pPr marL="68580" indent="0">
              <a:buNone/>
            </a:pPr>
            <a:r>
              <a:rPr lang="en-IN" dirty="0">
                <a:solidFill>
                  <a:schemeClr val="accent2"/>
                </a:solidFill>
              </a:rPr>
              <a:t>https://www.instagram.com/s/aGlnaGxpZ2h0OjE4Mzk0MTEzNjYxMDQ5NzMx?story_media_id=3211738642082922667_62494161440&amp;igshid=OGQ5ZDc2ODk2ZA==</a:t>
            </a:r>
            <a:endParaRPr lang="en-US" dirty="0">
              <a:solidFill>
                <a:schemeClr val="accent2"/>
              </a:solidFill>
            </a:endParaRPr>
          </a:p>
        </p:txBody>
      </p:sp>
    </p:spTree>
    <p:extLst>
      <p:ext uri="{BB962C8B-B14F-4D97-AF65-F5344CB8AC3E}">
        <p14:creationId xmlns:p14="http://schemas.microsoft.com/office/powerpoint/2010/main" val="36342967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1230D1-C8E9-1D0A-50A5-1700C914F1C9}"/>
              </a:ext>
            </a:extLst>
          </p:cNvPr>
          <p:cNvPicPr>
            <a:picLocks noChangeAspect="1"/>
          </p:cNvPicPr>
          <p:nvPr/>
        </p:nvPicPr>
        <p:blipFill>
          <a:blip r:embed="rId2"/>
          <a:srcRect/>
          <a:stretch/>
        </p:blipFill>
        <p:spPr>
          <a:xfrm>
            <a:off x="1178719" y="573043"/>
            <a:ext cx="2570360" cy="5711913"/>
          </a:xfrm>
          <a:prstGeom prst="rect">
            <a:avLst/>
          </a:prstGeom>
        </p:spPr>
      </p:pic>
      <p:pic>
        <p:nvPicPr>
          <p:cNvPr id="9" name="Picture 8">
            <a:extLst>
              <a:ext uri="{FF2B5EF4-FFF2-40B4-BE49-F238E27FC236}">
                <a16:creationId xmlns:a16="http://schemas.microsoft.com/office/drawing/2014/main" id="{D6917CF3-8F3D-3A82-9E0F-BEA48877E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140" y="707753"/>
            <a:ext cx="2570360" cy="5711911"/>
          </a:xfrm>
          <a:prstGeom prst="rect">
            <a:avLst/>
          </a:prstGeom>
        </p:spPr>
      </p:pic>
    </p:spTree>
    <p:extLst>
      <p:ext uri="{BB962C8B-B14F-4D97-AF65-F5344CB8AC3E}">
        <p14:creationId xmlns:p14="http://schemas.microsoft.com/office/powerpoint/2010/main" val="3950837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12FF94-B273-AC8F-C98A-44D53C5CB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22" y="415135"/>
            <a:ext cx="2712478" cy="6027729"/>
          </a:xfrm>
          <a:prstGeom prst="rect">
            <a:avLst/>
          </a:prstGeom>
        </p:spPr>
      </p:pic>
      <p:pic>
        <p:nvPicPr>
          <p:cNvPr id="5" name="Picture 4">
            <a:extLst>
              <a:ext uri="{FF2B5EF4-FFF2-40B4-BE49-F238E27FC236}">
                <a16:creationId xmlns:a16="http://schemas.microsoft.com/office/drawing/2014/main" id="{86EED5EB-5DB1-A474-D07E-880F0B02E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583" y="665118"/>
            <a:ext cx="2640195" cy="5867100"/>
          </a:xfrm>
          <a:prstGeom prst="rect">
            <a:avLst/>
          </a:prstGeom>
        </p:spPr>
      </p:pic>
    </p:spTree>
    <p:extLst>
      <p:ext uri="{BB962C8B-B14F-4D97-AF65-F5344CB8AC3E}">
        <p14:creationId xmlns:p14="http://schemas.microsoft.com/office/powerpoint/2010/main" val="415580841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a:xfrm>
            <a:off x="611560" y="2323652"/>
            <a:ext cx="7776864" cy="4057676"/>
          </a:xfrm>
        </p:spPr>
        <p:txBody>
          <a:bodyPr>
            <a:normAutofit fontScale="77500" lnSpcReduction="20000"/>
          </a:bodyPr>
          <a:lstStyle/>
          <a:p>
            <a:r>
              <a:rPr lang="en-US" dirty="0"/>
              <a:t>In conclusion, the Amul project has provided valuable insights into the branding, marketing, and strategies of this iconic dairy brand. Amul's success lies in its ability to maintain a strong brand image through creative advertising, its commitment to delivering high-quality dairy products, and its unique cooperative model that supports local farmers and communities.</a:t>
            </a:r>
          </a:p>
          <a:p>
            <a:r>
              <a:rPr lang="en-US" dirty="0"/>
              <a:t>Throughout this project, we have explored Amul's advertising strategy, supply chain management, digital marketing efforts, and the various marketing elements that have contributed to its enduring popularity in the Indian dairy industry. We have also discussed the SWOT analysis of Amul, highlighting its strengths, weaknesses, opportunities, and threats.</a:t>
            </a:r>
          </a:p>
          <a:p>
            <a:r>
              <a:rPr lang="en-US" dirty="0"/>
              <a:t>In the face of challenges like the COVID-19 pandemic, Amul has shown resilience and adaptability, continuing to serve consumers while prioritizing safety and innovation.</a:t>
            </a:r>
          </a:p>
          <a:p>
            <a:endParaRPr lang="en-IN" dirty="0"/>
          </a:p>
        </p:txBody>
      </p:sp>
    </p:spTree>
    <p:extLst>
      <p:ext uri="{BB962C8B-B14F-4D97-AF65-F5344CB8AC3E}">
        <p14:creationId xmlns:p14="http://schemas.microsoft.com/office/powerpoint/2010/main" val="10503147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340768"/>
            <a:ext cx="5480301" cy="4437337"/>
          </a:xfrm>
        </p:spPr>
      </p:pic>
    </p:spTree>
    <p:extLst>
      <p:ext uri="{BB962C8B-B14F-4D97-AF65-F5344CB8AC3E}">
        <p14:creationId xmlns:p14="http://schemas.microsoft.com/office/powerpoint/2010/main" val="410454918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INTRODUCTION</a:t>
            </a:r>
            <a:endParaRPr lang="en-IN" dirty="0">
              <a:latin typeface="Algerian" pitchFamily="82" charset="0"/>
            </a:endParaRPr>
          </a:p>
        </p:txBody>
      </p:sp>
      <p:sp>
        <p:nvSpPr>
          <p:cNvPr id="3" name="Content Placeholder 2"/>
          <p:cNvSpPr>
            <a:spLocks noGrp="1"/>
          </p:cNvSpPr>
          <p:nvPr>
            <p:ph sz="quarter" idx="13"/>
          </p:nvPr>
        </p:nvSpPr>
        <p:spPr>
          <a:xfrm>
            <a:off x="539552" y="2060848"/>
            <a:ext cx="4321672" cy="3960440"/>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dirty="0"/>
              <a:t>Established in 1946 anand milk union limited (AMUL)is a cooperative brand  managed by Gujarat cooperative milk marking federation.</a:t>
            </a:r>
          </a:p>
          <a:p>
            <a:r>
              <a:rPr lang="en-US" dirty="0"/>
              <a:t>Amul was founded by tribhuvandas Patel under the direction for sardar vallabhabhai patel.</a:t>
            </a:r>
          </a:p>
          <a:p>
            <a:r>
              <a:rPr lang="en-US" dirty="0"/>
              <a:t>Amul was founded as a result of revolution to help the poor farmer.</a:t>
            </a:r>
          </a:p>
          <a:p>
            <a:r>
              <a:rPr lang="en-US" dirty="0"/>
              <a:t>Amul is a 75+ year old brand which is still a market leader </a:t>
            </a:r>
            <a:endParaRPr lang="en-IN"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004048" y="2204864"/>
            <a:ext cx="3312368" cy="3600400"/>
          </a:xfrm>
        </p:spPr>
      </p:pic>
    </p:spTree>
    <p:extLst>
      <p:ext uri="{BB962C8B-B14F-4D97-AF65-F5344CB8AC3E}">
        <p14:creationId xmlns:p14="http://schemas.microsoft.com/office/powerpoint/2010/main" val="224964537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BRANDING</a:t>
            </a:r>
            <a:endParaRPr lang="en-IN" dirty="0"/>
          </a:p>
        </p:txBody>
      </p:sp>
      <p:sp>
        <p:nvSpPr>
          <p:cNvPr id="3" name="Content Placeholder 2"/>
          <p:cNvSpPr>
            <a:spLocks noGrp="1"/>
          </p:cNvSpPr>
          <p:nvPr>
            <p:ph idx="1"/>
          </p:nvPr>
        </p:nvSpPr>
        <p:spPr>
          <a:xfrm>
            <a:off x="611560" y="2276872"/>
            <a:ext cx="5544616" cy="4176463"/>
          </a:xfrm>
        </p:spPr>
        <p:txBody>
          <a:bodyPr>
            <a:normAutofit fontScale="85000" lnSpcReduction="10000"/>
          </a:bodyPr>
          <a:lstStyle/>
          <a:p>
            <a:r>
              <a:rPr lang="en-US" dirty="0"/>
              <a:t>Celebrating the rich and diverse culinary heritage of India, showcasing the country's regional flavors, ingredients, and cooking traditions.</a:t>
            </a:r>
          </a:p>
          <a:p>
            <a:r>
              <a:rPr lang="en-US" dirty="0"/>
              <a:t>Emphasizing the authenticity, quality, and purity of Indian cuisine, highlighting the use of traditional cooking methods and locally sourced ingredients.</a:t>
            </a:r>
          </a:p>
          <a:p>
            <a:r>
              <a:rPr lang="en-US" dirty="0"/>
              <a:t>Positioning Indian food as not just a meal but an immersive cultural and sensory experience, appealing to a wide range of tastes and preferences.</a:t>
            </a:r>
            <a:endParaRPr lang="en-IN" dirty="0"/>
          </a:p>
        </p:txBody>
      </p:sp>
      <p:pic>
        <p:nvPicPr>
          <p:cNvPr id="4098" name="Picture 2" descr="C:\Users\pc\Pictures\Saved Pictures\O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725144"/>
            <a:ext cx="314604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7752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BRANDING</a:t>
            </a:r>
            <a:endParaRPr lang="en-IN" dirty="0"/>
          </a:p>
        </p:txBody>
      </p:sp>
      <p:sp>
        <p:nvSpPr>
          <p:cNvPr id="3" name="Content Placeholder 2"/>
          <p:cNvSpPr>
            <a:spLocks noGrp="1"/>
          </p:cNvSpPr>
          <p:nvPr>
            <p:ph sz="quarter" idx="13"/>
          </p:nvPr>
        </p:nvSpPr>
        <p:spPr>
          <a:xfrm>
            <a:off x="179512" y="2348880"/>
            <a:ext cx="5400600" cy="3816424"/>
          </a:xfrm>
        </p:spPr>
        <p:txBody>
          <a:bodyPr>
            <a:normAutofit fontScale="62500" lnSpcReduction="20000"/>
          </a:bodyPr>
          <a:lstStyle/>
          <a:p>
            <a:r>
              <a:rPr lang="en-US" sz="2500" dirty="0"/>
              <a:t>Amul's umbrella branding strategy is a comprehensive approach that encompasses a wide variety of dairy products under a single, trusted brand. This strategy unifies products such as milk, butter, cheese, yogurt, and more, all under the recognizable Amul logo. It leverages the brand's reputation for quality and purity, creating a seamless and consistent consumer experience. By using the Amul name across their product range, they establish a sense of trust, reliability, and familiarity with consumers, making Amul a go-to choice for all their dairy needs. This approach also reinforces Amul's commitment to supporting local farmers and communities, emphasizing their cooperative and community-centric ethos. Overall, Amul's umbrella branding is a key driver of their enduring success and popularity in the Indian dairy market</a:t>
            </a:r>
            <a:r>
              <a:rPr lang="en-US" dirty="0"/>
              <a:t>.</a:t>
            </a:r>
            <a:endParaRPr lang="en-IN"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580112" y="3573016"/>
            <a:ext cx="2872740" cy="1729740"/>
          </a:xfrm>
        </p:spPr>
      </p:pic>
    </p:spTree>
    <p:extLst>
      <p:ext uri="{BB962C8B-B14F-4D97-AF65-F5344CB8AC3E}">
        <p14:creationId xmlns:p14="http://schemas.microsoft.com/office/powerpoint/2010/main" val="513674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ADVERSTISING STRATEGY AND SUPPLY CHAIN MANAGEMENT OF AMUL</a:t>
            </a:r>
            <a:br>
              <a:rPr lang="en-US" sz="2400" dirty="0"/>
            </a:br>
            <a:endParaRPr lang="en-IN" sz="2400" dirty="0"/>
          </a:p>
        </p:txBody>
      </p:sp>
      <p:sp>
        <p:nvSpPr>
          <p:cNvPr id="3" name="Content Placeholder 2"/>
          <p:cNvSpPr>
            <a:spLocks noGrp="1"/>
          </p:cNvSpPr>
          <p:nvPr>
            <p:ph idx="1"/>
          </p:nvPr>
        </p:nvSpPr>
        <p:spPr>
          <a:xfrm>
            <a:off x="467544" y="2204864"/>
            <a:ext cx="7920880" cy="3627765"/>
          </a:xfrm>
        </p:spPr>
        <p:txBody>
          <a:bodyPr>
            <a:normAutofit fontScale="85000" lnSpcReduction="20000"/>
          </a:bodyPr>
          <a:lstStyle/>
          <a:p>
            <a:r>
              <a:rPr lang="en-US" dirty="0"/>
              <a:t>Amul's advertising strategy centers on the iconic Amul girl, known for her witty and timely commentary on various subjects. These advertisements create a relatable and humorous brand image, fostering strong consumer engagement and recognition.</a:t>
            </a:r>
          </a:p>
          <a:p>
            <a:r>
              <a:rPr lang="en-US" dirty="0"/>
              <a:t>In terms of supply chain management, Amul employs a cooperative model involving millions of dairy farmers. This cooperative structure ensures a consistent and fresh supply of high-quality dairy products while also empowering local communities and farmers. Their emphasis on quality control, efficient distribution, and sustainable practices further strengthens their supply chain, contributing to Amul's status as a trusted and leading dairy brand in India.</a:t>
            </a:r>
          </a:p>
          <a:p>
            <a:endParaRPr lang="en-IN" dirty="0"/>
          </a:p>
        </p:txBody>
      </p:sp>
    </p:spTree>
    <p:extLst>
      <p:ext uri="{BB962C8B-B14F-4D97-AF65-F5344CB8AC3E}">
        <p14:creationId xmlns:p14="http://schemas.microsoft.com/office/powerpoint/2010/main" val="297815200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926CFB8-6ACF-DB5B-FFD8-70A98609BBAA}"/>
              </a:ext>
            </a:extLst>
          </p:cNvPr>
          <p:cNvSpPr>
            <a:spLocks noGrp="1"/>
          </p:cNvSpPr>
          <p:nvPr>
            <p:ph type="body" idx="1"/>
          </p:nvPr>
        </p:nvSpPr>
        <p:spPr>
          <a:xfrm>
            <a:off x="1316414" y="694813"/>
            <a:ext cx="2815749" cy="705392"/>
          </a:xfrm>
        </p:spPr>
        <p:txBody>
          <a:bodyPr/>
          <a:lstStyle/>
          <a:p>
            <a:r>
              <a:rPr lang="en-IN"/>
              <a:t>         Goals</a:t>
            </a:r>
            <a:endParaRPr lang="en-US"/>
          </a:p>
        </p:txBody>
      </p:sp>
      <p:sp>
        <p:nvSpPr>
          <p:cNvPr id="3" name="Content Placeholder 2">
            <a:extLst>
              <a:ext uri="{FF2B5EF4-FFF2-40B4-BE49-F238E27FC236}">
                <a16:creationId xmlns:a16="http://schemas.microsoft.com/office/drawing/2014/main" id="{D7525380-C386-46BE-EA09-63C9D86EAE20}"/>
              </a:ext>
            </a:extLst>
          </p:cNvPr>
          <p:cNvSpPr>
            <a:spLocks noGrp="1"/>
          </p:cNvSpPr>
          <p:nvPr>
            <p:ph sz="half" idx="2"/>
          </p:nvPr>
        </p:nvSpPr>
        <p:spPr>
          <a:xfrm>
            <a:off x="1041721" y="1490871"/>
            <a:ext cx="3419856" cy="4865656"/>
          </a:xfrm>
        </p:spPr>
        <p:txBody>
          <a:bodyPr>
            <a:normAutofit fontScale="92500" lnSpcReduction="10000"/>
          </a:bodyPr>
          <a:lstStyle/>
          <a:p>
            <a:r>
              <a:rPr lang="en-IN"/>
              <a:t>Dairy Farmer Welfare</a:t>
            </a:r>
          </a:p>
          <a:p>
            <a:r>
              <a:rPr lang="en-IN"/>
              <a:t>Quality Dairy Products</a:t>
            </a:r>
          </a:p>
          <a:p>
            <a:r>
              <a:rPr lang="en-IN"/>
              <a:t>Market Expansion</a:t>
            </a:r>
          </a:p>
          <a:p>
            <a:r>
              <a:rPr lang="en-IN"/>
              <a:t>Research and Innovation</a:t>
            </a:r>
          </a:p>
          <a:p>
            <a:r>
              <a:rPr lang="en-IN"/>
              <a:t>Environmental Sustainability</a:t>
            </a:r>
          </a:p>
          <a:p>
            <a:r>
              <a:rPr lang="en-IN"/>
              <a:t>Rural Development</a:t>
            </a:r>
          </a:p>
          <a:p>
            <a:r>
              <a:rPr lang="en-IN"/>
              <a:t>Financial Viability</a:t>
            </a:r>
            <a:endParaRPr lang="en-US"/>
          </a:p>
        </p:txBody>
      </p:sp>
      <p:sp>
        <p:nvSpPr>
          <p:cNvPr id="5" name="Text Placeholder 4">
            <a:extLst>
              <a:ext uri="{FF2B5EF4-FFF2-40B4-BE49-F238E27FC236}">
                <a16:creationId xmlns:a16="http://schemas.microsoft.com/office/drawing/2014/main" id="{2FF075F2-048F-32D1-6167-6FAE6A1BDDE2}"/>
              </a:ext>
            </a:extLst>
          </p:cNvPr>
          <p:cNvSpPr>
            <a:spLocks noGrp="1"/>
          </p:cNvSpPr>
          <p:nvPr>
            <p:ph type="body" sz="quarter" idx="3"/>
          </p:nvPr>
        </p:nvSpPr>
        <p:spPr>
          <a:xfrm>
            <a:off x="5418438" y="694813"/>
            <a:ext cx="3055717" cy="705393"/>
          </a:xfrm>
        </p:spPr>
        <p:txBody>
          <a:bodyPr/>
          <a:lstStyle/>
          <a:p>
            <a:r>
              <a:rPr lang="en-IN"/>
              <a:t>KPI’S </a:t>
            </a:r>
            <a:endParaRPr lang="en-US"/>
          </a:p>
        </p:txBody>
      </p:sp>
      <p:sp>
        <p:nvSpPr>
          <p:cNvPr id="6" name="Content Placeholder 5">
            <a:extLst>
              <a:ext uri="{FF2B5EF4-FFF2-40B4-BE49-F238E27FC236}">
                <a16:creationId xmlns:a16="http://schemas.microsoft.com/office/drawing/2014/main" id="{A21A16E4-9283-A413-6EF5-58AB7DC27EBC}"/>
              </a:ext>
            </a:extLst>
          </p:cNvPr>
          <p:cNvSpPr>
            <a:spLocks noGrp="1"/>
          </p:cNvSpPr>
          <p:nvPr>
            <p:ph sz="quarter" idx="4"/>
          </p:nvPr>
        </p:nvSpPr>
        <p:spPr>
          <a:xfrm>
            <a:off x="4682423" y="1490871"/>
            <a:ext cx="3419856" cy="4865656"/>
          </a:xfrm>
        </p:spPr>
        <p:txBody>
          <a:bodyPr>
            <a:normAutofit fontScale="92500" lnSpcReduction="10000"/>
          </a:bodyPr>
          <a:lstStyle/>
          <a:p>
            <a:r>
              <a:rPr lang="en-IN"/>
              <a:t>Milk Procurement Volume</a:t>
            </a:r>
          </a:p>
          <a:p>
            <a:r>
              <a:rPr lang="en-IN"/>
              <a:t>Revenue and Profitability</a:t>
            </a:r>
          </a:p>
          <a:p>
            <a:r>
              <a:rPr lang="en-IN"/>
              <a:t>Market Share</a:t>
            </a:r>
          </a:p>
          <a:p>
            <a:r>
              <a:rPr lang="en-IN"/>
              <a:t>Quality Standards</a:t>
            </a:r>
          </a:p>
          <a:p>
            <a:r>
              <a:rPr lang="en-IN"/>
              <a:t>Customer Satisfaction</a:t>
            </a:r>
          </a:p>
          <a:p>
            <a:r>
              <a:rPr lang="en-IN"/>
              <a:t>Dairy Product Sales</a:t>
            </a:r>
          </a:p>
          <a:p>
            <a:r>
              <a:rPr lang="en-IN"/>
              <a:t>Supply Chain Efficiency</a:t>
            </a:r>
          </a:p>
          <a:p>
            <a:r>
              <a:rPr lang="en-IN"/>
              <a:t>Environmental Impact</a:t>
            </a:r>
          </a:p>
          <a:p>
            <a:endParaRPr lang="en-US"/>
          </a:p>
        </p:txBody>
      </p:sp>
    </p:spTree>
    <p:extLst>
      <p:ext uri="{BB962C8B-B14F-4D97-AF65-F5344CB8AC3E}">
        <p14:creationId xmlns:p14="http://schemas.microsoft.com/office/powerpoint/2010/main" val="28422408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C9B-9964-721B-8D32-3DA003423EA4}"/>
              </a:ext>
            </a:extLst>
          </p:cNvPr>
          <p:cNvSpPr>
            <a:spLocks noGrp="1"/>
          </p:cNvSpPr>
          <p:nvPr>
            <p:ph type="title"/>
          </p:nvPr>
        </p:nvSpPr>
        <p:spPr>
          <a:xfrm>
            <a:off x="1043490" y="397566"/>
            <a:ext cx="7024744" cy="975841"/>
          </a:xfrm>
        </p:spPr>
        <p:txBody>
          <a:bodyPr>
            <a:normAutofit/>
          </a:bodyPr>
          <a:lstStyle/>
          <a:p>
            <a:r>
              <a:rPr lang="en-IN"/>
              <a:t>Competitor analysis </a:t>
            </a:r>
            <a:endParaRPr lang="en-US"/>
          </a:p>
        </p:txBody>
      </p:sp>
      <p:sp>
        <p:nvSpPr>
          <p:cNvPr id="3" name="Content Placeholder 2">
            <a:extLst>
              <a:ext uri="{FF2B5EF4-FFF2-40B4-BE49-F238E27FC236}">
                <a16:creationId xmlns:a16="http://schemas.microsoft.com/office/drawing/2014/main" id="{21983673-6573-E73A-A9B9-7CFBEE2F0B6A}"/>
              </a:ext>
            </a:extLst>
          </p:cNvPr>
          <p:cNvSpPr>
            <a:spLocks noGrp="1"/>
          </p:cNvSpPr>
          <p:nvPr>
            <p:ph idx="1"/>
          </p:nvPr>
        </p:nvSpPr>
        <p:spPr>
          <a:xfrm>
            <a:off x="677669" y="1441174"/>
            <a:ext cx="7763808" cy="4879209"/>
          </a:xfrm>
        </p:spPr>
        <p:txBody>
          <a:bodyPr/>
          <a:lstStyle/>
          <a:p>
            <a:pPr marL="68580" indent="0">
              <a:buNone/>
            </a:pPr>
            <a:r>
              <a:rPr lang="en-IN"/>
              <a:t> A prominent dairy cooperative in India, involves assessing other players in the dairy and related industries. Some key competitors and factors to consider includes:</a:t>
            </a:r>
          </a:p>
          <a:p>
            <a:r>
              <a:rPr lang="en-IN"/>
              <a:t>Nestlé India</a:t>
            </a:r>
          </a:p>
          <a:p>
            <a:r>
              <a:rPr lang="en-IN"/>
              <a:t>Mother dairy</a:t>
            </a:r>
          </a:p>
          <a:p>
            <a:r>
              <a:rPr lang="en-IN"/>
              <a:t>Heritage foods</a:t>
            </a:r>
          </a:p>
          <a:p>
            <a:r>
              <a:rPr lang="en-IN"/>
              <a:t>Vishaka dairy</a:t>
            </a:r>
          </a:p>
          <a:p>
            <a:r>
              <a:rPr lang="en-IN"/>
              <a:t>Parag milk foods</a:t>
            </a:r>
          </a:p>
          <a:p>
            <a:r>
              <a:rPr lang="en-IN"/>
              <a:t>Patanjali ayurved</a:t>
            </a:r>
          </a:p>
          <a:p>
            <a:r>
              <a:rPr lang="en-IN"/>
              <a:t>Dodla paalu</a:t>
            </a:r>
            <a:endParaRPr lang="en-US"/>
          </a:p>
        </p:txBody>
      </p:sp>
    </p:spTree>
    <p:extLst>
      <p:ext uri="{BB962C8B-B14F-4D97-AF65-F5344CB8AC3E}">
        <p14:creationId xmlns:p14="http://schemas.microsoft.com/office/powerpoint/2010/main" val="54444355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08720"/>
            <a:ext cx="7776864" cy="547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322440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202</TotalTime>
  <Words>1432</Words>
  <Application>Microsoft Office PowerPoint</Application>
  <PresentationFormat>On-screen Show (4:3)</PresentationFormat>
  <Paragraphs>63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Austin</vt:lpstr>
      <vt:lpstr>AMUL PRODUCTS</vt:lpstr>
      <vt:lpstr>PowerPoint Presentation</vt:lpstr>
      <vt:lpstr>INTRODUCTION</vt:lpstr>
      <vt:lpstr>BRANDING</vt:lpstr>
      <vt:lpstr>UMBRELLA BRANDING</vt:lpstr>
      <vt:lpstr>ADVERSTISING STRATEGY AND SUPPLY CHAIN MANAGEMENT OF AMUL </vt:lpstr>
      <vt:lpstr>PowerPoint Presentation</vt:lpstr>
      <vt:lpstr>Competitor analysis </vt:lpstr>
      <vt:lpstr>PowerPoint Presentation</vt:lpstr>
      <vt:lpstr>SEO (search engine optimization)</vt:lpstr>
      <vt:lpstr>MARKING MIX OF AMUL </vt:lpstr>
      <vt:lpstr>PowerPoint Presentation</vt:lpstr>
      <vt:lpstr>DIGITAL AND CONTENT MARKETING OF AMUL</vt:lpstr>
      <vt:lpstr>PowerPoint Presentation</vt:lpstr>
      <vt:lpstr>Marketing strategies</vt:lpstr>
      <vt:lpstr>MARKETING ELEMENTS OF AMUL </vt:lpstr>
      <vt:lpstr>PowerPoint Presentation</vt:lpstr>
      <vt:lpstr>SWOT ANAIYSIS OF AMUL </vt:lpstr>
      <vt:lpstr>PowerPoint Presentation</vt:lpstr>
      <vt:lpstr>COVID-STRATEGIES OF AMUL </vt:lpstr>
      <vt:lpstr>PowerPoint Presentation</vt:lpstr>
      <vt:lpstr>STP Analysis</vt:lpstr>
      <vt:lpstr>Youth:</vt:lpstr>
      <vt:lpstr>Women's:</vt:lpstr>
      <vt:lpstr>Instagram profile 👇</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anakapallineelu@gmail.com</cp:lastModifiedBy>
  <cp:revision>22</cp:revision>
  <dcterms:created xsi:type="dcterms:W3CDTF">2023-10-09T08:48:37Z</dcterms:created>
  <dcterms:modified xsi:type="dcterms:W3CDTF">2023-10-15T03:15:17Z</dcterms:modified>
</cp:coreProperties>
</file>