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95" r:id="rId3"/>
    <p:sldId id="271" r:id="rId4"/>
    <p:sldId id="296" r:id="rId5"/>
    <p:sldId id="297" r:id="rId6"/>
    <p:sldId id="277" r:id="rId7"/>
    <p:sldId id="286" r:id="rId8"/>
    <p:sldId id="298" r:id="rId9"/>
    <p:sldId id="300" r:id="rId10"/>
    <p:sldId id="301" r:id="rId11"/>
    <p:sldId id="302" r:id="rId12"/>
    <p:sldId id="303" r:id="rId13"/>
    <p:sldId id="304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9A9"/>
    <a:srgbClr val="FEFEFE"/>
    <a:srgbClr val="518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E55A0-FFD9-CC09-83A0-48ED09664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B4063E-2054-D283-C38A-9E09DC82F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30D32-9B02-9847-2C98-8887F9BD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06D15-BB8D-C8D3-B3F3-0765FF3E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88E81-3D4C-8137-EA1F-6E88BB7A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535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C52C-5DB2-F579-B28A-B4A5FE8F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1FE2E5-4246-869C-43DC-96565B357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0BA92E-3C2D-59D8-5674-A8EFE23F1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A0E085-056B-069B-F18A-0B8609B03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8CBC4-6013-E88D-10BA-43B34F1DA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956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A453E7-EEB6-20D1-8A53-D353160A65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8223BB1-99E1-09A1-8B73-E9E06F1EC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98163-EDAD-8A7C-ECDE-42321028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9A9BA7-0530-2C67-89C3-865E5A56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863A4F-8374-9D34-492A-32DF30F33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78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167" indent="0" algn="ctr">
              <a:buNone/>
              <a:defRPr sz="1999"/>
            </a:lvl2pPr>
            <a:lvl3pPr marL="914335" indent="0" algn="ctr">
              <a:buNone/>
              <a:defRPr sz="1800"/>
            </a:lvl3pPr>
            <a:lvl4pPr marL="1371501" indent="0" algn="ctr">
              <a:buNone/>
              <a:defRPr sz="1600"/>
            </a:lvl4pPr>
            <a:lvl5pPr marL="1828669" indent="0" algn="ctr">
              <a:buNone/>
              <a:defRPr sz="1600"/>
            </a:lvl5pPr>
            <a:lvl6pPr marL="2285836" indent="0" algn="ctr">
              <a:buNone/>
              <a:defRPr sz="1600"/>
            </a:lvl6pPr>
            <a:lvl7pPr marL="2743004" indent="0" algn="ctr">
              <a:buNone/>
              <a:defRPr sz="1600"/>
            </a:lvl7pPr>
            <a:lvl8pPr marL="3200171" indent="0" algn="ctr">
              <a:buNone/>
              <a:defRPr sz="1600"/>
            </a:lvl8pPr>
            <a:lvl9pPr marL="3657338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9712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167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33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0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3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0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7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521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1" y="1825626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656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167" indent="0">
              <a:buNone/>
              <a:defRPr sz="1999" b="1"/>
            </a:lvl2pPr>
            <a:lvl3pPr marL="914335" indent="0">
              <a:buNone/>
              <a:defRPr sz="1800" b="1"/>
            </a:lvl3pPr>
            <a:lvl4pPr marL="1371501" indent="0">
              <a:buNone/>
              <a:defRPr sz="1600" b="1"/>
            </a:lvl4pPr>
            <a:lvl5pPr marL="1828669" indent="0">
              <a:buNone/>
              <a:defRPr sz="1600" b="1"/>
            </a:lvl5pPr>
            <a:lvl6pPr marL="2285836" indent="0">
              <a:buNone/>
              <a:defRPr sz="1600" b="1"/>
            </a:lvl6pPr>
            <a:lvl7pPr marL="2743004" indent="0">
              <a:buNone/>
              <a:defRPr sz="1600" b="1"/>
            </a:lvl7pPr>
            <a:lvl8pPr marL="3200171" indent="0">
              <a:buNone/>
              <a:defRPr sz="1600" b="1"/>
            </a:lvl8pPr>
            <a:lvl9pPr marL="3657338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2815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4706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5734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39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04C10-C08F-6032-2130-44C3D670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114C7E-E816-D9BD-B3CD-9651FBDE5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EDC50B-934F-A865-0BBF-26A06F6B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2F5F7A-F021-9A27-B9BE-46C27A22B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48B622-C735-5F3D-4CD7-8DCB4781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72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7" indent="0">
              <a:buNone/>
              <a:defRPr sz="2800"/>
            </a:lvl2pPr>
            <a:lvl3pPr marL="914335" indent="0">
              <a:buNone/>
              <a:defRPr sz="2399"/>
            </a:lvl3pPr>
            <a:lvl4pPr marL="1371501" indent="0">
              <a:buNone/>
              <a:defRPr sz="1999"/>
            </a:lvl4pPr>
            <a:lvl5pPr marL="1828669" indent="0">
              <a:buNone/>
              <a:defRPr sz="1999"/>
            </a:lvl5pPr>
            <a:lvl6pPr marL="2285836" indent="0">
              <a:buNone/>
              <a:defRPr sz="1999"/>
            </a:lvl6pPr>
            <a:lvl7pPr marL="2743004" indent="0">
              <a:buNone/>
              <a:defRPr sz="1999"/>
            </a:lvl7pPr>
            <a:lvl8pPr marL="3200171" indent="0">
              <a:buNone/>
              <a:defRPr sz="1999"/>
            </a:lvl8pPr>
            <a:lvl9pPr marL="3657338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7" indent="0">
              <a:buNone/>
              <a:defRPr sz="1400"/>
            </a:lvl2pPr>
            <a:lvl3pPr marL="914335" indent="0">
              <a:buNone/>
              <a:defRPr sz="1200"/>
            </a:lvl3pPr>
            <a:lvl4pPr marL="1371501" indent="0">
              <a:buNone/>
              <a:defRPr sz="1000"/>
            </a:lvl4pPr>
            <a:lvl5pPr marL="1828669" indent="0">
              <a:buNone/>
              <a:defRPr sz="1000"/>
            </a:lvl5pPr>
            <a:lvl6pPr marL="2285836" indent="0">
              <a:buNone/>
              <a:defRPr sz="1000"/>
            </a:lvl6pPr>
            <a:lvl7pPr marL="2743004" indent="0">
              <a:buNone/>
              <a:defRPr sz="1000"/>
            </a:lvl7pPr>
            <a:lvl8pPr marL="3200171" indent="0">
              <a:buNone/>
              <a:defRPr sz="1000"/>
            </a:lvl8pPr>
            <a:lvl9pPr marL="3657338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7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0490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1797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0860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0715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7551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060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85039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9029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950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F5033-8C17-30AD-D3A4-C0DAE408F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84BCA-074E-E079-7F32-424F5941C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313B80-9DAB-CBE1-8214-F08E6FEB2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7AF026-F3C6-A4FA-B8DE-D13F73B2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BA8F3C-5B57-D622-684F-87FAC31AC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242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8850F23F-17D8-4E47-833C-517CD6BE373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6612" y="996951"/>
            <a:ext cx="360869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9" name="Рисунок 2">
            <a:extLst>
              <a:ext uri="{FF2B5EF4-FFF2-40B4-BE49-F238E27FC236}">
                <a16:creationId xmlns:a16="http://schemas.microsoft.com/office/drawing/2014/main" id="{DAE112D7-A23D-4F8D-AC5C-3986CD6D688F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5356945" y="1125623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0" name="Рисунок 2">
            <a:extLst>
              <a:ext uri="{FF2B5EF4-FFF2-40B4-BE49-F238E27FC236}">
                <a16:creationId xmlns:a16="http://schemas.microsoft.com/office/drawing/2014/main" id="{FCA56CC4-0B30-4CE2-A000-11C417A41D86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5530703" y="1263819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  <p:sp>
        <p:nvSpPr>
          <p:cNvPr id="11" name="Рисунок 2">
            <a:extLst>
              <a:ext uri="{FF2B5EF4-FFF2-40B4-BE49-F238E27FC236}">
                <a16:creationId xmlns:a16="http://schemas.microsoft.com/office/drawing/2014/main" id="{321825F3-2133-4A2C-8F6D-38FDD6729D2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5704461" y="1402016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99" indent="0">
              <a:buNone/>
              <a:defRPr sz="2800"/>
            </a:lvl2pPr>
            <a:lvl3pPr marL="914399" indent="0">
              <a:buNone/>
              <a:defRPr sz="2400"/>
            </a:lvl3pPr>
            <a:lvl4pPr marL="1371598" indent="0">
              <a:buNone/>
              <a:defRPr sz="1999"/>
            </a:lvl4pPr>
            <a:lvl5pPr marL="1828797" indent="0">
              <a:buNone/>
              <a:defRPr sz="1999"/>
            </a:lvl5pPr>
            <a:lvl6pPr marL="2285998" indent="0">
              <a:buNone/>
              <a:defRPr sz="1999"/>
            </a:lvl6pPr>
            <a:lvl7pPr marL="2743197" indent="0">
              <a:buNone/>
              <a:defRPr sz="1999"/>
            </a:lvl7pPr>
            <a:lvl8pPr marL="3200396" indent="0">
              <a:buNone/>
              <a:defRPr sz="1999"/>
            </a:lvl8pPr>
            <a:lvl9pPr marL="3657596" indent="0">
              <a:buNone/>
              <a:defRPr sz="1999"/>
            </a:lvl9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32192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FA909B-0BEB-43B7-97B2-A9E0122CA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38BB05-5D97-439B-8DB3-E11A1911F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1DA211-5D64-4047-8E2E-4D7D0C9C5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1E91FD-FA1A-4F36-B8C1-775E7040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098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86353-037E-006B-2BD2-299BA04AD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3687D-B989-178D-56B2-2EDC1BC666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E634F8E-2BC4-94FE-CDD7-3FBA57664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1EB967-9C3D-D4DD-3B18-3A4EE42C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A9E2BF-BEBC-69D6-16ED-59F9A985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F0BC1B-4602-9A4A-338B-D2870D2A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532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6F1612-453C-1A34-07AE-F9BE88D4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2E599F-1F08-566E-3CFC-5046308E8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DB2AF9-6238-3F75-B70E-C41C4E44A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052500-43D8-1E28-7D8A-82600C2C7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A37C6D3-38A2-16E4-7F23-3BF8F7467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076E44C-182D-A873-A670-8B5421F34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54D720-CF7F-5914-6064-45D9E8C63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CDCDBA-C81C-1E85-EDB6-F2C527B9E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012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81C39B-7079-18BF-B00A-BED325A0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F4990DE-2762-882A-DE4E-29477E987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93095F-DC86-A240-D8E3-689C3DD85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CE457F-4806-5EC9-F24D-649ADC27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5555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E4E899-1D45-46E6-2811-5E935F5BC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8E8523-74BE-8C33-C849-4A5EC619B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C8ACFE-3FF4-49CA-CAD2-FC571D277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84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76FB0-7843-E130-2BF6-EAFF12D7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DB99B-91C8-BF63-7252-23406F09D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158270-08F5-9654-EA4D-0F539FCEA7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81C40C-D23E-01DF-3E67-4899B6D03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191C59-91AD-0548-14DD-08E7EA29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9929D6-7E7E-C1E7-C4B2-E417560D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509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1ECD9-7EBE-DB77-91A9-2DFD7DE5D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5E65F9B-A4DE-741B-C1F1-A5681BB07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87D0D3E-388C-BEC4-17B0-D9427973C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C9EAE8-DF0E-DCF0-39F0-44B1683D9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D46C07-B1D1-B93A-D897-04050151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382F3F-D72E-5C15-775A-5343CA7D6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5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7B30E6-A56E-710D-0C1B-E0EEA7E9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89F050-49BF-4E6C-D22E-CE732E3CD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CD7B21-B6AB-BC1B-F92E-0304AA8C4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09A47-57CC-4462-B203-CE069174CEAD}" type="datetimeFigureOut">
              <a:rPr lang="ru-RU" smtClean="0"/>
              <a:t>23.05.2022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2A3E60-C8A7-53D6-DFFC-7A012F427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265190-4B2E-AFCD-37E6-4DDB9C20F7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270D5-A751-4A7A-A20F-B7D2EF7ED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125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23-May-22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361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3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3" indent="-228583" algn="l" defTabSz="9143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1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8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6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53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9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87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54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22" indent="-228583" algn="l" defTabSz="9143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5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0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9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6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04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71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8" algn="l" defTabSz="91433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08346" y="1446803"/>
            <a:ext cx="937530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016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Курсовая работа </a:t>
            </a:r>
          </a:p>
          <a:p>
            <a:pPr algn="ctr">
              <a:lnSpc>
                <a:spcPct val="100000"/>
              </a:lnSpc>
            </a:pPr>
            <a:endParaRPr lang="ru-RU" altLang="ru-RU" sz="2281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5154" y="2839726"/>
            <a:ext cx="9375308" cy="7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тему: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151238"/>
            <a:ext cx="3158726" cy="1263169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0128469" y="524940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293DA-CDF3-F405-67DC-B480A493BC10}"/>
              </a:ext>
            </a:extLst>
          </p:cNvPr>
          <p:cNvSpPr txBox="1"/>
          <p:nvPr/>
        </p:nvSpPr>
        <p:spPr>
          <a:xfrm>
            <a:off x="2391538" y="2841405"/>
            <a:ext cx="924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8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Разработка музыкального проигрывателя, для прослушивания аудиофайлов на ОС Windows.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A31AB-A021-5360-1563-FD48AD6AE153}"/>
              </a:ext>
            </a:extLst>
          </p:cNvPr>
          <p:cNvSpPr txBox="1"/>
          <p:nvPr/>
        </p:nvSpPr>
        <p:spPr>
          <a:xfrm>
            <a:off x="301451" y="5305530"/>
            <a:ext cx="328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Студент группы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Руководитель ассистент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B58CB-7267-78C4-AE4D-D3B723F8E055}"/>
              </a:ext>
            </a:extLst>
          </p:cNvPr>
          <p:cNvSpPr txBox="1"/>
          <p:nvPr/>
        </p:nvSpPr>
        <p:spPr>
          <a:xfrm>
            <a:off x="9156482" y="5194997"/>
            <a:ext cx="262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Сыворотнев</a:t>
            </a: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В.С.</a:t>
            </a:r>
          </a:p>
          <a:p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Майн Е.Е.</a:t>
            </a:r>
          </a:p>
        </p:txBody>
      </p:sp>
    </p:spTree>
    <p:extLst>
      <p:ext uri="{BB962C8B-B14F-4D97-AF65-F5344CB8AC3E}">
        <p14:creationId xmlns:p14="http://schemas.microsoft.com/office/powerpoint/2010/main" val="3795731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1060B-127B-4F14-A4EF-D23CBAF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9"/>
          <a:stretch/>
        </p:blipFill>
        <p:spPr>
          <a:xfrm>
            <a:off x="4097866" y="1604615"/>
            <a:ext cx="3620972" cy="3641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CD461-5786-AEEB-4FE1-72A1E9EE2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97890"/>
            <a:ext cx="2708247" cy="108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EBFF9-EEE0-64E2-9888-899FD51D7970}"/>
              </a:ext>
            </a:extLst>
          </p:cNvPr>
          <p:cNvSpPr txBox="1"/>
          <p:nvPr/>
        </p:nvSpPr>
        <p:spPr>
          <a:xfrm>
            <a:off x="9468464" y="235974"/>
            <a:ext cx="2467897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968" marR="0" lvl="0" indent="0" algn="l" defTabSz="914400" rtl="0" eaLnBrk="1" fontAlgn="auto" latinLnBrk="0" hangingPunct="1">
              <a:lnSpc>
                <a:spcPct val="100000"/>
              </a:lnSpc>
              <a:spcBef>
                <a:spcPts val="1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2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kumimoji="0" lang="en-US" sz="40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E72F0B4-5B45-AB47-D455-430F43EB3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1183251"/>
            <a:ext cx="9544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526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marL="0" marR="0" lvl="0" indent="0" algn="l" defTabSz="829178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r>
              <a:rPr kumimoji="0" lang="ru-RU" altLang="ru-RU" sz="3648" b="0" i="0" u="none" strike="noStrike" kern="1200" cap="none" spc="0" normalizeH="0" baseline="0" noProof="0" dirty="0">
                <a:ln>
                  <a:noFill/>
                </a:ln>
                <a:solidFill>
                  <a:srgbClr val="0059A9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Заключение</a:t>
            </a:r>
          </a:p>
          <a:p>
            <a:pPr marL="0" marR="0" lvl="0" indent="0" algn="l" defTabSz="8291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  <a:defRPr/>
            </a:pPr>
            <a:endParaRPr kumimoji="0" lang="ru-RU" altLang="ru-RU" sz="1596" b="0" i="0" u="none" strike="noStrike" kern="1200" cap="none" spc="0" normalizeH="0" baseline="0" noProof="0" dirty="0">
              <a:ln>
                <a:noFill/>
              </a:ln>
              <a:solidFill>
                <a:srgbClr val="0059A9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40850" y="2097625"/>
            <a:ext cx="11113458" cy="3398202"/>
          </a:xfrm>
        </p:spPr>
        <p:txBody>
          <a:bodyPr>
            <a:normAutofit lnSpcReduction="10000"/>
          </a:bodyPr>
          <a:lstStyle/>
          <a:p>
            <a:pPr marL="0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Была разработана программа, которая способна работать с  аудиофайлами на ОС </a:t>
            </a:r>
            <a:r>
              <a:rPr lang="en-US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Windows.</a:t>
            </a:r>
          </a:p>
          <a:p>
            <a:pPr marL="0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Экспериментальная проверка показала работоспособность программы.</a:t>
            </a:r>
          </a:p>
          <a:p>
            <a:pPr marL="0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Область применения: повседневная жизнь.</a:t>
            </a:r>
          </a:p>
          <a:p>
            <a:pPr marL="0" indent="0" defTabSz="91440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ru-RU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 defTabSz="91440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достижения цели работы были выполнены все поставленные задачи.</a:t>
            </a:r>
          </a:p>
        </p:txBody>
      </p:sp>
    </p:spTree>
    <p:extLst>
      <p:ext uri="{BB962C8B-B14F-4D97-AF65-F5344CB8AC3E}">
        <p14:creationId xmlns:p14="http://schemas.microsoft.com/office/powerpoint/2010/main" val="3066358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1408346" y="1443079"/>
            <a:ext cx="937530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lnSpc>
                <a:spcPct val="115000"/>
              </a:lnSpc>
            </a:pPr>
            <a:r>
              <a:rPr lang="ru-RU" altLang="ru-RU" sz="5016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Курсовая работа </a:t>
            </a:r>
          </a:p>
          <a:p>
            <a:pPr algn="ctr">
              <a:lnSpc>
                <a:spcPct val="100000"/>
              </a:lnSpc>
            </a:pPr>
            <a:endParaRPr lang="ru-RU" altLang="ru-RU" sz="2281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425154" y="2839726"/>
            <a:ext cx="9375308" cy="7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lnSpc>
                <a:spcPct val="100000"/>
              </a:lnSpc>
            </a:pPr>
            <a:r>
              <a:rPr lang="ru-RU" altLang="ru-RU" sz="24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На тему: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151238"/>
            <a:ext cx="3158726" cy="1263169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0128469" y="524940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293DA-CDF3-F405-67DC-B480A493BC10}"/>
              </a:ext>
            </a:extLst>
          </p:cNvPr>
          <p:cNvSpPr txBox="1"/>
          <p:nvPr/>
        </p:nvSpPr>
        <p:spPr>
          <a:xfrm>
            <a:off x="2391538" y="2841405"/>
            <a:ext cx="92447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800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Разработка музыкального проигрывателя, для прослушивания аудиофайлов на ОС Windows.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A31AB-A021-5360-1563-FD48AD6AE153}"/>
              </a:ext>
            </a:extLst>
          </p:cNvPr>
          <p:cNvSpPr txBox="1"/>
          <p:nvPr/>
        </p:nvSpPr>
        <p:spPr>
          <a:xfrm>
            <a:off x="301451" y="5305530"/>
            <a:ext cx="328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Студент группы</a:t>
            </a:r>
          </a:p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Руководитель ассистент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B58CB-7267-78C4-AE4D-D3B723F8E055}"/>
              </a:ext>
            </a:extLst>
          </p:cNvPr>
          <p:cNvSpPr txBox="1"/>
          <p:nvPr/>
        </p:nvSpPr>
        <p:spPr>
          <a:xfrm>
            <a:off x="9156482" y="5194997"/>
            <a:ext cx="2622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err="1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Сыворотнев</a:t>
            </a:r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 В.С.</a:t>
            </a:r>
          </a:p>
          <a:p>
            <a:r>
              <a:rPr lang="ru-RU" sz="2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Майн Е.Е.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D461A-5666-D898-D4B9-CCD013EF3F41}"/>
              </a:ext>
            </a:extLst>
          </p:cNvPr>
          <p:cNvSpPr txBox="1"/>
          <p:nvPr/>
        </p:nvSpPr>
        <p:spPr>
          <a:xfrm>
            <a:off x="2582944" y="4140810"/>
            <a:ext cx="7545525" cy="864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016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Спасибо за внимание !</a:t>
            </a:r>
          </a:p>
        </p:txBody>
      </p:sp>
    </p:spTree>
    <p:extLst>
      <p:ext uri="{BB962C8B-B14F-4D97-AF65-F5344CB8AC3E}">
        <p14:creationId xmlns:p14="http://schemas.microsoft.com/office/powerpoint/2010/main" val="333237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Актуальность</a:t>
            </a:r>
          </a:p>
          <a:p>
            <a:pPr defTabSz="829178"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40850" y="2097625"/>
            <a:ext cx="11113458" cy="3398202"/>
          </a:xfrm>
        </p:spPr>
        <p:txBody>
          <a:bodyPr/>
          <a:lstStyle/>
          <a:p>
            <a:pPr marL="0" defTabSz="91440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ru-RU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Данная работа направлена на реализацию прикладного музыкального плеера, который может быть использован в повседневной жизни, являясь альтернативным способом прослушивания музыкальных файлов на ОС </a:t>
            </a:r>
            <a:r>
              <a:rPr lang="en-US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Windows.</a:t>
            </a:r>
            <a:endParaRPr lang="ru-RU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824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>
            <a:extLst>
              <a:ext uri="{FF2B5EF4-FFF2-40B4-BE49-F238E27FC236}">
                <a16:creationId xmlns:a16="http://schemas.microsoft.com/office/drawing/2014/main" id="{C8A27DD5-4B8B-4A43-92B0-CCD7DB26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850" y="1847653"/>
            <a:ext cx="11113457" cy="449658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Целью курсовой работы является написание музыкального плеера на платформе Windows.</a:t>
            </a:r>
          </a:p>
          <a:p>
            <a:pPr marL="0" indent="0">
              <a:buNone/>
            </a:pPr>
            <a:endParaRPr lang="ru-RU" sz="30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Для достижения цели будут выполнены следующие задачи:</a:t>
            </a:r>
          </a:p>
          <a:p>
            <a:pPr marL="0" indent="0">
              <a:buNone/>
            </a:pPr>
            <a:endParaRPr lang="ru-RU" sz="30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• изучение структурной организации объектно-ориентированной архитектуры программы, многопоточной декомпозиции задач, обработки файлов, работы с внешними и встроенными библиотеками на языке программирования C++;</a:t>
            </a:r>
          </a:p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• построение схемы алгоритма решения задачи;</a:t>
            </a:r>
          </a:p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• разработка программы при помощи использования технологии ПП и ООП;</a:t>
            </a:r>
          </a:p>
          <a:p>
            <a:pPr marL="0" indent="0">
              <a:buNone/>
            </a:pPr>
            <a:r>
              <a:rPr lang="ru-RU" sz="3000" dirty="0">
                <a:solidFill>
                  <a:srgbClr val="0059A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• оформление курсовой работы на тему «разработка музыкального проигрывателя, для прослушивания аудиофайлов на Windows.».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0"/>
            <a:ext cx="11113458" cy="1051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Цели и задачи</a:t>
            </a:r>
          </a:p>
          <a:p>
            <a:pPr defTabSz="829178"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48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6443B9C5-54D7-4BF2-8134-B84A76C27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850" y="1046071"/>
            <a:ext cx="11113458" cy="660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Методы и инструменты разработки</a:t>
            </a:r>
          </a:p>
          <a:p>
            <a:pPr defTabSz="829178"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endParaRPr lang="ru-RU" altLang="ru-RU" sz="1596" dirty="0">
              <a:solidFill>
                <a:srgbClr val="0059A9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440849" y="1753480"/>
            <a:ext cx="6648107" cy="4628466"/>
          </a:xfrm>
        </p:spPr>
        <p:txBody>
          <a:bodyPr>
            <a:noAutofit/>
          </a:bodyPr>
          <a:lstStyle/>
          <a:p>
            <a:pPr marL="0" marR="142875" indent="0">
              <a:lnSpc>
                <a:spcPct val="15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Выбор </a:t>
            </a:r>
            <a:r>
              <a:rPr lang="en-US" sz="1700" dirty="0" err="1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CLion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в качестве среды программирования был</a:t>
            </a:r>
            <a:r>
              <a:rPr lang="ru-RU" sz="1700" spc="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обусловлен личным удобством использования продуктов компании </a:t>
            </a:r>
            <a:r>
              <a:rPr lang="ru-RU" sz="1700" dirty="0" err="1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JetBrains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,</a:t>
            </a:r>
            <a:r>
              <a:rPr lang="ru-RU" sz="1700" spc="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а также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доступностью бесплатной</a:t>
            </a:r>
            <a:r>
              <a:rPr lang="ru-RU" sz="1700" spc="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подписки на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продукт для студентов.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В</a:t>
            </a:r>
            <a:r>
              <a:rPr lang="ru-RU" sz="1700" spc="-7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качестве</a:t>
            </a:r>
            <a:r>
              <a:rPr lang="ru-RU" sz="1700" spc="-6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основного</a:t>
            </a:r>
            <a:r>
              <a:rPr lang="ru-RU" sz="1700" spc="-5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языка</a:t>
            </a:r>
            <a:r>
              <a:rPr lang="ru-RU" sz="1700" spc="-6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программирования</a:t>
            </a:r>
            <a:r>
              <a:rPr lang="ru-RU" sz="1700" spc="-7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были</a:t>
            </a:r>
            <a:r>
              <a:rPr lang="ru-RU" sz="1700" spc="-5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рассмотрены</a:t>
            </a:r>
            <a:r>
              <a:rPr lang="ru-RU" sz="1700" spc="-6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C++</a:t>
            </a:r>
            <a:r>
              <a:rPr lang="ru-RU" sz="1700" spc="-6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и</a:t>
            </a:r>
            <a:r>
              <a:rPr lang="ru-RU" sz="1700" spc="-5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C#.</a:t>
            </a:r>
            <a:r>
              <a:rPr lang="ru-RU" sz="1700" spc="-7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C++</a:t>
            </a:r>
            <a:r>
              <a:rPr lang="ru-RU" sz="1700" spc="-6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был</a:t>
            </a:r>
            <a:r>
              <a:rPr lang="ru-RU" sz="1700" spc="-28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выбран по причине большего количества библиотек для реализации поставленной задачи, возможностью более гибкого управления</a:t>
            </a:r>
            <a:r>
              <a:rPr lang="en-US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spc="-285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 </a:t>
            </a:r>
            <a:r>
              <a:rPr lang="ru-RU" sz="1700" dirty="0">
                <a:solidFill>
                  <a:srgbClr val="0059A9"/>
                </a:solidFill>
                <a:effectLst/>
                <a:latin typeface="Roboto Light" panose="02000000000000000000" pitchFamily="2" charset="0"/>
                <a:ea typeface="Roboto Light" panose="02000000000000000000" pitchFamily="2" charset="0"/>
              </a:rPr>
              <a:t>оперативной памятью, гибкой сборки и более высокой производительности.</a:t>
            </a:r>
            <a:endParaRPr lang="ru-RU" sz="1700" dirty="0">
              <a:solidFill>
                <a:srgbClr val="0059A9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D837118-0DBD-AC07-92E7-A170E3E48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24" y="1753480"/>
            <a:ext cx="3771507" cy="377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38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681270" y="2890331"/>
            <a:ext cx="9375308" cy="7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Блок-схема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00179"/>
            <a:ext cx="3158726" cy="1263169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0128469" y="643736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6258F-5E29-454F-B49F-C563D674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2468093"/>
            <a:ext cx="11151355" cy="59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233BD-336C-6BD2-53AE-C429F3FB6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994714"/>
            <a:ext cx="11151355" cy="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316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1060B-127B-4F14-A4EF-D23CBAF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9"/>
          <a:stretch/>
        </p:blipFill>
        <p:spPr>
          <a:xfrm>
            <a:off x="4097866" y="1604615"/>
            <a:ext cx="3620972" cy="3641452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3F4885-8048-797C-019F-583FC9A0DE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866" y="-3659"/>
            <a:ext cx="4165469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CD461-5786-AEEB-4FE1-72A1E9EE24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97890"/>
            <a:ext cx="2708247" cy="108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EBFF9-EEE0-64E2-9888-899FD51D7970}"/>
              </a:ext>
            </a:extLst>
          </p:cNvPr>
          <p:cNvSpPr txBox="1"/>
          <p:nvPr/>
        </p:nvSpPr>
        <p:spPr>
          <a:xfrm>
            <a:off x="9468464" y="235974"/>
            <a:ext cx="2467897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968" marR="0" lvl="0" indent="0" algn="l" defTabSz="914400" rtl="0" eaLnBrk="1" fontAlgn="auto" latinLnBrk="0" hangingPunct="1">
              <a:lnSpc>
                <a:spcPct val="100000"/>
              </a:lnSpc>
              <a:spcBef>
                <a:spcPts val="1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2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kumimoji="0" lang="en-US" sz="40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071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681270" y="2890331"/>
            <a:ext cx="9375308" cy="736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 defTabSz="829178">
              <a:lnSpc>
                <a:spcPct val="115000"/>
              </a:lnSpc>
              <a:tabLst>
                <a:tab pos="656433" algn="l"/>
                <a:tab pos="1312865" algn="l"/>
                <a:tab pos="1969298" algn="l"/>
                <a:tab pos="2625730" algn="l"/>
                <a:tab pos="3282163" algn="l"/>
                <a:tab pos="3938595" algn="l"/>
                <a:tab pos="4595028" algn="l"/>
                <a:tab pos="5251460" algn="l"/>
                <a:tab pos="5907893" algn="l"/>
                <a:tab pos="6564325" algn="l"/>
                <a:tab pos="7220758" algn="l"/>
              </a:tabLst>
            </a:pPr>
            <a:r>
              <a:rPr lang="ru-RU" altLang="ru-RU"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Результат работы программы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517330B-6506-4403-9411-ABE882A390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00179"/>
            <a:ext cx="3158726" cy="1263169"/>
          </a:xfrm>
          <a:prstGeom prst="rect">
            <a:avLst/>
          </a:prstGeom>
        </p:spPr>
      </p:pic>
      <p:sp>
        <p:nvSpPr>
          <p:cNvPr id="16" name="object 8">
            <a:extLst>
              <a:ext uri="{FF2B5EF4-FFF2-40B4-BE49-F238E27FC236}">
                <a16:creationId xmlns:a16="http://schemas.microsoft.com/office/drawing/2014/main" id="{488C8C18-FD74-48B8-A33D-3F7E8C4FF487}"/>
              </a:ext>
            </a:extLst>
          </p:cNvPr>
          <p:cNvSpPr txBox="1"/>
          <p:nvPr/>
        </p:nvSpPr>
        <p:spPr>
          <a:xfrm>
            <a:off x="10128469" y="643736"/>
            <a:ext cx="1650633" cy="575993"/>
          </a:xfrm>
          <a:prstGeom prst="rect">
            <a:avLst/>
          </a:prstGeom>
        </p:spPr>
        <p:txBody>
          <a:bodyPr vert="horz" wrap="square" lIns="0" tIns="14479" rIns="0" bIns="0" rtlCol="0">
            <a:spAutoFit/>
          </a:bodyPr>
          <a:lstStyle/>
          <a:p>
            <a:pPr marL="14480">
              <a:spcBef>
                <a:spcPts val="114"/>
              </a:spcBef>
            </a:pPr>
            <a:r>
              <a:rPr sz="3648" dirty="0">
                <a:solidFill>
                  <a:srgbClr val="0059A9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E86258F-5E29-454F-B49F-C563D6742D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2468093"/>
            <a:ext cx="11151355" cy="590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1233BD-336C-6BD2-53AE-C429F3FB6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54" y="3994714"/>
            <a:ext cx="11151355" cy="5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1060B-127B-4F14-A4EF-D23CBAF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9"/>
          <a:stretch/>
        </p:blipFill>
        <p:spPr>
          <a:xfrm>
            <a:off x="4097866" y="1604615"/>
            <a:ext cx="3620972" cy="3641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CD461-5786-AEEB-4FE1-72A1E9EE2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97890"/>
            <a:ext cx="2708247" cy="108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EBFF9-EEE0-64E2-9888-899FD51D7970}"/>
              </a:ext>
            </a:extLst>
          </p:cNvPr>
          <p:cNvSpPr txBox="1"/>
          <p:nvPr/>
        </p:nvSpPr>
        <p:spPr>
          <a:xfrm>
            <a:off x="9468464" y="235974"/>
            <a:ext cx="2467897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968" marR="0" lvl="0" indent="0" algn="l" defTabSz="914400" rtl="0" eaLnBrk="1" fontAlgn="auto" latinLnBrk="0" hangingPunct="1">
              <a:lnSpc>
                <a:spcPct val="100000"/>
              </a:lnSpc>
              <a:spcBef>
                <a:spcPts val="1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2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kumimoji="0" lang="en-US" sz="40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AF84F0A-B3A2-8708-AAFF-F7CD6D22F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1180956"/>
            <a:ext cx="9544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669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404C99"/>
            </a:gs>
            <a:gs pos="0">
              <a:srgbClr val="0059A9"/>
            </a:gs>
            <a:gs pos="100000">
              <a:srgbClr val="E42C71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131060B-127B-4F14-A4EF-D23CBAF5DF0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39"/>
          <a:stretch/>
        </p:blipFill>
        <p:spPr>
          <a:xfrm>
            <a:off x="4097866" y="1604615"/>
            <a:ext cx="3620972" cy="364145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1CD461-5786-AEEB-4FE1-72A1E9EE24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26" y="97890"/>
            <a:ext cx="2708247" cy="10830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1EBFF9-EEE0-64E2-9888-899FD51D7970}"/>
              </a:ext>
            </a:extLst>
          </p:cNvPr>
          <p:cNvSpPr txBox="1"/>
          <p:nvPr/>
        </p:nvSpPr>
        <p:spPr>
          <a:xfrm>
            <a:off x="9468464" y="235974"/>
            <a:ext cx="2467897" cy="71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968" marR="0" lvl="0" indent="0" algn="l" defTabSz="914400" rtl="0" eaLnBrk="1" fontAlgn="auto" latinLnBrk="0" hangingPunct="1">
              <a:lnSpc>
                <a:spcPct val="100000"/>
              </a:lnSpc>
              <a:spcBef>
                <a:spcPts val="12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23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guap.ru</a:t>
            </a:r>
            <a:endParaRPr kumimoji="0" lang="en-US" sz="402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CE0E9E5-2654-435E-0BA2-D6F097C6D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1180956"/>
            <a:ext cx="954405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40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309</Words>
  <Application>Microsoft Office PowerPoint</Application>
  <PresentationFormat>Широкоэкранный</PresentationFormat>
  <Paragraphs>45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Roboto Light</vt:lpstr>
      <vt:lpstr>Roboto Medium</vt:lpstr>
      <vt:lpstr>Тема Office</vt:lpstr>
      <vt:lpstr>1_Тема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Сыв</dc:creator>
  <cp:lastModifiedBy>Владислав Сыв</cp:lastModifiedBy>
  <cp:revision>1</cp:revision>
  <dcterms:created xsi:type="dcterms:W3CDTF">2022-05-23T11:36:42Z</dcterms:created>
  <dcterms:modified xsi:type="dcterms:W3CDTF">2022-05-23T14:50:07Z</dcterms:modified>
</cp:coreProperties>
</file>