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0"/>
    </mc:Choice>
    <mc:Fallback>
      <c:style val="40"/>
    </mc:Fallback>
  </mc:AlternateContent>
  <c:chart>
    <c:title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'[P ANAND  NM.xlsx]Sheet1'!$D$2</c:f>
              <c:strCache>
                <c:ptCount val="1"/>
                <c:pt idx="0">
                  <c:v>SALARY</c:v>
                </c:pt>
              </c:strCache>
            </c:strRef>
          </c:tx>
          <c:invertIfNegative val="0"/>
          <c:val>
            <c:numRef>
              <c:f>'[P ANAND  NM.xlsx]Sheet1'!$D$3:$D$42</c:f>
              <c:numCache>
                <c:formatCode>General</c:formatCode>
                <c:ptCount val="40"/>
                <c:pt idx="0">
                  <c:v>105468.7</c:v>
                </c:pt>
                <c:pt idx="1">
                  <c:v>88360.79</c:v>
                </c:pt>
                <c:pt idx="2">
                  <c:v>85879.23</c:v>
                </c:pt>
                <c:pt idx="3">
                  <c:v>93128.34</c:v>
                </c:pt>
                <c:pt idx="4">
                  <c:v>57002.02</c:v>
                </c:pt>
                <c:pt idx="5">
                  <c:v>118976.16</c:v>
                </c:pt>
                <c:pt idx="6">
                  <c:v>104802.63</c:v>
                </c:pt>
                <c:pt idx="7">
                  <c:v>66017.179999999993</c:v>
                </c:pt>
                <c:pt idx="8">
                  <c:v>74279.009999999995</c:v>
                </c:pt>
                <c:pt idx="9">
                  <c:v>68980.52</c:v>
                </c:pt>
                <c:pt idx="10">
                  <c:v>42314.39</c:v>
                </c:pt>
                <c:pt idx="11">
                  <c:v>114425.19</c:v>
                </c:pt>
                <c:pt idx="12">
                  <c:v>69192.850000000006</c:v>
                </c:pt>
                <c:pt idx="13">
                  <c:v>61214.26</c:v>
                </c:pt>
                <c:pt idx="14">
                  <c:v>54137.05</c:v>
                </c:pt>
                <c:pt idx="15">
                  <c:v>37902.35</c:v>
                </c:pt>
                <c:pt idx="16">
                  <c:v>39969.72</c:v>
                </c:pt>
                <c:pt idx="17">
                  <c:v>69913.39</c:v>
                </c:pt>
                <c:pt idx="18">
                  <c:v>52748.63</c:v>
                </c:pt>
                <c:pt idx="19">
                  <c:v>50310.09</c:v>
                </c:pt>
                <c:pt idx="20">
                  <c:v>52963.65</c:v>
                </c:pt>
                <c:pt idx="21">
                  <c:v>62195.47</c:v>
                </c:pt>
                <c:pt idx="22">
                  <c:v>43329.22</c:v>
                </c:pt>
                <c:pt idx="23">
                  <c:v>71570.990000000005</c:v>
                </c:pt>
                <c:pt idx="24">
                  <c:v>78840.23</c:v>
                </c:pt>
                <c:pt idx="25">
                  <c:v>61994.76</c:v>
                </c:pt>
                <c:pt idx="26">
                  <c:v>89690.38</c:v>
                </c:pt>
                <c:pt idx="27">
                  <c:v>104335.03999999999</c:v>
                </c:pt>
                <c:pt idx="28">
                  <c:v>52246.29</c:v>
                </c:pt>
                <c:pt idx="29">
                  <c:v>90697.67</c:v>
                </c:pt>
                <c:pt idx="30">
                  <c:v>90884.32</c:v>
                </c:pt>
                <c:pt idx="31">
                  <c:v>76320.44</c:v>
                </c:pt>
                <c:pt idx="32">
                  <c:v>73360.38</c:v>
                </c:pt>
                <c:pt idx="33">
                  <c:v>53949.26</c:v>
                </c:pt>
                <c:pt idx="34">
                  <c:v>50449.46</c:v>
                </c:pt>
                <c:pt idx="35">
                  <c:v>53949.26</c:v>
                </c:pt>
                <c:pt idx="36">
                  <c:v>113616.23</c:v>
                </c:pt>
                <c:pt idx="37">
                  <c:v>110906.35</c:v>
                </c:pt>
                <c:pt idx="38">
                  <c:v>100371.31</c:v>
                </c:pt>
                <c:pt idx="39">
                  <c:v>69163.39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1B-EC47-BD07-AB74F3F9E1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9592832"/>
        <c:axId val="61436288"/>
      </c:barChart>
      <c:valAx>
        <c:axId val="61436288"/>
        <c:scaling>
          <c:orientation val="minMax"/>
        </c:scaling>
        <c:delete val="0"/>
        <c:axPos val="b"/>
        <c:majorGridlines/>
        <c:minorGridlines/>
        <c:numFmt formatCode="General" sourceLinked="1"/>
        <c:majorTickMark val="out"/>
        <c:minorTickMark val="none"/>
        <c:tickLblPos val="nextTo"/>
        <c:crossAx val="269592832"/>
        <c:crosses val="autoZero"/>
        <c:crossBetween val="between"/>
      </c:valAx>
      <c:catAx>
        <c:axId val="269592832"/>
        <c:scaling>
          <c:orientation val="minMax"/>
        </c:scaling>
        <c:delete val="0"/>
        <c:axPos val="l"/>
        <c:majorTickMark val="out"/>
        <c:minorTickMark val="none"/>
        <c:tickLblPos val="nextTo"/>
        <c:crossAx val="61436288"/>
        <c:crosses val="autoZero"/>
        <c:auto val="1"/>
        <c:lblAlgn val="ctr"/>
        <c:lblOffset val="100"/>
        <c:noMultiLvlLbl val="0"/>
      </c:catAx>
    </c:plotArea>
    <c:legend>
      <c:legendPos val="r"/>
      <c:overlay val="0"/>
    </c:legend>
    <c:plotVisOnly val="1"/>
    <c:dispBlanksAs val="gap"/>
    <c:showDLblsOverMax val="0"/>
  </c:char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</a:t>
            </a:r>
            <a:r>
              <a:rPr lang="en-IN" sz="2400"/>
              <a:t>P.ANAND </a:t>
            </a:r>
            <a:endParaRPr lang="en-US" sz="2400"/>
          </a:p>
          <a:p>
            <a:r>
              <a:rPr lang="en-US" sz="2400"/>
              <a:t>REGISTER NO:</a:t>
            </a:r>
            <a:r>
              <a:rPr lang="en-IN" sz="2400"/>
              <a:t>312201224 &amp;autunm110312201224</a:t>
            </a:r>
            <a:endParaRPr lang="en-US" sz="2400"/>
          </a:p>
          <a:p>
            <a:r>
              <a:rPr lang="en-US" sz="2400"/>
              <a:t>DEPARTMENT:</a:t>
            </a:r>
            <a:r>
              <a:rPr lang="en-IN" sz="2400"/>
              <a:t> B.COM COMMERCE</a:t>
            </a:r>
            <a:endParaRPr lang="en-US" sz="2400"/>
          </a:p>
          <a:p>
            <a:r>
              <a:rPr lang="en-US" sz="2400"/>
              <a:t>COLLEGE</a:t>
            </a:r>
            <a:r>
              <a:rPr lang="en-IN" sz="2400"/>
              <a:t>:HINDU COLLEGE </a:t>
            </a:r>
            <a:endParaRPr lang="en-US" sz="2400"/>
          </a:p>
          <a:p>
            <a:r>
              <a:rPr lang="en-US" sz="2400"/>
              <a:t>           </a:t>
            </a:r>
            <a:endParaRPr lang="en-IN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>
                <a:latin typeface="Trebuchet MS"/>
                <a:cs typeface="Trebuchet MS"/>
              </a:rPr>
              <a:t>M</a:t>
            </a:r>
            <a:r>
              <a:rPr sz="4800" b="1">
                <a:latin typeface="Trebuchet MS"/>
                <a:cs typeface="Trebuchet MS"/>
              </a:rPr>
              <a:t>O</a:t>
            </a:r>
            <a:r>
              <a:rPr sz="4800" b="1" spc="-15">
                <a:latin typeface="Trebuchet MS"/>
                <a:cs typeface="Trebuchet MS"/>
              </a:rPr>
              <a:t>D</a:t>
            </a:r>
            <a:r>
              <a:rPr sz="4800" b="1" spc="-35">
                <a:latin typeface="Trebuchet MS"/>
                <a:cs typeface="Trebuchet MS"/>
              </a:rPr>
              <a:t>E</a:t>
            </a:r>
            <a:r>
              <a:rPr sz="4800" b="1" spc="-30">
                <a:latin typeface="Trebuchet MS"/>
                <a:cs typeface="Trebuchet MS"/>
              </a:rPr>
              <a:t>LL</a:t>
            </a:r>
            <a:r>
              <a:rPr sz="4800" b="1" spc="-5">
                <a:latin typeface="Trebuchet MS"/>
                <a:cs typeface="Trebuchet MS"/>
              </a:rPr>
              <a:t>I</a:t>
            </a:r>
            <a:r>
              <a:rPr sz="4800" b="1" spc="30">
                <a:latin typeface="Trebuchet MS"/>
                <a:cs typeface="Trebuchet MS"/>
              </a:rPr>
              <a:t>N</a:t>
            </a:r>
            <a:r>
              <a:rPr sz="4800" b="1" spc="5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4AD7C8-8FA4-BB9D-2C48-910098A09028}"/>
              </a:ext>
            </a:extLst>
          </p:cNvPr>
          <p:cNvSpPr txBox="1"/>
          <p:nvPr/>
        </p:nvSpPr>
        <p:spPr>
          <a:xfrm>
            <a:off x="739775" y="1727080"/>
            <a:ext cx="747371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/>
              <a:t>*Collected from IMB </a:t>
            </a:r>
            <a:endParaRPr lang="en-IN" sz="2800" b="1"/>
          </a:p>
          <a:p>
            <a:r>
              <a:rPr lang="en-US" sz="2800" b="1"/>
              <a:t> *I HAVE THE INFORMATION </a:t>
            </a:r>
          </a:p>
          <a:p>
            <a:r>
              <a:rPr lang="en-US" sz="2800" b="1"/>
              <a:t>WHICH IS NEED</a:t>
            </a:r>
          </a:p>
          <a:p>
            <a:r>
              <a:rPr lang="en-US" sz="2800" b="1"/>
              <a:t>FEATURE COLLECTION</a:t>
            </a:r>
            <a:r>
              <a:rPr lang="en-IN" sz="2800" b="1"/>
              <a:t>:</a:t>
            </a:r>
            <a:endParaRPr lang="en-US" sz="2800" b="1"/>
          </a:p>
          <a:p>
            <a:r>
              <a:rPr lang="en-US" sz="2800" b="1"/>
              <a:t>*CONDITION FORMATING</a:t>
            </a:r>
            <a:endParaRPr lang="en-IN" sz="2800" b="1"/>
          </a:p>
          <a:p>
            <a:r>
              <a:rPr lang="en-US" sz="2800" b="1"/>
              <a:t> *SYMBOLES</a:t>
            </a:r>
            <a:endParaRPr lang="en-IN" sz="2800" b="1"/>
          </a:p>
          <a:p>
            <a:r>
              <a:rPr lang="en-US" sz="2800" b="1"/>
              <a:t> *MERGE &amp; CENTER</a:t>
            </a:r>
            <a:endParaRPr lang="en-IN" sz="2800" b="1"/>
          </a:p>
          <a:p>
            <a:r>
              <a:rPr lang="en-US" sz="2800" b="1"/>
              <a:t> *BAR - DIAG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R</a:t>
            </a:r>
            <a:r>
              <a:rPr spc="-40"/>
              <a:t>E</a:t>
            </a:r>
            <a:r>
              <a:rPr spc="15"/>
              <a:t>S</a:t>
            </a:r>
            <a:r>
              <a:rPr spc="-30"/>
              <a:t>U</a:t>
            </a:r>
            <a:r>
              <a:rPr spc="-405"/>
              <a:t>L</a:t>
            </a:r>
            <a: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1ED93B7-0523-A257-D411-6834CDD527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7152202"/>
              </p:ext>
            </p:extLst>
          </p:nvPr>
        </p:nvGraphicFramePr>
        <p:xfrm>
          <a:off x="1485096" y="1240710"/>
          <a:ext cx="7710617" cy="5129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BF5086-D3D2-F3A3-F0C8-C4DD98BAC783}"/>
              </a:ext>
            </a:extLst>
          </p:cNvPr>
          <p:cNvSpPr txBox="1"/>
          <p:nvPr/>
        </p:nvSpPr>
        <p:spPr>
          <a:xfrm>
            <a:off x="755332" y="1239651"/>
            <a:ext cx="550718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/>
              <a:t>organizations can make informed decisions related to compensation, employee development, and overall organizational </a:t>
            </a:r>
            <a:r>
              <a:rPr lang="en-US" sz="2400" b="1" err="1"/>
              <a:t>strategy.In</a:t>
            </a:r>
            <a:r>
              <a:rPr lang="en-US" sz="2400" b="1"/>
              <a:t> conclusion, the analysis of the salary distribution chart provides valuable insights into the compensation structure and potential areas for improvement within the organization. By addressing these issues, organizations can create a more equitable and rewarding work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sz="4400" b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 </a:t>
            </a:r>
            <a:r>
              <a:rPr lang="en-US" sz="4400" b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using Excel</a:t>
            </a:r>
            <a:endParaRPr lang="en-IN" sz="280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/>
              <a:t>P</a:t>
            </a:r>
            <a:r>
              <a:rPr sz="4250" spc="15"/>
              <a:t>ROB</a:t>
            </a:r>
            <a:r>
              <a:rPr sz="4250" spc="55"/>
              <a:t>L</a:t>
            </a:r>
            <a:r>
              <a:rPr sz="4250" spc="-20"/>
              <a:t>E</a:t>
            </a:r>
            <a:r>
              <a:rPr sz="4250" spc="20"/>
              <a:t>M</a:t>
            </a:r>
            <a:r>
              <a:rPr sz="4250"/>
              <a:t>	</a:t>
            </a:r>
            <a:r>
              <a:rPr sz="4250" spc="10"/>
              <a:t>S</a:t>
            </a:r>
            <a:r>
              <a:rPr sz="4250" spc="-370"/>
              <a:t>T</a:t>
            </a:r>
            <a:r>
              <a:rPr sz="4250" spc="-375"/>
              <a:t>A</a:t>
            </a:r>
            <a:r>
              <a:rPr sz="4250" spc="15"/>
              <a:t>T</a:t>
            </a:r>
            <a:r>
              <a:rPr sz="4250" spc="-10"/>
              <a:t>E</a:t>
            </a:r>
            <a:r>
              <a:rPr sz="4250" spc="-20"/>
              <a:t>ME</a:t>
            </a:r>
            <a:r>
              <a:rPr sz="4250" spc="1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5CCC51-3558-DBC3-A96F-A986951DDB6A}"/>
              </a:ext>
            </a:extLst>
          </p:cNvPr>
          <p:cNvSpPr txBox="1"/>
          <p:nvPr/>
        </p:nvSpPr>
        <p:spPr>
          <a:xfrm>
            <a:off x="834072" y="1382286"/>
            <a:ext cx="582833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/>
              <a:t>Comparative Analysis: Analyze which entities (from 1 to 40) have the highest and lowest salaries, and identify any patterns or </a:t>
            </a:r>
            <a:r>
              <a:rPr lang="en-US" sz="2400" b="1" err="1"/>
              <a:t>trends.Distribution</a:t>
            </a:r>
            <a:r>
              <a:rPr lang="en-US" sz="2400" b="1"/>
              <a:t> of Salaries: Investigate the distribution of salaries. Are most salaries clustered within a specific range, or are they spread </a:t>
            </a:r>
            <a:r>
              <a:rPr lang="en-US" sz="2400" b="1" err="1"/>
              <a:t>out?Salary</a:t>
            </a:r>
            <a:r>
              <a:rPr lang="en-US" sz="2400" b="1"/>
              <a:t> Range Identification: Identify which entities fall into specific salary ranges, such as below 20,000, between 20,000 and 50,000, and above 100,000.Salary Data Insights: Determine if there are any significant outliers or unusual salary amounts compared to the rest.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AE73F7-E1FD-4503-FD60-5931E68F9F0A}"/>
              </a:ext>
            </a:extLst>
          </p:cNvPr>
          <p:cNvSpPr txBox="1"/>
          <p:nvPr/>
        </p:nvSpPr>
        <p:spPr>
          <a:xfrm>
            <a:off x="739775" y="2051745"/>
            <a:ext cx="560755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/>
              <a:t>The goal of this project is to analyze the salary distribution among 40 entities, each represented by a unique identifier (numbers 1 to 40). The analysis aims to understand the spread of salaries, identify trends or patterns, and highlight any significant discrepancies or outliers.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982B91-5D94-1ED0-252B-BBFB4E2548DB}"/>
              </a:ext>
            </a:extLst>
          </p:cNvPr>
          <p:cNvSpPr txBox="1"/>
          <p:nvPr/>
        </p:nvSpPr>
        <p:spPr>
          <a:xfrm>
            <a:off x="723900" y="1867535"/>
            <a:ext cx="4544902" cy="3120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/>
              <a:t>1.Human Resources (HR) Managers</a:t>
            </a:r>
            <a:endParaRPr lang="en-IN" sz="2400" b="1"/>
          </a:p>
          <a:p>
            <a:r>
              <a:rPr lang="en-US" sz="2400" b="1"/>
              <a:t>2.Finance and Accounting Teams</a:t>
            </a:r>
            <a:endParaRPr lang="en-IN" sz="2400" b="1"/>
          </a:p>
          <a:p>
            <a:r>
              <a:rPr lang="en-US" sz="2400" b="1"/>
              <a:t>3.Department Heads and Team Leaders</a:t>
            </a:r>
            <a:endParaRPr lang="en-IN" sz="2400" b="1"/>
          </a:p>
          <a:p>
            <a:r>
              <a:rPr lang="en-US" sz="2400" b="1"/>
              <a:t>4.C-Level Executives (CEO, CFO, COO):</a:t>
            </a:r>
            <a:endParaRPr lang="en-IN" sz="2400" b="1"/>
          </a:p>
          <a:p>
            <a:r>
              <a:rPr lang="en-US" sz="2400" b="1"/>
              <a:t>5.Project Managers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/>
              <a:t>O</a:t>
            </a:r>
            <a:r>
              <a:rPr sz="3600" spc="25"/>
              <a:t>U</a:t>
            </a:r>
            <a:r>
              <a:rPr sz="3600"/>
              <a:t>R</a:t>
            </a:r>
            <a:r>
              <a:rPr sz="3600" spc="5"/>
              <a:t> </a:t>
            </a:r>
            <a:r>
              <a:rPr sz="3600" spc="25"/>
              <a:t>S</a:t>
            </a:r>
            <a:r>
              <a:rPr sz="3600" spc="10"/>
              <a:t>O</a:t>
            </a:r>
            <a:r>
              <a:rPr sz="3600" spc="25"/>
              <a:t>LU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  <a:r>
              <a:rPr sz="3600" spc="-345"/>
              <a:t> </a:t>
            </a:r>
            <a:r>
              <a:rPr sz="3600" spc="-35"/>
              <a:t>A</a:t>
            </a:r>
            <a:r>
              <a:rPr sz="3600" spc="-5"/>
              <a:t>N</a:t>
            </a:r>
            <a:r>
              <a:rPr sz="3600"/>
              <a:t>D</a:t>
            </a:r>
            <a:r>
              <a:rPr sz="3600" spc="35"/>
              <a:t> 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/>
              <a:t>S</a:t>
            </a:r>
            <a:r>
              <a:rPr sz="3600" spc="60"/>
              <a:t> </a:t>
            </a:r>
            <a:r>
              <a:rPr sz="3600" spc="-295"/>
              <a:t>V</a:t>
            </a:r>
            <a:r>
              <a:rPr sz="3600" spc="-35"/>
              <a:t>A</a:t>
            </a:r>
            <a:r>
              <a:rPr sz="3600" spc="25"/>
              <a:t>LU</a:t>
            </a:r>
            <a:r>
              <a:rPr sz="3600"/>
              <a:t>E</a:t>
            </a:r>
            <a:r>
              <a:rPr sz="3600" spc="-65"/>
              <a:t> </a:t>
            </a:r>
            <a:r>
              <a:rPr sz="3600" spc="-15"/>
              <a:t>P</a:t>
            </a:r>
            <a:r>
              <a:rPr sz="3600" spc="-30"/>
              <a:t>R</a:t>
            </a:r>
            <a:r>
              <a:rPr sz="3600" spc="10"/>
              <a:t>O</a:t>
            </a:r>
            <a:r>
              <a:rPr sz="3600" spc="-15"/>
              <a:t>P</a:t>
            </a:r>
            <a:r>
              <a:rPr sz="3600" spc="10"/>
              <a:t>O</a:t>
            </a:r>
            <a:r>
              <a:rPr sz="3600" spc="25"/>
              <a:t>S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04194F-725E-9EB7-EBEB-013C1B561F7E}"/>
              </a:ext>
            </a:extLst>
          </p:cNvPr>
          <p:cNvSpPr txBox="1"/>
          <p:nvPr/>
        </p:nvSpPr>
        <p:spPr>
          <a:xfrm>
            <a:off x="676275" y="1503511"/>
            <a:ext cx="610007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/>
              <a:t>The analysis of this salary distribution chart can provide valuable insights for various stakeholders, including: * Human Resources:   * Identify potential pay gaps or disparities.   * Assess the effectiveness of compensation strategies.   * Determine appropriate salary ranges for different positions. * Management:   * Understand the overall salary structure and costs.   * Make informed decisions regarding employee compensation and benefits.   * Identify opportunities for improving employee satisfaction and retention. * Employees:   * Benchmark their own salaries against peers.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DA30FE-FFA4-B3ED-F9B7-B7AE4DE1C709}"/>
              </a:ext>
            </a:extLst>
          </p:cNvPr>
          <p:cNvSpPr txBox="1"/>
          <p:nvPr/>
        </p:nvSpPr>
        <p:spPr>
          <a:xfrm>
            <a:off x="755332" y="1578909"/>
            <a:ext cx="610007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/>
              <a:t>Dataset Description</a:t>
            </a:r>
          </a:p>
          <a:p>
            <a:endParaRPr lang="en-US" sz="2400" b="1"/>
          </a:p>
          <a:p>
            <a:r>
              <a:rPr lang="en-US" sz="2400" b="1"/>
              <a:t>EMPLOYEE DETAILS-KAGGLE.COM</a:t>
            </a:r>
          </a:p>
          <a:p>
            <a:r>
              <a:rPr lang="en-US" sz="2400" b="1"/>
              <a:t>30-FEATURES</a:t>
            </a:r>
          </a:p>
          <a:p>
            <a:r>
              <a:rPr lang="en-IN" sz="2400" b="1"/>
              <a:t>7</a:t>
            </a:r>
            <a:r>
              <a:rPr lang="en-US" sz="2400" b="1"/>
              <a:t>-FEATURES</a:t>
            </a:r>
          </a:p>
          <a:p>
            <a:r>
              <a:rPr lang="en-US" sz="2400" b="1"/>
              <a:t>NAME-TEXT</a:t>
            </a:r>
          </a:p>
          <a:p>
            <a:r>
              <a:rPr lang="en-US" sz="2400" b="1"/>
              <a:t>JOINING YEAR-NUMBERS</a:t>
            </a:r>
          </a:p>
          <a:p>
            <a:r>
              <a:rPr lang="en-US" sz="2400" b="1"/>
              <a:t>GENDER-MALE OR FEMALE</a:t>
            </a:r>
          </a:p>
          <a:p>
            <a:r>
              <a:rPr lang="en-US" sz="2400" b="1"/>
              <a:t>AGE-NUMBERS</a:t>
            </a:r>
          </a:p>
          <a:p>
            <a:r>
              <a:rPr lang="en-US" sz="2400" b="1"/>
              <a:t>SALARY-NUMBERS</a:t>
            </a:r>
          </a:p>
          <a:p>
            <a:r>
              <a:rPr lang="en-US" sz="2400" b="1"/>
              <a:t>WORK LOCATION-TEXT</a:t>
            </a:r>
          </a:p>
          <a:p>
            <a:r>
              <a:rPr lang="en-US" sz="2400" b="1"/>
              <a:t>EMPLOYEE </a:t>
            </a:r>
            <a:r>
              <a:rPr lang="en-IN" sz="2400" b="1"/>
              <a:t>ID</a:t>
            </a:r>
            <a:r>
              <a:rPr lang="en-US" sz="2400" b="1"/>
              <a:t>-NUMBERS</a:t>
            </a:r>
          </a:p>
          <a:p>
            <a:r>
              <a:rPr lang="en-IN" sz="2400" b="1"/>
              <a:t>DEPARTMENT - TEXT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lang="en-US" sz="4250" spc="20"/>
              <a:t>"</a:t>
            </a:r>
            <a:r>
              <a:rPr sz="4250" spc="10"/>
              <a:t>WOW</a:t>
            </a:r>
            <a:r>
              <a:rPr lang="en-US" sz="4250" spc="10"/>
              <a:t>"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686182" y="1657608"/>
            <a:ext cx="85340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600" b="1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made the Bar Chart with using the Data analysis </a:t>
            </a:r>
            <a:endParaRPr lang="en-US" sz="3600" b="1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manishmanish85089@gmail.com</cp:lastModifiedBy>
  <cp:revision>1</cp:revision>
  <dcterms:created xsi:type="dcterms:W3CDTF">2024-03-29T15:07:22Z</dcterms:created>
  <dcterms:modified xsi:type="dcterms:W3CDTF">2024-09-09T13:18:53Z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