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715000" type="screen16x10"/>
  <p:notesSz cx="6858000" cy="9144000"/>
  <p:defaultTextStyle>
    <a:defPPr>
      <a:defRPr lang="en-US"/>
    </a:defPPr>
    <a:lvl1pPr marL="0" algn="l" defTabSz="810433" rtl="0" eaLnBrk="1" latinLnBrk="0" hangingPunct="1">
      <a:defRPr sz="1600" kern="1200">
        <a:solidFill>
          <a:schemeClr val="tx1"/>
        </a:solidFill>
        <a:latin typeface="+mn-lt"/>
        <a:ea typeface="+mn-ea"/>
        <a:cs typeface="+mn-cs"/>
      </a:defRPr>
    </a:lvl1pPr>
    <a:lvl2pPr marL="405216" algn="l" defTabSz="810433" rtl="0" eaLnBrk="1" latinLnBrk="0" hangingPunct="1">
      <a:defRPr sz="1600" kern="1200">
        <a:solidFill>
          <a:schemeClr val="tx1"/>
        </a:solidFill>
        <a:latin typeface="+mn-lt"/>
        <a:ea typeface="+mn-ea"/>
        <a:cs typeface="+mn-cs"/>
      </a:defRPr>
    </a:lvl2pPr>
    <a:lvl3pPr marL="810433" algn="l" defTabSz="810433" rtl="0" eaLnBrk="1" latinLnBrk="0" hangingPunct="1">
      <a:defRPr sz="1600" kern="1200">
        <a:solidFill>
          <a:schemeClr val="tx1"/>
        </a:solidFill>
        <a:latin typeface="+mn-lt"/>
        <a:ea typeface="+mn-ea"/>
        <a:cs typeface="+mn-cs"/>
      </a:defRPr>
    </a:lvl3pPr>
    <a:lvl4pPr marL="1215649" algn="l" defTabSz="810433" rtl="0" eaLnBrk="1" latinLnBrk="0" hangingPunct="1">
      <a:defRPr sz="1600" kern="1200">
        <a:solidFill>
          <a:schemeClr val="tx1"/>
        </a:solidFill>
        <a:latin typeface="+mn-lt"/>
        <a:ea typeface="+mn-ea"/>
        <a:cs typeface="+mn-cs"/>
      </a:defRPr>
    </a:lvl4pPr>
    <a:lvl5pPr marL="1620865" algn="l" defTabSz="810433" rtl="0" eaLnBrk="1" latinLnBrk="0" hangingPunct="1">
      <a:defRPr sz="1600" kern="1200">
        <a:solidFill>
          <a:schemeClr val="tx1"/>
        </a:solidFill>
        <a:latin typeface="+mn-lt"/>
        <a:ea typeface="+mn-ea"/>
        <a:cs typeface="+mn-cs"/>
      </a:defRPr>
    </a:lvl5pPr>
    <a:lvl6pPr marL="2026082" algn="l" defTabSz="810433" rtl="0" eaLnBrk="1" latinLnBrk="0" hangingPunct="1">
      <a:defRPr sz="1600" kern="1200">
        <a:solidFill>
          <a:schemeClr val="tx1"/>
        </a:solidFill>
        <a:latin typeface="+mn-lt"/>
        <a:ea typeface="+mn-ea"/>
        <a:cs typeface="+mn-cs"/>
      </a:defRPr>
    </a:lvl6pPr>
    <a:lvl7pPr marL="2431298" algn="l" defTabSz="810433" rtl="0" eaLnBrk="1" latinLnBrk="0" hangingPunct="1">
      <a:defRPr sz="1600" kern="1200">
        <a:solidFill>
          <a:schemeClr val="tx1"/>
        </a:solidFill>
        <a:latin typeface="+mn-lt"/>
        <a:ea typeface="+mn-ea"/>
        <a:cs typeface="+mn-cs"/>
      </a:defRPr>
    </a:lvl7pPr>
    <a:lvl8pPr marL="2836515" algn="l" defTabSz="810433" rtl="0" eaLnBrk="1" latinLnBrk="0" hangingPunct="1">
      <a:defRPr sz="1600" kern="1200">
        <a:solidFill>
          <a:schemeClr val="tx1"/>
        </a:solidFill>
        <a:latin typeface="+mn-lt"/>
        <a:ea typeface="+mn-ea"/>
        <a:cs typeface="+mn-cs"/>
      </a:defRPr>
    </a:lvl8pPr>
    <a:lvl9pPr marL="3241731" algn="l" defTabSz="810433"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83" d="100"/>
          <a:sy n="83" d="100"/>
        </p:scale>
        <p:origin x="-996" y="-84"/>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21BF53-08A6-4884-BB50-95C81E8B8EBA}" type="datetimeFigureOut">
              <a:rPr lang="en-US" smtClean="0"/>
              <a:pPr/>
              <a:t>4/1/2024</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221AD5-4494-4F02-898B-8539782E6EB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810433" rtl="0" eaLnBrk="1" latinLnBrk="0" hangingPunct="1">
      <a:defRPr sz="1100" kern="1200">
        <a:solidFill>
          <a:schemeClr val="tx1"/>
        </a:solidFill>
        <a:latin typeface="+mn-lt"/>
        <a:ea typeface="+mn-ea"/>
        <a:cs typeface="+mn-cs"/>
      </a:defRPr>
    </a:lvl1pPr>
    <a:lvl2pPr marL="405216" algn="l" defTabSz="810433" rtl="0" eaLnBrk="1" latinLnBrk="0" hangingPunct="1">
      <a:defRPr sz="1100" kern="1200">
        <a:solidFill>
          <a:schemeClr val="tx1"/>
        </a:solidFill>
        <a:latin typeface="+mn-lt"/>
        <a:ea typeface="+mn-ea"/>
        <a:cs typeface="+mn-cs"/>
      </a:defRPr>
    </a:lvl2pPr>
    <a:lvl3pPr marL="810433" algn="l" defTabSz="810433" rtl="0" eaLnBrk="1" latinLnBrk="0" hangingPunct="1">
      <a:defRPr sz="1100" kern="1200">
        <a:solidFill>
          <a:schemeClr val="tx1"/>
        </a:solidFill>
        <a:latin typeface="+mn-lt"/>
        <a:ea typeface="+mn-ea"/>
        <a:cs typeface="+mn-cs"/>
      </a:defRPr>
    </a:lvl3pPr>
    <a:lvl4pPr marL="1215649" algn="l" defTabSz="810433" rtl="0" eaLnBrk="1" latinLnBrk="0" hangingPunct="1">
      <a:defRPr sz="1100" kern="1200">
        <a:solidFill>
          <a:schemeClr val="tx1"/>
        </a:solidFill>
        <a:latin typeface="+mn-lt"/>
        <a:ea typeface="+mn-ea"/>
        <a:cs typeface="+mn-cs"/>
      </a:defRPr>
    </a:lvl4pPr>
    <a:lvl5pPr marL="1620865" algn="l" defTabSz="810433" rtl="0" eaLnBrk="1" latinLnBrk="0" hangingPunct="1">
      <a:defRPr sz="1100" kern="1200">
        <a:solidFill>
          <a:schemeClr val="tx1"/>
        </a:solidFill>
        <a:latin typeface="+mn-lt"/>
        <a:ea typeface="+mn-ea"/>
        <a:cs typeface="+mn-cs"/>
      </a:defRPr>
    </a:lvl5pPr>
    <a:lvl6pPr marL="2026082" algn="l" defTabSz="810433" rtl="0" eaLnBrk="1" latinLnBrk="0" hangingPunct="1">
      <a:defRPr sz="1100" kern="1200">
        <a:solidFill>
          <a:schemeClr val="tx1"/>
        </a:solidFill>
        <a:latin typeface="+mn-lt"/>
        <a:ea typeface="+mn-ea"/>
        <a:cs typeface="+mn-cs"/>
      </a:defRPr>
    </a:lvl6pPr>
    <a:lvl7pPr marL="2431298" algn="l" defTabSz="810433" rtl="0" eaLnBrk="1" latinLnBrk="0" hangingPunct="1">
      <a:defRPr sz="1100" kern="1200">
        <a:solidFill>
          <a:schemeClr val="tx1"/>
        </a:solidFill>
        <a:latin typeface="+mn-lt"/>
        <a:ea typeface="+mn-ea"/>
        <a:cs typeface="+mn-cs"/>
      </a:defRPr>
    </a:lvl7pPr>
    <a:lvl8pPr marL="2836515" algn="l" defTabSz="810433" rtl="0" eaLnBrk="1" latinLnBrk="0" hangingPunct="1">
      <a:defRPr sz="1100" kern="1200">
        <a:solidFill>
          <a:schemeClr val="tx1"/>
        </a:solidFill>
        <a:latin typeface="+mn-lt"/>
        <a:ea typeface="+mn-ea"/>
        <a:cs typeface="+mn-cs"/>
      </a:defRPr>
    </a:lvl8pPr>
    <a:lvl9pPr marL="3241731" algn="l" defTabSz="810433"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8221AD5-4494-4F02-898B-8539782E6EB2}"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143000"/>
            <a:ext cx="7851648" cy="1524000"/>
          </a:xfrm>
          <a:ln>
            <a:noFill/>
          </a:ln>
        </p:spPr>
        <p:txBody>
          <a:bodyPr vert="horz" tIns="0" rIns="16209"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0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2690447"/>
            <a:ext cx="7854696" cy="1460500"/>
          </a:xfrm>
        </p:spPr>
        <p:txBody>
          <a:bodyPr lIns="0" rIns="16209"/>
          <a:lstStyle>
            <a:lvl1pPr marL="0" marR="40522" indent="0" algn="r">
              <a:buNone/>
              <a:defRPr>
                <a:solidFill>
                  <a:schemeClr val="tx1"/>
                </a:solidFill>
              </a:defRPr>
            </a:lvl1pPr>
            <a:lvl2pPr marL="405216" indent="0" algn="ctr">
              <a:buNone/>
            </a:lvl2pPr>
            <a:lvl3pPr marL="810433" indent="0" algn="ctr">
              <a:buNone/>
            </a:lvl3pPr>
            <a:lvl4pPr marL="1215649" indent="0" algn="ctr">
              <a:buNone/>
            </a:lvl4pPr>
            <a:lvl5pPr marL="1620865" indent="0" algn="ctr">
              <a:buNone/>
            </a:lvl5pPr>
            <a:lvl6pPr marL="2026082" indent="0" algn="ctr">
              <a:buNone/>
            </a:lvl6pPr>
            <a:lvl7pPr marL="2431298" indent="0" algn="ctr">
              <a:buNone/>
            </a:lvl7pPr>
            <a:lvl8pPr marL="2836515" indent="0" algn="ctr">
              <a:buNone/>
            </a:lvl8pPr>
            <a:lvl9pPr marL="3241731"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2242284-9C86-42C4-97EF-D1E345E77834}" type="datetimeFigureOut">
              <a:rPr lang="en-US" smtClean="0"/>
              <a:pPr/>
              <a:t>4/1/2024</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667008D6-D165-469C-BCC9-FD92D952DA92}"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242284-9C86-42C4-97EF-D1E345E77834}"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67008D6-D165-469C-BCC9-FD92D952DA9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2"/>
            <a:ext cx="2057400" cy="4343136"/>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762002"/>
            <a:ext cx="6019800" cy="434313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242284-9C86-42C4-97EF-D1E345E77834}"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67008D6-D165-469C-BCC9-FD92D952DA9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242284-9C86-42C4-97EF-D1E345E77834}"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67008D6-D165-469C-BCC9-FD92D952DA9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097280"/>
            <a:ext cx="7772400" cy="1135380"/>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0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253887"/>
            <a:ext cx="7772400" cy="1258093"/>
          </a:xfrm>
        </p:spPr>
        <p:txBody>
          <a:bodyPr lIns="40522" rIns="40522" anchor="t"/>
          <a:lstStyle>
            <a:lvl1pPr marL="0" indent="0">
              <a:buNone/>
              <a:defRPr sz="1900">
                <a:solidFill>
                  <a:schemeClr val="tx1"/>
                </a:solidFill>
              </a:defRPr>
            </a:lvl1pPr>
            <a:lvl2pPr>
              <a:buNone/>
              <a:defRPr sz="1600">
                <a:solidFill>
                  <a:schemeClr val="tx1">
                    <a:tint val="75000"/>
                  </a:schemeClr>
                </a:solidFill>
              </a:defRPr>
            </a:lvl2pPr>
            <a:lvl3pPr>
              <a:buNone/>
              <a:defRPr sz="1400">
                <a:solidFill>
                  <a:schemeClr val="tx1">
                    <a:tint val="75000"/>
                  </a:schemeClr>
                </a:solidFill>
              </a:defRPr>
            </a:lvl3pPr>
            <a:lvl4pPr>
              <a:buNone/>
              <a:defRPr sz="1200">
                <a:solidFill>
                  <a:schemeClr val="tx1">
                    <a:tint val="75000"/>
                  </a:schemeClr>
                </a:solidFill>
              </a:defRPr>
            </a:lvl4pPr>
            <a:lvl5pPr>
              <a:buNone/>
              <a:defRPr sz="12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2242284-9C86-42C4-97EF-D1E345E77834}"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67008D6-D165-469C-BCC9-FD92D952DA9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86740"/>
            <a:ext cx="8229600" cy="9525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071"/>
            <a:ext cx="4038600" cy="3695700"/>
          </a:xfrm>
        </p:spPr>
        <p:txBody>
          <a:bodyPr/>
          <a:lstStyle>
            <a:lvl1pPr>
              <a:defRPr sz="2300"/>
            </a:lvl1pPr>
            <a:lvl2pPr>
              <a:defRPr sz="21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071"/>
            <a:ext cx="4038600" cy="3695700"/>
          </a:xfrm>
        </p:spPr>
        <p:txBody>
          <a:bodyPr/>
          <a:lstStyle>
            <a:lvl1pPr>
              <a:defRPr sz="2300"/>
            </a:lvl1pPr>
            <a:lvl2pPr>
              <a:defRPr sz="21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2242284-9C86-42C4-97EF-D1E345E77834}" type="datetimeFigureOut">
              <a:rPr lang="en-US" smtClean="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67008D6-D165-469C-BCC9-FD92D952DA9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86740"/>
            <a:ext cx="8229600" cy="952500"/>
          </a:xfrm>
        </p:spPr>
        <p:txBody>
          <a:bodyPr tIns="40522"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46040"/>
            <a:ext cx="4040188" cy="549460"/>
          </a:xfrm>
        </p:spPr>
        <p:txBody>
          <a:bodyPr lIns="40522" tIns="0" rIns="40522" bIns="0" anchor="ctr">
            <a:noAutofit/>
          </a:bodyPr>
          <a:lstStyle>
            <a:lvl1pPr marL="0" indent="0">
              <a:buNone/>
              <a:defRPr sz="2100" b="1" cap="none" baseline="0">
                <a:solidFill>
                  <a:schemeClr val="tx2"/>
                </a:solidFill>
                <a:effectLst/>
              </a:defRPr>
            </a:lvl1pPr>
            <a:lvl2pPr>
              <a:buNone/>
              <a:defRPr sz="1800" b="1"/>
            </a:lvl2pPr>
            <a:lvl3pPr>
              <a:buNone/>
              <a:defRPr sz="1600" b="1"/>
            </a:lvl3pPr>
            <a:lvl4pPr>
              <a:buNone/>
              <a:defRPr sz="1400" b="1"/>
            </a:lvl4pPr>
            <a:lvl5pPr>
              <a:buNone/>
              <a:defRPr sz="14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8" y="1549799"/>
            <a:ext cx="4041775" cy="545703"/>
          </a:xfrm>
        </p:spPr>
        <p:txBody>
          <a:bodyPr lIns="40522" tIns="0" rIns="40522" bIns="0" anchor="ctr"/>
          <a:lstStyle>
            <a:lvl1pPr marL="0" indent="0">
              <a:buNone/>
              <a:defRPr sz="2100" b="1" cap="none" baseline="0">
                <a:solidFill>
                  <a:schemeClr val="tx2"/>
                </a:solidFill>
                <a:effectLst/>
              </a:defRPr>
            </a:lvl1pPr>
            <a:lvl2pPr>
              <a:buNone/>
              <a:defRPr sz="1800" b="1"/>
            </a:lvl2pPr>
            <a:lvl3pPr>
              <a:buNone/>
              <a:defRPr sz="1600" b="1"/>
            </a:lvl3pPr>
            <a:lvl4pPr>
              <a:buNone/>
              <a:defRPr sz="1400" b="1"/>
            </a:lvl4pPr>
            <a:lvl5pPr>
              <a:buNone/>
              <a:defRPr sz="14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095500"/>
            <a:ext cx="4040188" cy="3204767"/>
          </a:xfrm>
        </p:spPr>
        <p:txBody>
          <a:bodyPr tIns="0"/>
          <a:lstStyle>
            <a:lvl1pPr>
              <a:defRPr sz="1900"/>
            </a:lvl1pPr>
            <a:lvl2pPr>
              <a:defRPr sz="1800"/>
            </a:lvl2pPr>
            <a:lvl3pPr>
              <a:defRPr sz="1600"/>
            </a:lvl3pPr>
            <a:lvl4pPr>
              <a:defRPr sz="1400"/>
            </a:lvl4pPr>
            <a:lvl5pPr>
              <a:defRPr sz="14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8" y="2095500"/>
            <a:ext cx="4041775" cy="3204767"/>
          </a:xfrm>
        </p:spPr>
        <p:txBody>
          <a:bodyPr tIns="0"/>
          <a:lstStyle>
            <a:lvl1pPr>
              <a:defRPr sz="1900"/>
            </a:lvl1pPr>
            <a:lvl2pPr>
              <a:defRPr sz="1800"/>
            </a:lvl2pPr>
            <a:lvl3pPr>
              <a:defRPr sz="1600"/>
            </a:lvl3pPr>
            <a:lvl4pPr>
              <a:defRPr sz="1400"/>
            </a:lvl4pPr>
            <a:lvl5pPr>
              <a:defRPr sz="14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2242284-9C86-42C4-97EF-D1E345E77834}" type="datetimeFigureOut">
              <a:rPr lang="en-US" smtClean="0"/>
              <a:pPr/>
              <a:t>4/1/2024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67008D6-D165-469C-BCC9-FD92D952DA9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86740"/>
            <a:ext cx="8305800" cy="952500"/>
          </a:xfrm>
        </p:spPr>
        <p:txBody>
          <a:bodyPr vert="horz" tIns="40522"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44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2242284-9C86-42C4-97EF-D1E345E77834}" type="datetimeFigureOut">
              <a:rPr lang="en-US" smtClean="0"/>
              <a:pPr/>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67008D6-D165-469C-BCC9-FD92D952DA9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242284-9C86-42C4-97EF-D1E345E77834}" type="datetimeFigureOut">
              <a:rPr lang="en-US" smtClean="0"/>
              <a:pPr/>
              <a:t>4/1/2024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67008D6-D165-469C-BCC9-FD92D952DA9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28628"/>
            <a:ext cx="2743200" cy="968376"/>
          </a:xfrm>
        </p:spPr>
        <p:txBody>
          <a:bodyPr lIns="0" anchor="b">
            <a:noAutofit/>
          </a:bodyPr>
          <a:lstStyle>
            <a:lvl1pPr algn="l" rtl="0">
              <a:spcBef>
                <a:spcPct val="0"/>
              </a:spcBef>
              <a:buNone/>
              <a:defRPr sz="23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397000"/>
            <a:ext cx="2743200" cy="3810000"/>
          </a:xfrm>
        </p:spPr>
        <p:txBody>
          <a:bodyPr lIns="16209" rIns="16209"/>
          <a:lstStyle>
            <a:lvl1pPr marL="0" indent="0" algn="l">
              <a:buNone/>
              <a:defRPr sz="1200"/>
            </a:lvl1pPr>
            <a:lvl2pPr indent="0" algn="l">
              <a:buNone/>
              <a:defRPr sz="1100"/>
            </a:lvl2pPr>
            <a:lvl3pPr indent="0" algn="l">
              <a:buNone/>
              <a:defRPr sz="900"/>
            </a:lvl3pPr>
            <a:lvl4pPr indent="0" algn="l">
              <a:buNone/>
              <a:defRPr sz="800"/>
            </a:lvl4pPr>
            <a:lvl5pPr indent="0" algn="l">
              <a:buNone/>
              <a:defRPr sz="8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1" y="1397000"/>
            <a:ext cx="5111750" cy="3810000"/>
          </a:xfrm>
        </p:spPr>
        <p:txBody>
          <a:bodyPr tIns="0"/>
          <a:lstStyle>
            <a:lvl1pPr>
              <a:defRPr sz="2500"/>
            </a:lvl1pPr>
            <a:lvl2pPr>
              <a:defRPr sz="2300"/>
            </a:lvl2pPr>
            <a:lvl3pPr>
              <a:defRPr sz="2100"/>
            </a:lvl3pPr>
            <a:lvl4pPr>
              <a:defRPr sz="18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2242284-9C86-42C4-97EF-D1E345E77834}" type="datetimeFigureOut">
              <a:rPr lang="en-US" smtClean="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67008D6-D165-469C-BCC9-FD92D952DA9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923398"/>
            <a:ext cx="5257800" cy="34290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81043" tIns="40522" rIns="81043" bIns="40522" rtlCol="0" anchor="ctr"/>
          <a:lstStyle/>
          <a:p>
            <a:pPr algn="ctr" eaLnBrk="1" latinLnBrk="0" hangingPunct="1"/>
            <a:endParaRPr kumimoji="0" lang="en-US" dirty="0"/>
          </a:p>
        </p:txBody>
      </p:sp>
      <p:sp>
        <p:nvSpPr>
          <p:cNvPr id="12" name="Right Triangle 11"/>
          <p:cNvSpPr/>
          <p:nvPr/>
        </p:nvSpPr>
        <p:spPr>
          <a:xfrm rot="420000" flipV="1">
            <a:off x="8004134" y="4466474"/>
            <a:ext cx="155448" cy="129540"/>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81043" tIns="40522" rIns="81043" bIns="40522" rtlCol="0" anchor="ctr"/>
          <a:lstStyle/>
          <a:p>
            <a:pPr algn="ctr" eaLnBrk="1" latinLnBrk="0" hangingPunct="1"/>
            <a:endParaRPr kumimoji="0" lang="en-US" dirty="0"/>
          </a:p>
        </p:txBody>
      </p:sp>
      <p:sp>
        <p:nvSpPr>
          <p:cNvPr id="2" name="Title 1"/>
          <p:cNvSpPr>
            <a:spLocks noGrp="1"/>
          </p:cNvSpPr>
          <p:nvPr>
            <p:ph type="title"/>
          </p:nvPr>
        </p:nvSpPr>
        <p:spPr>
          <a:xfrm>
            <a:off x="609600" y="980831"/>
            <a:ext cx="2212848" cy="1318851"/>
          </a:xfrm>
        </p:spPr>
        <p:txBody>
          <a:bodyPr vert="horz" lIns="40522" tIns="40522" rIns="40522" bIns="40522" anchor="b"/>
          <a:lstStyle>
            <a:lvl1pPr algn="l">
              <a:buNone/>
              <a:defRPr sz="18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357321"/>
            <a:ext cx="2209800" cy="1816100"/>
          </a:xfrm>
        </p:spPr>
        <p:txBody>
          <a:bodyPr lIns="56730" rIns="40522" bIns="40522" anchor="t"/>
          <a:lstStyle>
            <a:lvl1pPr marL="0" indent="0" algn="l">
              <a:spcBef>
                <a:spcPts val="222"/>
              </a:spcBef>
              <a:buFontTx/>
              <a:buNone/>
              <a:defRPr sz="1200"/>
            </a:lvl1pPr>
            <a:lvl2pPr>
              <a:defRPr sz="1100"/>
            </a:lvl2pPr>
            <a:lvl3pPr>
              <a:defRPr sz="900"/>
            </a:lvl3pPr>
            <a:lvl4pPr>
              <a:defRPr sz="800"/>
            </a:lvl4pPr>
            <a:lvl5pPr>
              <a:defRPr sz="8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2242284-9C86-42C4-97EF-D1E345E77834}" type="datetimeFigureOut">
              <a:rPr lang="en-US" smtClean="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5296960"/>
            <a:ext cx="609600" cy="304271"/>
          </a:xfrm>
        </p:spPr>
        <p:txBody>
          <a:bodyPr/>
          <a:lstStyle/>
          <a:p>
            <a:fld id="{667008D6-D165-469C-BCC9-FD92D952DA92}" type="slidenum">
              <a:rPr lang="en-US" smtClean="0"/>
              <a:pPr/>
              <a:t>‹#›</a:t>
            </a:fld>
            <a:endParaRPr lang="en-US" dirty="0"/>
          </a:p>
        </p:txBody>
      </p:sp>
      <p:sp>
        <p:nvSpPr>
          <p:cNvPr id="3" name="Picture Placeholder 2"/>
          <p:cNvSpPr>
            <a:spLocks noGrp="1"/>
          </p:cNvSpPr>
          <p:nvPr>
            <p:ph type="pic" idx="1"/>
          </p:nvPr>
        </p:nvSpPr>
        <p:spPr>
          <a:xfrm rot="420000">
            <a:off x="3485793" y="999598"/>
            <a:ext cx="4617720" cy="3276600"/>
          </a:xfrm>
          <a:prstGeom prst="rect">
            <a:avLst/>
          </a:prstGeom>
          <a:solidFill>
            <a:schemeClr val="bg2"/>
          </a:solidFill>
          <a:ln w="3000" cap="rnd">
            <a:solidFill>
              <a:srgbClr val="C0C0C0"/>
            </a:solidFill>
            <a:round/>
          </a:ln>
          <a:effectLst/>
        </p:spPr>
        <p:txBody>
          <a:bodyPr/>
          <a:lstStyle>
            <a:lvl1pPr marL="0" indent="0">
              <a:buNone/>
              <a:defRPr sz="2800"/>
            </a:lvl1pPr>
          </a:lstStyle>
          <a:p>
            <a:r>
              <a:rPr kumimoji="0" lang="en-US" dirty="0" smtClean="0"/>
              <a:t>Click icon to add picture</a:t>
            </a:r>
            <a:endParaRPr kumimoji="0" lang="en-US" dirty="0"/>
          </a:p>
        </p:txBody>
      </p:sp>
      <p:sp>
        <p:nvSpPr>
          <p:cNvPr id="10" name="Freeform 9"/>
          <p:cNvSpPr>
            <a:spLocks/>
          </p:cNvSpPr>
          <p:nvPr/>
        </p:nvSpPr>
        <p:spPr bwMode="auto">
          <a:xfrm flipV="1">
            <a:off x="-9525" y="4847167"/>
            <a:ext cx="9163050" cy="867833"/>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81043" tIns="40522" rIns="81043" bIns="40522"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5183189"/>
            <a:ext cx="4762500" cy="53181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81043" tIns="40522" rIns="81043" bIns="40522"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953"/>
            <a:ext cx="9163050" cy="867833"/>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81043" tIns="40522" rIns="81043" bIns="40522"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5953"/>
            <a:ext cx="4762500" cy="53181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81043" tIns="40522" rIns="81043" bIns="40522"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586740"/>
            <a:ext cx="8229600" cy="952500"/>
          </a:xfrm>
          <a:prstGeom prst="rect">
            <a:avLst/>
          </a:prstGeom>
        </p:spPr>
        <p:txBody>
          <a:bodyPr vert="horz" lIns="0" tIns="40522"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12900"/>
            <a:ext cx="8229600" cy="3657600"/>
          </a:xfrm>
          <a:prstGeom prst="rect">
            <a:avLst/>
          </a:prstGeom>
        </p:spPr>
        <p:txBody>
          <a:bodyPr vert="horz" lIns="81043" tIns="40522" rIns="81043" bIns="40522">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5296960"/>
            <a:ext cx="2133600" cy="304271"/>
          </a:xfrm>
          <a:prstGeom prst="rect">
            <a:avLst/>
          </a:prstGeom>
        </p:spPr>
        <p:txBody>
          <a:bodyPr vert="horz" lIns="0" tIns="0" rIns="0" bIns="0" anchor="b"/>
          <a:lstStyle>
            <a:lvl1pPr algn="l" eaLnBrk="1" latinLnBrk="0" hangingPunct="1">
              <a:defRPr kumimoji="0" sz="1100">
                <a:solidFill>
                  <a:schemeClr val="tx2">
                    <a:shade val="90000"/>
                  </a:schemeClr>
                </a:solidFill>
              </a:defRPr>
            </a:lvl1pPr>
          </a:lstStyle>
          <a:p>
            <a:fld id="{32242284-9C86-42C4-97EF-D1E345E77834}" type="datetimeFigureOut">
              <a:rPr lang="en-US" smtClean="0"/>
              <a:pPr/>
              <a:t>4/1/2024</a:t>
            </a:fld>
            <a:endParaRPr lang="en-US" dirty="0"/>
          </a:p>
        </p:txBody>
      </p:sp>
      <p:sp>
        <p:nvSpPr>
          <p:cNvPr id="22" name="Footer Placeholder 21"/>
          <p:cNvSpPr>
            <a:spLocks noGrp="1"/>
          </p:cNvSpPr>
          <p:nvPr>
            <p:ph type="ftr" sz="quarter" idx="3"/>
          </p:nvPr>
        </p:nvSpPr>
        <p:spPr>
          <a:xfrm>
            <a:off x="2667000" y="5296960"/>
            <a:ext cx="3352800" cy="304271"/>
          </a:xfrm>
          <a:prstGeom prst="rect">
            <a:avLst/>
          </a:prstGeom>
        </p:spPr>
        <p:txBody>
          <a:bodyPr vert="horz" lIns="0" tIns="0" rIns="0" bIns="0" anchor="b"/>
          <a:lstStyle>
            <a:lvl1pPr algn="l" eaLnBrk="1" latinLnBrk="0" hangingPunct="1">
              <a:defRPr kumimoji="0" sz="11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5296960"/>
            <a:ext cx="762000" cy="304271"/>
          </a:xfrm>
          <a:prstGeom prst="rect">
            <a:avLst/>
          </a:prstGeom>
        </p:spPr>
        <p:txBody>
          <a:bodyPr vert="horz" lIns="0" tIns="0" rIns="0" bIns="0" anchor="b"/>
          <a:lstStyle>
            <a:lvl1pPr algn="r" eaLnBrk="1" latinLnBrk="0" hangingPunct="1">
              <a:defRPr kumimoji="0" sz="1100">
                <a:solidFill>
                  <a:schemeClr val="tx2">
                    <a:shade val="90000"/>
                  </a:schemeClr>
                </a:solidFill>
              </a:defRPr>
            </a:lvl1pPr>
          </a:lstStyle>
          <a:p>
            <a:fld id="{667008D6-D165-469C-BCC9-FD92D952DA92}" type="slidenum">
              <a:rPr lang="en-US" smtClean="0"/>
              <a:pPr/>
              <a:t>‹#›</a:t>
            </a:fld>
            <a:endParaRPr lang="en-US" dirty="0"/>
          </a:p>
        </p:txBody>
      </p:sp>
      <p:grpSp>
        <p:nvGrpSpPr>
          <p:cNvPr id="2" name="Group 1"/>
          <p:cNvGrpSpPr/>
          <p:nvPr/>
        </p:nvGrpSpPr>
        <p:grpSpPr>
          <a:xfrm>
            <a:off x="-19017" y="168673"/>
            <a:ext cx="9180548" cy="54102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400" b="0" kern="1200">
          <a:ln>
            <a:noFill/>
          </a:ln>
          <a:solidFill>
            <a:schemeClr val="tx2"/>
          </a:solidFill>
          <a:effectLst/>
          <a:latin typeface="+mj-lt"/>
          <a:ea typeface="+mj-ea"/>
          <a:cs typeface="+mj-cs"/>
        </a:defRPr>
      </a:lvl1pPr>
    </p:titleStyle>
    <p:bodyStyle>
      <a:lvl1pPr marL="243130" indent="-243130" algn="l" rtl="0" eaLnBrk="1" latinLnBrk="0" hangingPunct="1">
        <a:spcBef>
          <a:spcPct val="20000"/>
        </a:spcBef>
        <a:buClr>
          <a:schemeClr val="accent3"/>
        </a:buClr>
        <a:buSzPct val="95000"/>
        <a:buFont typeface="Wingdings 2"/>
        <a:buChar char=""/>
        <a:defRPr kumimoji="0" sz="2300" kern="1200">
          <a:solidFill>
            <a:schemeClr val="tx1"/>
          </a:solidFill>
          <a:latin typeface="+mn-lt"/>
          <a:ea typeface="+mn-ea"/>
          <a:cs typeface="+mn-cs"/>
        </a:defRPr>
      </a:lvl1pPr>
      <a:lvl2pPr marL="567303" indent="-218817" algn="l" rtl="0" eaLnBrk="1" latinLnBrk="0" hangingPunct="1">
        <a:spcBef>
          <a:spcPct val="20000"/>
        </a:spcBef>
        <a:buClr>
          <a:schemeClr val="accent1"/>
        </a:buClr>
        <a:buSzPct val="85000"/>
        <a:buFont typeface="Wingdings 2"/>
        <a:buChar char=""/>
        <a:defRPr kumimoji="0" sz="2100" kern="1200">
          <a:solidFill>
            <a:schemeClr val="tx1"/>
          </a:solidFill>
          <a:latin typeface="+mn-lt"/>
          <a:ea typeface="+mn-ea"/>
          <a:cs typeface="+mn-cs"/>
        </a:defRPr>
      </a:lvl2pPr>
      <a:lvl3pPr marL="810433" indent="-218817" algn="l" rtl="0" eaLnBrk="1" latinLnBrk="0" hangingPunct="1">
        <a:spcBef>
          <a:spcPct val="20000"/>
        </a:spcBef>
        <a:buClr>
          <a:schemeClr val="accent2"/>
        </a:buClr>
        <a:buSzPct val="70000"/>
        <a:buFont typeface="Wingdings 2"/>
        <a:buChar char=""/>
        <a:defRPr kumimoji="0" sz="1900" kern="1200">
          <a:solidFill>
            <a:schemeClr val="tx1"/>
          </a:solidFill>
          <a:latin typeface="+mn-lt"/>
          <a:ea typeface="+mn-ea"/>
          <a:cs typeface="+mn-cs"/>
        </a:defRPr>
      </a:lvl3pPr>
      <a:lvl4pPr marL="1053563" indent="-186400" algn="l" rtl="0" eaLnBrk="1" latinLnBrk="0" hangingPunct="1">
        <a:spcBef>
          <a:spcPct val="20000"/>
        </a:spcBef>
        <a:buClr>
          <a:schemeClr val="accent3"/>
        </a:buClr>
        <a:buSzPct val="65000"/>
        <a:buFont typeface="Wingdings 2"/>
        <a:buChar char=""/>
        <a:defRPr kumimoji="0" sz="1800" kern="1200">
          <a:solidFill>
            <a:schemeClr val="tx1"/>
          </a:solidFill>
          <a:latin typeface="+mn-lt"/>
          <a:ea typeface="+mn-ea"/>
          <a:cs typeface="+mn-cs"/>
        </a:defRPr>
      </a:lvl4pPr>
      <a:lvl5pPr marL="1296692" indent="-186400" algn="l" rtl="0" eaLnBrk="1" latinLnBrk="0" hangingPunct="1">
        <a:spcBef>
          <a:spcPct val="20000"/>
        </a:spcBef>
        <a:buClr>
          <a:schemeClr val="accent4"/>
        </a:buClr>
        <a:buSzPct val="65000"/>
        <a:buFont typeface="Wingdings 2"/>
        <a:buChar char=""/>
        <a:defRPr kumimoji="0" sz="1800" kern="1200">
          <a:solidFill>
            <a:schemeClr val="tx1"/>
          </a:solidFill>
          <a:latin typeface="+mn-lt"/>
          <a:ea typeface="+mn-ea"/>
          <a:cs typeface="+mn-cs"/>
        </a:defRPr>
      </a:lvl5pPr>
      <a:lvl6pPr marL="1539822" indent="-186400" algn="l" rtl="0" eaLnBrk="1" latinLnBrk="0" hangingPunct="1">
        <a:spcBef>
          <a:spcPct val="20000"/>
        </a:spcBef>
        <a:buClr>
          <a:schemeClr val="accent5"/>
        </a:buClr>
        <a:buSzPct val="80000"/>
        <a:buFont typeface="Wingdings 2"/>
        <a:buChar char=""/>
        <a:defRPr kumimoji="0" sz="1600" kern="1200">
          <a:solidFill>
            <a:schemeClr val="tx1"/>
          </a:solidFill>
          <a:latin typeface="+mn-lt"/>
          <a:ea typeface="+mn-ea"/>
          <a:cs typeface="+mn-cs"/>
        </a:defRPr>
      </a:lvl6pPr>
      <a:lvl7pPr marL="1701909" indent="-162087" algn="l" rtl="0" eaLnBrk="1" latinLnBrk="0" hangingPunct="1">
        <a:spcBef>
          <a:spcPct val="20000"/>
        </a:spcBef>
        <a:buClr>
          <a:schemeClr val="accent6"/>
        </a:buClr>
        <a:buSzPct val="80000"/>
        <a:buFont typeface="Wingdings 2"/>
        <a:buChar char=""/>
        <a:defRPr kumimoji="0" sz="1400" kern="1200" baseline="0">
          <a:solidFill>
            <a:schemeClr val="tx1"/>
          </a:solidFill>
          <a:latin typeface="+mn-lt"/>
          <a:ea typeface="+mn-ea"/>
          <a:cs typeface="+mn-cs"/>
        </a:defRPr>
      </a:lvl7pPr>
      <a:lvl8pPr marL="1945039" indent="-162087" algn="l" rtl="0" eaLnBrk="1" latinLnBrk="0" hangingPunct="1">
        <a:spcBef>
          <a:spcPct val="20000"/>
        </a:spcBef>
        <a:buClr>
          <a:schemeClr val="tx2"/>
        </a:buClr>
        <a:buChar char="•"/>
        <a:defRPr kumimoji="0" sz="1400" kern="1200">
          <a:solidFill>
            <a:schemeClr val="tx1"/>
          </a:solidFill>
          <a:latin typeface="+mn-lt"/>
          <a:ea typeface="+mn-ea"/>
          <a:cs typeface="+mn-cs"/>
        </a:defRPr>
      </a:lvl8pPr>
      <a:lvl9pPr marL="2188168" indent="-162087" algn="l" rtl="0" eaLnBrk="1" latinLnBrk="0" hangingPunct="1">
        <a:spcBef>
          <a:spcPct val="20000"/>
        </a:spcBef>
        <a:buClr>
          <a:schemeClr val="tx2"/>
        </a:buClr>
        <a:buFontTx/>
        <a:buChar char="•"/>
        <a:defRPr kumimoji="0" sz="12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05216" algn="l" rtl="0" eaLnBrk="1" latinLnBrk="0" hangingPunct="1">
        <a:defRPr kumimoji="0" kern="1200">
          <a:solidFill>
            <a:schemeClr val="tx1"/>
          </a:solidFill>
          <a:latin typeface="+mn-lt"/>
          <a:ea typeface="+mn-ea"/>
          <a:cs typeface="+mn-cs"/>
        </a:defRPr>
      </a:lvl2pPr>
      <a:lvl3pPr marL="810433" algn="l" rtl="0" eaLnBrk="1" latinLnBrk="0" hangingPunct="1">
        <a:defRPr kumimoji="0" kern="1200">
          <a:solidFill>
            <a:schemeClr val="tx1"/>
          </a:solidFill>
          <a:latin typeface="+mn-lt"/>
          <a:ea typeface="+mn-ea"/>
          <a:cs typeface="+mn-cs"/>
        </a:defRPr>
      </a:lvl3pPr>
      <a:lvl4pPr marL="1215649" algn="l" rtl="0" eaLnBrk="1" latinLnBrk="0" hangingPunct="1">
        <a:defRPr kumimoji="0" kern="1200">
          <a:solidFill>
            <a:schemeClr val="tx1"/>
          </a:solidFill>
          <a:latin typeface="+mn-lt"/>
          <a:ea typeface="+mn-ea"/>
          <a:cs typeface="+mn-cs"/>
        </a:defRPr>
      </a:lvl4pPr>
      <a:lvl5pPr marL="1620865" algn="l" rtl="0" eaLnBrk="1" latinLnBrk="0" hangingPunct="1">
        <a:defRPr kumimoji="0" kern="1200">
          <a:solidFill>
            <a:schemeClr val="tx1"/>
          </a:solidFill>
          <a:latin typeface="+mn-lt"/>
          <a:ea typeface="+mn-ea"/>
          <a:cs typeface="+mn-cs"/>
        </a:defRPr>
      </a:lvl5pPr>
      <a:lvl6pPr marL="2026082" algn="l" rtl="0" eaLnBrk="1" latinLnBrk="0" hangingPunct="1">
        <a:defRPr kumimoji="0" kern="1200">
          <a:solidFill>
            <a:schemeClr val="tx1"/>
          </a:solidFill>
          <a:latin typeface="+mn-lt"/>
          <a:ea typeface="+mn-ea"/>
          <a:cs typeface="+mn-cs"/>
        </a:defRPr>
      </a:lvl6pPr>
      <a:lvl7pPr marL="2431298" algn="l" rtl="0" eaLnBrk="1" latinLnBrk="0" hangingPunct="1">
        <a:defRPr kumimoji="0" kern="1200">
          <a:solidFill>
            <a:schemeClr val="tx1"/>
          </a:solidFill>
          <a:latin typeface="+mn-lt"/>
          <a:ea typeface="+mn-ea"/>
          <a:cs typeface="+mn-cs"/>
        </a:defRPr>
      </a:lvl7pPr>
      <a:lvl8pPr marL="2836515" algn="l" rtl="0" eaLnBrk="1" latinLnBrk="0" hangingPunct="1">
        <a:defRPr kumimoji="0" kern="1200">
          <a:solidFill>
            <a:schemeClr val="tx1"/>
          </a:solidFill>
          <a:latin typeface="+mn-lt"/>
          <a:ea typeface="+mn-ea"/>
          <a:cs typeface="+mn-cs"/>
        </a:defRPr>
      </a:lvl8pPr>
      <a:lvl9pPr marL="3241731"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c/house-prices-advanced-regression-techniques/data" TargetMode="External"/><Relationship Id="rId2" Type="http://schemas.openxmlformats.org/officeDocument/2006/relationships/hyperlink" Target="http://kaggle.com/"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143000"/>
            <a:ext cx="7851648" cy="1714500"/>
          </a:xfrm>
        </p:spPr>
        <p:txBody>
          <a:bodyPr>
            <a:normAutofit fontScale="90000"/>
          </a:bodyPr>
          <a:lstStyle/>
          <a:p>
            <a:pPr algn="ctr"/>
            <a:r>
              <a:rPr lang="en-US" sz="4900" dirty="0" smtClean="0">
                <a:solidFill>
                  <a:schemeClr val="tx1"/>
                </a:solidFill>
                <a:latin typeface="Inter"/>
              </a:rPr>
              <a:t>Housing</a:t>
            </a:r>
            <a:r>
              <a:rPr lang="en-US" dirty="0" smtClean="0">
                <a:solidFill>
                  <a:srgbClr val="202124"/>
                </a:solidFill>
                <a:latin typeface="Inter"/>
              </a:rPr>
              <a:t> </a:t>
            </a:r>
            <a:r>
              <a:rPr lang="en-US" dirty="0" smtClean="0">
                <a:solidFill>
                  <a:schemeClr val="tx1"/>
                </a:solidFill>
                <a:latin typeface="Inter"/>
              </a:rPr>
              <a:t>Prices</a:t>
            </a:r>
            <a:br>
              <a:rPr lang="en-US" dirty="0" smtClean="0">
                <a:solidFill>
                  <a:schemeClr val="tx1"/>
                </a:solidFill>
                <a:latin typeface="Inter"/>
              </a:rPr>
            </a:br>
            <a:r>
              <a:rPr lang="en-US" dirty="0" smtClean="0">
                <a:solidFill>
                  <a:schemeClr val="tx1"/>
                </a:solidFill>
                <a:latin typeface="Inter"/>
              </a:rPr>
              <a:t>Prediction</a:t>
            </a:r>
            <a:r>
              <a:rPr lang="en-US" dirty="0" smtClean="0">
                <a:solidFill>
                  <a:srgbClr val="202124"/>
                </a:solidFill>
                <a:latin typeface="Inter"/>
              </a:rPr>
              <a:t/>
            </a:r>
            <a:br>
              <a:rPr lang="en-US" dirty="0" smtClean="0">
                <a:solidFill>
                  <a:srgbClr val="202124"/>
                </a:solidFill>
                <a:latin typeface="Inter"/>
              </a:rPr>
            </a:br>
            <a:endParaRPr lang="en-US" dirty="0"/>
          </a:p>
        </p:txBody>
      </p:sp>
      <p:sp>
        <p:nvSpPr>
          <p:cNvPr id="3" name="Subtitle 2"/>
          <p:cNvSpPr>
            <a:spLocks noGrp="1"/>
          </p:cNvSpPr>
          <p:nvPr>
            <p:ph type="subTitle" idx="1"/>
          </p:nvPr>
        </p:nvSpPr>
        <p:spPr>
          <a:xfrm>
            <a:off x="685800" y="3238500"/>
            <a:ext cx="7854696" cy="1600200"/>
          </a:xfrm>
        </p:spPr>
        <p:txBody>
          <a:bodyPr>
            <a:normAutofit fontScale="77500" lnSpcReduction="20000"/>
          </a:bodyPr>
          <a:lstStyle/>
          <a:p>
            <a:pPr algn="l"/>
            <a:r>
              <a:rPr lang="en-US" sz="3000" dirty="0" smtClean="0"/>
              <a:t>Presented by</a:t>
            </a:r>
          </a:p>
          <a:p>
            <a:pPr algn="l"/>
            <a:r>
              <a:rPr lang="en-US" sz="3000" dirty="0" smtClean="0"/>
              <a:t>         Name: P.ANAND</a:t>
            </a:r>
          </a:p>
          <a:p>
            <a:pPr algn="l"/>
            <a:r>
              <a:rPr lang="en-US" sz="3000" dirty="0" smtClean="0"/>
              <a:t>         College: </a:t>
            </a:r>
            <a:r>
              <a:rPr lang="en-US" sz="3000" dirty="0" err="1" smtClean="0"/>
              <a:t>St.Peter’s</a:t>
            </a:r>
            <a:r>
              <a:rPr lang="en-US" sz="3000" dirty="0" smtClean="0"/>
              <a:t> college of engineering and technology</a:t>
            </a:r>
          </a:p>
          <a:p>
            <a:pPr algn="l"/>
            <a:r>
              <a:rPr lang="en-US" sz="3000" dirty="0" smtClean="0"/>
              <a:t>         Department: CIVIL</a:t>
            </a:r>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DROPPING MISSING VALUE</a:t>
            </a:r>
            <a:endParaRPr lang="en-US" dirty="0">
              <a:solidFill>
                <a:srgbClr val="0070C0"/>
              </a:solidFill>
            </a:endParaRPr>
          </a:p>
        </p:txBody>
      </p:sp>
      <p:sp>
        <p:nvSpPr>
          <p:cNvPr id="3" name="Content Placeholder 2"/>
          <p:cNvSpPr>
            <a:spLocks noGrp="1"/>
          </p:cNvSpPr>
          <p:nvPr>
            <p:ph idx="1"/>
          </p:nvPr>
        </p:nvSpPr>
        <p:spPr/>
        <p:txBody>
          <a:bodyPr/>
          <a:lstStyle/>
          <a:p>
            <a:r>
              <a:rPr lang="en-US" dirty="0" smtClean="0">
                <a:solidFill>
                  <a:srgbClr val="111B21"/>
                </a:solidFill>
                <a:latin typeface="Segoe UI"/>
              </a:rPr>
              <a:t>We notice that few feature have missing values that are really missing. That means that specific house doesn't have that feature. So, we can drop those columns as follow:</a:t>
            </a:r>
            <a:endParaRPr lang="en-US" dirty="0"/>
          </a:p>
        </p:txBody>
      </p:sp>
      <p:pic>
        <p:nvPicPr>
          <p:cNvPr id="8" name="Picture 7" descr="Screenshot_2024-04-01-14-21-32-890_com.android.chrome-edit.jpg"/>
          <p:cNvPicPr>
            <a:picLocks noChangeAspect="1"/>
          </p:cNvPicPr>
          <p:nvPr/>
        </p:nvPicPr>
        <p:blipFill>
          <a:blip r:embed="rId2"/>
          <a:stretch>
            <a:fillRect/>
          </a:stretch>
        </p:blipFill>
        <p:spPr>
          <a:xfrm>
            <a:off x="609600" y="2781300"/>
            <a:ext cx="7010400" cy="261091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DEALING WITH CATEGORICAL DATA</a:t>
            </a:r>
            <a:endParaRPr lang="en-US" dirty="0">
              <a:solidFill>
                <a:srgbClr val="0070C0"/>
              </a:solidFill>
            </a:endParaRPr>
          </a:p>
        </p:txBody>
      </p:sp>
      <p:sp>
        <p:nvSpPr>
          <p:cNvPr id="3" name="Content Placeholder 2"/>
          <p:cNvSpPr>
            <a:spLocks noGrp="1"/>
          </p:cNvSpPr>
          <p:nvPr>
            <p:ph idx="1"/>
          </p:nvPr>
        </p:nvSpPr>
        <p:spPr/>
        <p:txBody>
          <a:bodyPr/>
          <a:lstStyle/>
          <a:p>
            <a:r>
              <a:rPr lang="en-US" dirty="0" smtClean="0"/>
              <a:t>While filling categories values , we have different techniques.</a:t>
            </a:r>
            <a:endParaRPr lang="en-US" dirty="0"/>
          </a:p>
        </p:txBody>
      </p:sp>
      <p:pic>
        <p:nvPicPr>
          <p:cNvPr id="6" name="Picture 5" descr="__results___20_0.png"/>
          <p:cNvPicPr>
            <a:picLocks noChangeAspect="1"/>
          </p:cNvPicPr>
          <p:nvPr/>
        </p:nvPicPr>
        <p:blipFill>
          <a:blip r:embed="rId2"/>
          <a:stretch>
            <a:fillRect/>
          </a:stretch>
        </p:blipFill>
        <p:spPr>
          <a:xfrm>
            <a:off x="304800" y="2057400"/>
            <a:ext cx="8686800" cy="3657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FEATURE ENGINEERING:</a:t>
            </a:r>
            <a:endParaRPr lang="en-US" dirty="0">
              <a:solidFill>
                <a:srgbClr val="0070C0"/>
              </a:solidFill>
            </a:endParaRPr>
          </a:p>
        </p:txBody>
      </p:sp>
      <p:pic>
        <p:nvPicPr>
          <p:cNvPr id="6" name="Content Placeholder 5" descr="Screenshot_2024-04-01-14-38-13-635_com.android.chrome-edit.jpg"/>
          <p:cNvPicPr>
            <a:picLocks noGrp="1" noChangeAspect="1"/>
          </p:cNvPicPr>
          <p:nvPr>
            <p:ph idx="1"/>
          </p:nvPr>
        </p:nvPicPr>
        <p:blipFill>
          <a:blip r:embed="rId2"/>
          <a:stretch>
            <a:fillRect/>
          </a:stretch>
        </p:blipFill>
        <p:spPr>
          <a:xfrm>
            <a:off x="685800" y="1790700"/>
            <a:ext cx="7239000" cy="3538697"/>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MODEL SELECTION</a:t>
            </a:r>
            <a:endParaRPr lang="en-US" dirty="0">
              <a:solidFill>
                <a:srgbClr val="0070C0"/>
              </a:solidFill>
            </a:endParaRPr>
          </a:p>
        </p:txBody>
      </p:sp>
      <p:sp>
        <p:nvSpPr>
          <p:cNvPr id="3" name="Content Placeholder 2"/>
          <p:cNvSpPr>
            <a:spLocks noGrp="1"/>
          </p:cNvSpPr>
          <p:nvPr>
            <p:ph idx="1"/>
          </p:nvPr>
        </p:nvSpPr>
        <p:spPr/>
        <p:txBody>
          <a:bodyPr/>
          <a:lstStyle/>
          <a:p>
            <a:r>
              <a:rPr lang="en-US" dirty="0" smtClean="0"/>
              <a:t>Random forest model has </a:t>
            </a:r>
          </a:p>
          <a:p>
            <a:pPr>
              <a:buNone/>
            </a:pPr>
            <a:r>
              <a:rPr lang="en-US" dirty="0" smtClean="0"/>
              <a:t>highest value of R- square .</a:t>
            </a:r>
          </a:p>
          <a:p>
            <a:pPr>
              <a:buNone/>
            </a:pPr>
            <a:r>
              <a:rPr lang="en-US" dirty="0" smtClean="0"/>
              <a:t> So, we can conclude that random</a:t>
            </a:r>
          </a:p>
          <a:p>
            <a:pPr>
              <a:buNone/>
            </a:pPr>
            <a:r>
              <a:rPr lang="en-US" dirty="0" smtClean="0"/>
              <a:t> forest model is the most  </a:t>
            </a:r>
          </a:p>
          <a:p>
            <a:pPr>
              <a:buNone/>
            </a:pPr>
            <a:r>
              <a:rPr lang="en-US" dirty="0" smtClean="0"/>
              <a:t>optimal model  for this dataset</a:t>
            </a:r>
            <a:endParaRPr lang="en-US" dirty="0"/>
          </a:p>
        </p:txBody>
      </p:sp>
      <p:pic>
        <p:nvPicPr>
          <p:cNvPr id="5" name="Picture 4" descr="Screenshot_2024-04-01-14-40-40-443_com.android.chrome-edit.jpg"/>
          <p:cNvPicPr>
            <a:picLocks noChangeAspect="1"/>
          </p:cNvPicPr>
          <p:nvPr/>
        </p:nvPicPr>
        <p:blipFill>
          <a:blip r:embed="rId2"/>
          <a:stretch>
            <a:fillRect/>
          </a:stretch>
        </p:blipFill>
        <p:spPr>
          <a:xfrm>
            <a:off x="4800600" y="1485900"/>
            <a:ext cx="4186975" cy="3505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CREATION OF FINAL SUBMISSION</a:t>
            </a:r>
            <a:endParaRPr lang="en-US" dirty="0">
              <a:solidFill>
                <a:srgbClr val="0070C0"/>
              </a:solidFill>
            </a:endParaRPr>
          </a:p>
        </p:txBody>
      </p:sp>
      <p:pic>
        <p:nvPicPr>
          <p:cNvPr id="6" name="Content Placeholder 5" descr="Screenshot_2024-04-01-14-42-36-880_com.android.chrome-edit.jpg"/>
          <p:cNvPicPr>
            <a:picLocks noGrp="1" noChangeAspect="1"/>
          </p:cNvPicPr>
          <p:nvPr>
            <p:ph idx="1"/>
          </p:nvPr>
        </p:nvPicPr>
        <p:blipFill>
          <a:blip r:embed="rId2"/>
          <a:stretch>
            <a:fillRect/>
          </a:stretch>
        </p:blipFill>
        <p:spPr>
          <a:xfrm>
            <a:off x="762000" y="1714500"/>
            <a:ext cx="7178857" cy="34798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143000"/>
            <a:ext cx="7851648" cy="2247900"/>
          </a:xfrm>
        </p:spPr>
        <p:txBody>
          <a:bodyPr/>
          <a:lstStyle/>
          <a:p>
            <a:pPr algn="ctr"/>
            <a:r>
              <a:rPr lang="en-US" dirty="0" smtClean="0"/>
              <a:t>THANKYOU</a:t>
            </a:r>
            <a:endParaRPr lang="en-US" dirty="0"/>
          </a:p>
        </p:txBody>
      </p:sp>
      <p:sp>
        <p:nvSpPr>
          <p:cNvPr id="4" name="Subtitle 3"/>
          <p:cNvSpPr>
            <a:spLocks noGrp="1"/>
          </p:cNvSpPr>
          <p:nvPr>
            <p:ph type="subTitle" idx="1"/>
          </p:nvPr>
        </p:nvSpPr>
        <p:spPr>
          <a:xfrm>
            <a:off x="457200" y="2781300"/>
            <a:ext cx="7854696" cy="2055447"/>
          </a:xfrm>
        </p:spPr>
        <p:txBody>
          <a:bodyPr/>
          <a:lstStyle/>
          <a:p>
            <a:r>
              <a:rPr lang="en-US" dirty="0" smtClean="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OUTLINE</a:t>
            </a:r>
            <a:endParaRPr lang="en-US" dirty="0">
              <a:solidFill>
                <a:srgbClr val="0070C0"/>
              </a:solidFill>
            </a:endParaRPr>
          </a:p>
        </p:txBody>
      </p:sp>
      <p:sp>
        <p:nvSpPr>
          <p:cNvPr id="3" name="Content Placeholder 2"/>
          <p:cNvSpPr>
            <a:spLocks noGrp="1"/>
          </p:cNvSpPr>
          <p:nvPr>
            <p:ph idx="1"/>
          </p:nvPr>
        </p:nvSpPr>
        <p:spPr/>
        <p:txBody>
          <a:bodyPr/>
          <a:lstStyle/>
          <a:p>
            <a:pPr>
              <a:buNone/>
            </a:pPr>
            <a:r>
              <a:rPr lang="en-US" dirty="0" smtClean="0"/>
              <a:t>• Introduction</a:t>
            </a:r>
          </a:p>
          <a:p>
            <a:pPr>
              <a:buNone/>
            </a:pPr>
            <a:r>
              <a:rPr lang="en-US" dirty="0" smtClean="0"/>
              <a:t>• Problem Statement</a:t>
            </a:r>
          </a:p>
          <a:p>
            <a:pPr>
              <a:buNone/>
            </a:pPr>
            <a:r>
              <a:rPr lang="en-US" dirty="0" smtClean="0"/>
              <a:t>• Dataset• Pipeline</a:t>
            </a:r>
          </a:p>
          <a:p>
            <a:pPr>
              <a:buNone/>
            </a:pPr>
            <a:r>
              <a:rPr lang="en-US" dirty="0" smtClean="0"/>
              <a:t>• Data cleaning• </a:t>
            </a:r>
            <a:r>
              <a:rPr lang="en-US" dirty="0" err="1" smtClean="0"/>
              <a:t>Feaue</a:t>
            </a:r>
            <a:r>
              <a:rPr lang="en-US" dirty="0" smtClean="0"/>
              <a:t> engineering</a:t>
            </a:r>
          </a:p>
          <a:p>
            <a:pPr>
              <a:buNone/>
            </a:pPr>
            <a:r>
              <a:rPr lang="en-US" dirty="0" smtClean="0"/>
              <a:t>• Model creation</a:t>
            </a:r>
          </a:p>
          <a:p>
            <a:pPr>
              <a:buNone/>
            </a:pPr>
            <a:r>
              <a:rPr lang="en-US" dirty="0" smtClean="0"/>
              <a:t>•Grid Search cross validation</a:t>
            </a:r>
          </a:p>
          <a:p>
            <a:pPr>
              <a:buNone/>
            </a:pPr>
            <a:r>
              <a:rPr lang="en-US" dirty="0" smtClean="0"/>
              <a:t>• Result/Output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INTRODUCTION</a:t>
            </a:r>
            <a:endParaRPr lang="en-US" dirty="0">
              <a:solidFill>
                <a:srgbClr val="0070C0"/>
              </a:solidFill>
            </a:endParaRPr>
          </a:p>
        </p:txBody>
      </p:sp>
      <p:sp>
        <p:nvSpPr>
          <p:cNvPr id="3" name="Content Placeholder 2"/>
          <p:cNvSpPr>
            <a:spLocks noGrp="1"/>
          </p:cNvSpPr>
          <p:nvPr>
            <p:ph idx="1"/>
          </p:nvPr>
        </p:nvSpPr>
        <p:spPr/>
        <p:txBody>
          <a:bodyPr/>
          <a:lstStyle/>
          <a:p>
            <a:pPr>
              <a:buNone/>
            </a:pPr>
            <a:r>
              <a:rPr lang="en-US" dirty="0" smtClean="0"/>
              <a:t>• In this project, we have built machine </a:t>
            </a:r>
            <a:r>
              <a:rPr lang="en-US" dirty="0" err="1" smtClean="0"/>
              <a:t>learningmodel</a:t>
            </a:r>
            <a:r>
              <a:rPr lang="en-US" dirty="0" smtClean="0"/>
              <a:t> to predict the house prices.</a:t>
            </a:r>
          </a:p>
          <a:p>
            <a:pPr>
              <a:buNone/>
            </a:pPr>
            <a:r>
              <a:rPr lang="en-US" dirty="0" smtClean="0"/>
              <a:t>• Housing sales price are determined by numerous factors such as material quality, living area square feet Size of garage, location of the house number of bedrooms and so on. We will apply numerous regression models and find out the most optimal , model with maximum R-square value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solidFill>
                  <a:srgbClr val="0070C0"/>
                </a:solidFill>
                <a:latin typeface="Segoe UI"/>
              </a:rPr>
              <a:t>PROBLEM</a:t>
            </a:r>
            <a:r>
              <a:rPr lang="en-US" dirty="0" smtClean="0">
                <a:solidFill>
                  <a:srgbClr val="111B21"/>
                </a:solidFill>
                <a:latin typeface="Segoe UI"/>
              </a:rPr>
              <a:t> </a:t>
            </a:r>
            <a:r>
              <a:rPr lang="en-US" dirty="0" smtClean="0">
                <a:solidFill>
                  <a:srgbClr val="0070C0"/>
                </a:solidFill>
                <a:latin typeface="Segoe UI"/>
              </a:rPr>
              <a:t>STATEMENT</a:t>
            </a:r>
            <a:endParaRPr lang="en-US" dirty="0">
              <a:solidFill>
                <a:srgbClr val="0070C0"/>
              </a:solidFill>
            </a:endParaRPr>
          </a:p>
        </p:txBody>
      </p:sp>
      <p:sp>
        <p:nvSpPr>
          <p:cNvPr id="3" name="Content Placeholder 2"/>
          <p:cNvSpPr>
            <a:spLocks noGrp="1"/>
          </p:cNvSpPr>
          <p:nvPr>
            <p:ph idx="1"/>
          </p:nvPr>
        </p:nvSpPr>
        <p:spPr/>
        <p:txBody>
          <a:bodyPr/>
          <a:lstStyle/>
          <a:p>
            <a:r>
              <a:rPr lang="en-US" dirty="0" smtClean="0">
                <a:solidFill>
                  <a:srgbClr val="111B21"/>
                </a:solidFill>
                <a:latin typeface="Segoe UI"/>
              </a:rPr>
              <a:t>Real estate is not only the key sector of the national economy, but also one of the  citizen’s  major concerns.</a:t>
            </a:r>
          </a:p>
          <a:p>
            <a:r>
              <a:rPr lang="en-US" dirty="0" smtClean="0">
                <a:solidFill>
                  <a:srgbClr val="111B21"/>
                </a:solidFill>
                <a:latin typeface="Segoe UI"/>
              </a:rPr>
              <a:t>With increasing demand of housing , prices of houses are also getting up.</a:t>
            </a:r>
          </a:p>
          <a:p>
            <a:r>
              <a:rPr lang="en-US" dirty="0" smtClean="0">
                <a:solidFill>
                  <a:srgbClr val="111B21"/>
                </a:solidFill>
                <a:latin typeface="Segoe UI"/>
              </a:rPr>
              <a:t> It is critical to provide accurate predictions of housing prices.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70C0"/>
                </a:solidFill>
                <a:latin typeface="Segoe UI"/>
              </a:rPr>
              <a:t>DATASET</a:t>
            </a:r>
            <a:endParaRPr lang="en-US" dirty="0">
              <a:solidFill>
                <a:srgbClr val="0070C0"/>
              </a:solidFill>
            </a:endParaRPr>
          </a:p>
        </p:txBody>
      </p:sp>
      <p:sp>
        <p:nvSpPr>
          <p:cNvPr id="3" name="Content Placeholder 2"/>
          <p:cNvSpPr>
            <a:spLocks noGrp="1"/>
          </p:cNvSpPr>
          <p:nvPr>
            <p:ph idx="1"/>
          </p:nvPr>
        </p:nvSpPr>
        <p:spPr/>
        <p:txBody>
          <a:bodyPr/>
          <a:lstStyle/>
          <a:p>
            <a:r>
              <a:rPr lang="en-US" dirty="0" smtClean="0">
                <a:solidFill>
                  <a:srgbClr val="111B21"/>
                </a:solidFill>
                <a:latin typeface="Segoe UI"/>
              </a:rPr>
              <a:t>Dataset comes from </a:t>
            </a:r>
            <a:r>
              <a:rPr lang="en-US" dirty="0" smtClean="0">
                <a:latin typeface="Segoe UI"/>
                <a:hlinkClick r:id="rId2" tooltip="http://Kaggle.com"/>
              </a:rPr>
              <a:t>Kaggle.com</a:t>
            </a:r>
            <a:r>
              <a:rPr lang="en-US" dirty="0" smtClean="0">
                <a:solidFill>
                  <a:srgbClr val="111B21"/>
                </a:solidFill>
                <a:latin typeface="Segoe UI"/>
              </a:rPr>
              <a:t>. </a:t>
            </a:r>
          </a:p>
          <a:p>
            <a:r>
              <a:rPr lang="en-US" dirty="0" smtClean="0">
                <a:solidFill>
                  <a:srgbClr val="111B21"/>
                </a:solidFill>
                <a:latin typeface="Segoe UI"/>
              </a:rPr>
              <a:t>Link to dataset:</a:t>
            </a:r>
          </a:p>
          <a:p>
            <a:pPr>
              <a:buNone/>
            </a:pPr>
            <a:r>
              <a:rPr lang="en-US" dirty="0" smtClean="0"/>
              <a:t>  </a:t>
            </a:r>
            <a:r>
              <a:rPr lang="en-US" sz="2000" dirty="0" smtClean="0">
                <a:hlinkClick r:id="rId3"/>
              </a:rPr>
              <a:t>https</a:t>
            </a:r>
            <a:r>
              <a:rPr lang="en-US" dirty="0" smtClean="0">
                <a:hlinkClick r:id="rId3"/>
              </a:rPr>
              <a:t>://</a:t>
            </a:r>
            <a:r>
              <a:rPr lang="en-US" sz="1800" dirty="0" smtClean="0">
                <a:hlinkClick r:id="rId3"/>
              </a:rPr>
              <a:t>www.kaggle.com/c/house-prices-advanced-regression-techniques/data</a:t>
            </a:r>
            <a:endParaRPr lang="en-US" sz="1800" dirty="0" smtClean="0"/>
          </a:p>
          <a:p>
            <a:pPr>
              <a:buNone/>
            </a:pPr>
            <a:endParaRPr lang="en-US" sz="1800" dirty="0"/>
          </a:p>
        </p:txBody>
      </p:sp>
      <p:pic>
        <p:nvPicPr>
          <p:cNvPr id="6" name="Picture 5" descr="Screenshot_2024-04-01-13-59-00-629_com.android.chrome-edit.jpg"/>
          <p:cNvPicPr>
            <a:picLocks noChangeAspect="1"/>
          </p:cNvPicPr>
          <p:nvPr/>
        </p:nvPicPr>
        <p:blipFill>
          <a:blip r:embed="rId4" cstate="print"/>
          <a:srcRect l="1031" t="13925" r="1031" b="11811"/>
          <a:stretch>
            <a:fillRect/>
          </a:stretch>
        </p:blipFill>
        <p:spPr>
          <a:xfrm>
            <a:off x="914400" y="3314700"/>
            <a:ext cx="7239000" cy="1219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PIPELINE</a:t>
            </a:r>
            <a:endParaRPr lang="en-US" dirty="0">
              <a:solidFill>
                <a:srgbClr val="0070C0"/>
              </a:solidFill>
            </a:endParaRPr>
          </a:p>
        </p:txBody>
      </p:sp>
      <p:sp>
        <p:nvSpPr>
          <p:cNvPr id="3" name="Content Placeholder 2"/>
          <p:cNvSpPr>
            <a:spLocks noGrp="1"/>
          </p:cNvSpPr>
          <p:nvPr>
            <p:ph idx="1"/>
          </p:nvPr>
        </p:nvSpPr>
        <p:spPr/>
        <p:txBody>
          <a:bodyPr/>
          <a:lstStyle/>
          <a:p>
            <a:r>
              <a:rPr lang="en-US" dirty="0" smtClean="0">
                <a:solidFill>
                  <a:srgbClr val="111B21"/>
                </a:solidFill>
                <a:latin typeface="Segoe UI"/>
              </a:rPr>
              <a:t>Importing Libraries </a:t>
            </a:r>
          </a:p>
          <a:p>
            <a:r>
              <a:rPr lang="en-US" dirty="0" smtClean="0">
                <a:solidFill>
                  <a:srgbClr val="111B21"/>
                </a:solidFill>
                <a:latin typeface="Segoe UI"/>
              </a:rPr>
              <a:t>Data </a:t>
            </a:r>
            <a:r>
              <a:rPr lang="en-US" dirty="0" err="1" smtClean="0">
                <a:solidFill>
                  <a:srgbClr val="111B21"/>
                </a:solidFill>
                <a:latin typeface="Segoe UI"/>
              </a:rPr>
              <a:t>Exploratian</a:t>
            </a:r>
            <a:r>
              <a:rPr lang="en-US" dirty="0" smtClean="0">
                <a:solidFill>
                  <a:srgbClr val="111B21"/>
                </a:solidFill>
                <a:latin typeface="Segoe UI"/>
              </a:rPr>
              <a:t> </a:t>
            </a:r>
          </a:p>
          <a:p>
            <a:r>
              <a:rPr lang="en-US" dirty="0" smtClean="0">
                <a:solidFill>
                  <a:srgbClr val="111B21"/>
                </a:solidFill>
                <a:latin typeface="Segoe UI"/>
              </a:rPr>
              <a:t>Data Cleaning </a:t>
            </a:r>
          </a:p>
          <a:p>
            <a:r>
              <a:rPr lang="en-US" dirty="0" smtClean="0">
                <a:solidFill>
                  <a:srgbClr val="111B21"/>
                </a:solidFill>
                <a:latin typeface="Segoe UI"/>
              </a:rPr>
              <a:t>Feature Engineering</a:t>
            </a:r>
          </a:p>
          <a:p>
            <a:r>
              <a:rPr lang="en-US" dirty="0" smtClean="0">
                <a:solidFill>
                  <a:srgbClr val="111B21"/>
                </a:solidFill>
                <a:latin typeface="Segoe UI"/>
              </a:rPr>
              <a:t>Grid search cross </a:t>
            </a:r>
          </a:p>
          <a:p>
            <a:r>
              <a:rPr lang="en-US" dirty="0" smtClean="0">
                <a:solidFill>
                  <a:srgbClr val="111B21"/>
                </a:solidFill>
                <a:latin typeface="Segoe UI"/>
              </a:rPr>
              <a:t>Validation</a:t>
            </a:r>
          </a:p>
          <a:p>
            <a:r>
              <a:rPr lang="en-US" dirty="0" smtClean="0">
                <a:solidFill>
                  <a:srgbClr val="111B21"/>
                </a:solidFill>
                <a:latin typeface="Segoe UI"/>
              </a:rPr>
              <a:t>Optimal Model Creation </a:t>
            </a:r>
          </a:p>
          <a:p>
            <a:r>
              <a:rPr lang="en-US" dirty="0" smtClean="0">
                <a:solidFill>
                  <a:srgbClr val="111B21"/>
                </a:solidFill>
                <a:latin typeface="Segoe UI"/>
              </a:rPr>
              <a:t>Creating submission tile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0"/>
            <a:ext cx="8229600" cy="952500"/>
          </a:xfrm>
        </p:spPr>
        <p:txBody>
          <a:bodyPr/>
          <a:lstStyle/>
          <a:p>
            <a:r>
              <a:rPr lang="en-US" dirty="0" smtClean="0">
                <a:solidFill>
                  <a:srgbClr val="0070C0"/>
                </a:solidFill>
              </a:rPr>
              <a:t>FEATURE CO-RELATION MATRIX</a:t>
            </a:r>
            <a:endParaRPr lang="en-US" dirty="0">
              <a:solidFill>
                <a:srgbClr val="0070C0"/>
              </a:solidFill>
            </a:endParaRPr>
          </a:p>
        </p:txBody>
      </p:sp>
      <p:pic>
        <p:nvPicPr>
          <p:cNvPr id="7" name="Content Placeholder 6" descr="Screenshot_2024-04-01-14-04-11-874_com.android.chrome-edit.jpg"/>
          <p:cNvPicPr>
            <a:picLocks noGrp="1" noChangeAspect="1"/>
          </p:cNvPicPr>
          <p:nvPr>
            <p:ph idx="1"/>
          </p:nvPr>
        </p:nvPicPr>
        <p:blipFill>
          <a:blip r:embed="rId2"/>
          <a:srcRect r="-10769" b="-28997"/>
          <a:stretch>
            <a:fillRect/>
          </a:stretch>
        </p:blipFill>
        <p:spPr>
          <a:xfrm>
            <a:off x="304800" y="1714500"/>
            <a:ext cx="5486400" cy="2819400"/>
          </a:xfrm>
        </p:spPr>
      </p:pic>
      <p:pic>
        <p:nvPicPr>
          <p:cNvPr id="8" name="Picture 7" descr="Screenshot_2024-04-01-14-10-06-497_cn.wps.xiaomi.abroad.lite-edit.jpg"/>
          <p:cNvPicPr>
            <a:picLocks noChangeAspect="1"/>
          </p:cNvPicPr>
          <p:nvPr/>
        </p:nvPicPr>
        <p:blipFill>
          <a:blip r:embed="rId3" cstate="print"/>
          <a:srcRect b="24233"/>
          <a:stretch>
            <a:fillRect/>
          </a:stretch>
        </p:blipFill>
        <p:spPr>
          <a:xfrm>
            <a:off x="6324600" y="1562100"/>
            <a:ext cx="1524000" cy="345458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70C0"/>
                </a:solidFill>
              </a:rPr>
              <a:t>DISTRIBUTION OF TARGET VARIABLE</a:t>
            </a:r>
            <a:endParaRPr lang="en-US" dirty="0">
              <a:solidFill>
                <a:srgbClr val="0070C0"/>
              </a:solidFill>
            </a:endParaRPr>
          </a:p>
        </p:txBody>
      </p:sp>
      <p:pic>
        <p:nvPicPr>
          <p:cNvPr id="5" name="Picture 4" descr="WhatsApp Image 2024-04-01 at 11.41.04.jpeg"/>
          <p:cNvPicPr>
            <a:picLocks noChangeAspect="1"/>
          </p:cNvPicPr>
          <p:nvPr/>
        </p:nvPicPr>
        <p:blipFill>
          <a:blip r:embed="rId2"/>
          <a:srcRect l="2508" t="49025" r="57367" b="30919"/>
          <a:stretch>
            <a:fillRect/>
          </a:stretch>
        </p:blipFill>
        <p:spPr>
          <a:xfrm>
            <a:off x="762000" y="2552700"/>
            <a:ext cx="2438400" cy="685800"/>
          </a:xfrm>
          <a:prstGeom prst="rect">
            <a:avLst/>
          </a:prstGeom>
        </p:spPr>
      </p:pic>
      <p:pic>
        <p:nvPicPr>
          <p:cNvPr id="7" name="Content Placeholder 6" descr="Screenshot_2024-04-01-14-12-57-965_com.android.chrome-edit.jpg"/>
          <p:cNvPicPr>
            <a:picLocks noGrp="1" noChangeAspect="1"/>
          </p:cNvPicPr>
          <p:nvPr>
            <p:ph idx="1"/>
          </p:nvPr>
        </p:nvPicPr>
        <p:blipFill>
          <a:blip r:embed="rId3" cstate="print"/>
          <a:srcRect t="26630" r="10909"/>
          <a:stretch>
            <a:fillRect/>
          </a:stretch>
        </p:blipFill>
        <p:spPr>
          <a:xfrm>
            <a:off x="228600" y="2476500"/>
            <a:ext cx="3733800" cy="839790"/>
          </a:xfrm>
        </p:spPr>
      </p:pic>
      <p:pic>
        <p:nvPicPr>
          <p:cNvPr id="8" name="Picture 7" descr="__results___15_2.png"/>
          <p:cNvPicPr>
            <a:picLocks noChangeAspect="1"/>
          </p:cNvPicPr>
          <p:nvPr/>
        </p:nvPicPr>
        <p:blipFill>
          <a:blip r:embed="rId4"/>
          <a:stretch>
            <a:fillRect/>
          </a:stretch>
        </p:blipFill>
        <p:spPr>
          <a:xfrm>
            <a:off x="4419600" y="1562100"/>
            <a:ext cx="3984524" cy="366259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DEALING WITH MISSING VALUE</a:t>
            </a:r>
            <a:endParaRPr lang="en-US" dirty="0">
              <a:solidFill>
                <a:srgbClr val="0070C0"/>
              </a:solidFill>
            </a:endParaRPr>
          </a:p>
        </p:txBody>
      </p:sp>
      <p:pic>
        <p:nvPicPr>
          <p:cNvPr id="4" name="Content Placeholder 3" descr="WhatsApp Image 2024-04-01 at 11.43.41.jpeg"/>
          <p:cNvPicPr>
            <a:picLocks noGrp="1" noChangeAspect="1"/>
          </p:cNvPicPr>
          <p:nvPr>
            <p:ph idx="1"/>
          </p:nvPr>
        </p:nvPicPr>
        <p:blipFill>
          <a:blip r:embed="rId2"/>
          <a:srcRect l="41379" t="20056" r="5956" b="10863"/>
          <a:stretch>
            <a:fillRect/>
          </a:stretch>
        </p:blipFill>
        <p:spPr>
          <a:xfrm>
            <a:off x="2057400" y="1790700"/>
            <a:ext cx="4495800" cy="3318329"/>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145</TotalTime>
  <Words>300</Words>
  <Application>Microsoft Office PowerPoint</Application>
  <PresentationFormat>On-screen Show (16:10)</PresentationFormat>
  <Paragraphs>51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Housing Prices Prediction </vt:lpstr>
      <vt:lpstr>OUTLINE</vt:lpstr>
      <vt:lpstr>INTRODUCTION</vt:lpstr>
      <vt:lpstr>PROBLEM STATEMENT</vt:lpstr>
      <vt:lpstr>DATASET</vt:lpstr>
      <vt:lpstr>PIPELINE</vt:lpstr>
      <vt:lpstr>FEATURE CO-RELATION MATRIX</vt:lpstr>
      <vt:lpstr>DISTRIBUTION OF TARGET VARIABLE</vt:lpstr>
      <vt:lpstr>DEALING WITH MISSING VALUE</vt:lpstr>
      <vt:lpstr>DROPPING MISSING VALUE</vt:lpstr>
      <vt:lpstr>DEALING WITH CATEGORICAL DATA</vt:lpstr>
      <vt:lpstr>FEATURE ENGINEERING:</vt:lpstr>
      <vt:lpstr>MODEL SELECTION</vt:lpstr>
      <vt:lpstr>CREATION OF FINAL SUBMISSION</vt:lpstr>
      <vt:lpstr>THANKYOU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Prices</dc:title>
  <dc:creator>mech</dc:creator>
  <cp:lastModifiedBy>mech</cp:lastModifiedBy>
  <cp:revision>15</cp:revision>
  <dcterms:created xsi:type="dcterms:W3CDTF">2024-04-01T05:24:41Z</dcterms:created>
  <dcterms:modified xsi:type="dcterms:W3CDTF">2024-04-01T09:21:39Z</dcterms:modified>
</cp:coreProperties>
</file>