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6" r:id="rId4"/>
    <p:sldId id="262" r:id="rId5"/>
    <p:sldId id="261" r:id="rId6"/>
    <p:sldId id="263" r:id="rId7"/>
    <p:sldId id="280" r:id="rId8"/>
    <p:sldId id="271" r:id="rId9"/>
    <p:sldId id="272" r:id="rId10"/>
    <p:sldId id="273" r:id="rId11"/>
    <p:sldId id="274" r:id="rId12"/>
    <p:sldId id="270" r:id="rId13"/>
    <p:sldId id="275" r:id="rId14"/>
    <p:sldId id="276" r:id="rId15"/>
    <p:sldId id="277" r:id="rId16"/>
    <p:sldId id="278" r:id="rId17"/>
    <p:sldId id="279" r:id="rId18"/>
    <p:sldId id="260" r:id="rId19"/>
    <p:sldId id="25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89775" autoAdjust="0"/>
  </p:normalViewPr>
  <p:slideViewPr>
    <p:cSldViewPr snapToGrid="0">
      <p:cViewPr varScale="1">
        <p:scale>
          <a:sx n="119" d="100"/>
          <a:sy n="119"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B6C4A-ED03-452C-AC31-9573611D351A}"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6E623-5CA0-4D32-B978-6A06E10A1481}" type="slidenum">
              <a:rPr lang="en-US" smtClean="0"/>
              <a:t>‹#›</a:t>
            </a:fld>
            <a:endParaRPr lang="en-US"/>
          </a:p>
        </p:txBody>
      </p:sp>
    </p:spTree>
    <p:extLst>
      <p:ext uri="{BB962C8B-B14F-4D97-AF65-F5344CB8AC3E}">
        <p14:creationId xmlns:p14="http://schemas.microsoft.com/office/powerpoint/2010/main" val="274694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D6E623-5CA0-4D32-B978-6A06E10A1481}" type="slidenum">
              <a:rPr lang="en-US" smtClean="0"/>
              <a:t>6</a:t>
            </a:fld>
            <a:endParaRPr lang="en-US"/>
          </a:p>
        </p:txBody>
      </p:sp>
    </p:spTree>
    <p:extLst>
      <p:ext uri="{BB962C8B-B14F-4D97-AF65-F5344CB8AC3E}">
        <p14:creationId xmlns:p14="http://schemas.microsoft.com/office/powerpoint/2010/main" val="249920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D6E623-5CA0-4D32-B978-6A06E10A1481}" type="slidenum">
              <a:rPr lang="en-US" smtClean="0"/>
              <a:t>7</a:t>
            </a:fld>
            <a:endParaRPr lang="en-US"/>
          </a:p>
        </p:txBody>
      </p:sp>
    </p:spTree>
    <p:extLst>
      <p:ext uri="{BB962C8B-B14F-4D97-AF65-F5344CB8AC3E}">
        <p14:creationId xmlns:p14="http://schemas.microsoft.com/office/powerpoint/2010/main" val="260156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03-12-2024</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03-12-2024</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figma.com/board/pRjzefUy50nwWHCwDOMbCy/Untitled?node-id=12-275&amp;t=g0T5c7i4jiJj9nzp-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1976132" y="1705158"/>
            <a:ext cx="8239735" cy="2751243"/>
            <a:chOff x="2354232" y="2505671"/>
            <a:chExt cx="8239735" cy="1003877"/>
          </a:xfrm>
        </p:grpSpPr>
        <p:sp>
          <p:nvSpPr>
            <p:cNvPr id="5" name="TextBox 4">
              <a:extLst>
                <a:ext uri="{FF2B5EF4-FFF2-40B4-BE49-F238E27FC236}">
                  <a16:creationId xmlns:a16="http://schemas.microsoft.com/office/drawing/2014/main" id="{64EEBFDB-56E0-C147-9F71-765322CCF80C}"/>
                </a:ext>
              </a:extLst>
            </p:cNvPr>
            <p:cNvSpPr txBox="1"/>
            <p:nvPr/>
          </p:nvSpPr>
          <p:spPr>
            <a:xfrm>
              <a:off x="2354232" y="2505671"/>
              <a:ext cx="7554504" cy="842264"/>
            </a:xfrm>
            <a:prstGeom prst="rect">
              <a:avLst/>
            </a:prstGeom>
            <a:noFill/>
          </p:spPr>
          <p:txBody>
            <a:bodyPr wrap="none" rtlCol="0">
              <a:spAutoFit/>
            </a:bodyPr>
            <a:lstStyle/>
            <a:p>
              <a:r>
                <a:rPr lang="en-IN" sz="4800" b="1" dirty="0">
                  <a:solidFill>
                    <a:schemeClr val="accent2"/>
                  </a:solidFill>
                </a:rPr>
                <a:t>AI POWERED -</a:t>
              </a:r>
            </a:p>
            <a:p>
              <a:r>
                <a:rPr lang="en-IN" sz="4800" b="1">
                  <a:solidFill>
                    <a:schemeClr val="accent2"/>
                  </a:solidFill>
                </a:rPr>
                <a:t>HEALTHCARE </a:t>
              </a:r>
              <a:r>
                <a:rPr lang="en-IN" sz="4800" b="1" dirty="0">
                  <a:solidFill>
                    <a:schemeClr val="accent2"/>
                  </a:solidFill>
                </a:rPr>
                <a:t>MANAGEMENT</a:t>
              </a:r>
            </a:p>
            <a:p>
              <a:r>
                <a:rPr lang="en-IN" sz="4800" b="1" dirty="0">
                  <a:solidFill>
                    <a:schemeClr val="accent2"/>
                  </a:solidFill>
                </a:rPr>
                <a:t>SYSTEM </a:t>
              </a:r>
              <a:r>
                <a:rPr lang="en-IN" sz="3200" b="1" dirty="0">
                  <a:solidFill>
                    <a:schemeClr val="bg1">
                      <a:lumMod val="65000"/>
                    </a:schemeClr>
                  </a:solidFill>
                </a:rPr>
                <a:t>2024 - 2025</a:t>
              </a:r>
              <a:endParaRPr lang="en-IN" sz="3600" b="1" dirty="0">
                <a:solidFill>
                  <a:schemeClr val="bg1">
                    <a:lumMod val="65000"/>
                  </a:schemeClr>
                </a:solidFill>
              </a:endParaRPr>
            </a:p>
          </p:txBody>
        </p:sp>
        <p:sp>
          <p:nvSpPr>
            <p:cNvPr id="13" name="TextBox 12">
              <a:extLst>
                <a:ext uri="{FF2B5EF4-FFF2-40B4-BE49-F238E27FC236}">
                  <a16:creationId xmlns:a16="http://schemas.microsoft.com/office/drawing/2014/main" id="{E594FF7B-D102-05BB-4A42-CE4935844952}"/>
                </a:ext>
              </a:extLst>
            </p:cNvPr>
            <p:cNvSpPr txBox="1"/>
            <p:nvPr/>
          </p:nvSpPr>
          <p:spPr>
            <a:xfrm>
              <a:off x="2475880" y="3363555"/>
              <a:ext cx="8118087" cy="145993"/>
            </a:xfrm>
            <a:prstGeom prst="rect">
              <a:avLst/>
            </a:prstGeom>
            <a:noFill/>
          </p:spPr>
          <p:txBody>
            <a:bodyPr wrap="square" rtlCol="0">
              <a:spAutoFit/>
            </a:bodyPr>
            <a:lstStyle/>
            <a:p>
              <a:pPr algn="r"/>
              <a:r>
                <a:rPr lang="en-IN" sz="2000" b="1" dirty="0">
                  <a:solidFill>
                    <a:schemeClr val="accent5">
                      <a:lumMod val="50000"/>
                    </a:schemeClr>
                  </a:solidFill>
                </a:rPr>
                <a:t>Transforming Healthcare Management</a:t>
              </a: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2475880" y="3302000"/>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43298" cy="338554"/>
          </a:xfrm>
          <a:prstGeom prst="rect">
            <a:avLst/>
          </a:prstGeom>
          <a:noFill/>
        </p:spPr>
        <p:txBody>
          <a:bodyPr wrap="none" rtlCol="0">
            <a:spAutoFit/>
          </a:bodyPr>
          <a:lstStyle/>
          <a:p>
            <a:r>
              <a:rPr lang="en-IN" sz="1600" dirty="0">
                <a:solidFill>
                  <a:schemeClr val="bg1">
                    <a:lumMod val="50000"/>
                  </a:schemeClr>
                </a:solidFill>
              </a:rPr>
              <a:t>GenAI-2024-2025-B2-00X</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Doctor Dashboard</a:t>
              </a:r>
              <a:endParaRPr lang="en-IN" sz="1400" dirty="0">
                <a:solidFill>
                  <a:srgbClr val="0070C0"/>
                </a:solidFill>
              </a:endParaRPr>
            </a:p>
          </p:txBody>
        </p:sp>
      </p:grpSp>
      <p:pic>
        <p:nvPicPr>
          <p:cNvPr id="18" name="Picture 17">
            <a:extLst>
              <a:ext uri="{FF2B5EF4-FFF2-40B4-BE49-F238E27FC236}">
                <a16:creationId xmlns:a16="http://schemas.microsoft.com/office/drawing/2014/main" id="{8635DDC8-1DF8-403A-A23E-FF092F3AB32A}"/>
              </a:ext>
            </a:extLst>
          </p:cNvPr>
          <p:cNvPicPr>
            <a:picLocks noChangeAspect="1"/>
          </p:cNvPicPr>
          <p:nvPr/>
        </p:nvPicPr>
        <p:blipFill rotWithShape="1">
          <a:blip r:embed="rId2">
            <a:extLst>
              <a:ext uri="{28A0092B-C50C-407E-A947-70E740481C1C}">
                <a14:useLocalDpi xmlns:a14="http://schemas.microsoft.com/office/drawing/2010/main" val="0"/>
              </a:ext>
            </a:extLst>
          </a:blip>
          <a:srcRect l="60891" t="3268" r="21977" b="33464"/>
          <a:stretch/>
        </p:blipFill>
        <p:spPr>
          <a:xfrm>
            <a:off x="5009139" y="1487229"/>
            <a:ext cx="1790971" cy="4338912"/>
          </a:xfrm>
          <a:prstGeom prst="rect">
            <a:avLst/>
          </a:prstGeom>
        </p:spPr>
      </p:pic>
      <p:pic>
        <p:nvPicPr>
          <p:cNvPr id="19" name="Picture 18">
            <a:extLst>
              <a:ext uri="{FF2B5EF4-FFF2-40B4-BE49-F238E27FC236}">
                <a16:creationId xmlns:a16="http://schemas.microsoft.com/office/drawing/2014/main" id="{75EED198-88E4-4407-9067-2F0451E46A82}"/>
              </a:ext>
            </a:extLst>
          </p:cNvPr>
          <p:cNvPicPr>
            <a:picLocks noChangeAspect="1"/>
          </p:cNvPicPr>
          <p:nvPr/>
        </p:nvPicPr>
        <p:blipFill rotWithShape="1">
          <a:blip r:embed="rId3">
            <a:extLst>
              <a:ext uri="{28A0092B-C50C-407E-A947-70E740481C1C}">
                <a14:useLocalDpi xmlns:a14="http://schemas.microsoft.com/office/drawing/2010/main" val="0"/>
              </a:ext>
            </a:extLst>
          </a:blip>
          <a:srcRect l="5395" t="78998" r="6151" b="3324"/>
          <a:stretch/>
        </p:blipFill>
        <p:spPr>
          <a:xfrm>
            <a:off x="2592164" y="5495365"/>
            <a:ext cx="6624919" cy="868600"/>
          </a:xfrm>
          <a:prstGeom prst="rect">
            <a:avLst/>
          </a:prstGeom>
        </p:spPr>
      </p:pic>
    </p:spTree>
    <p:extLst>
      <p:ext uri="{BB962C8B-B14F-4D97-AF65-F5344CB8AC3E}">
        <p14:creationId xmlns:p14="http://schemas.microsoft.com/office/powerpoint/2010/main" val="294914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Patient Portal Page</a:t>
              </a:r>
              <a:endParaRPr lang="en-IN" sz="1400" dirty="0">
                <a:solidFill>
                  <a:srgbClr val="0070C0"/>
                </a:solidFill>
              </a:endParaRPr>
            </a:p>
          </p:txBody>
        </p:sp>
      </p:grpSp>
      <p:pic>
        <p:nvPicPr>
          <p:cNvPr id="16" name="Picture 15">
            <a:extLst>
              <a:ext uri="{FF2B5EF4-FFF2-40B4-BE49-F238E27FC236}">
                <a16:creationId xmlns:a16="http://schemas.microsoft.com/office/drawing/2014/main" id="{B5A3DF70-0641-4BAB-80EC-4C075EAF9163}"/>
              </a:ext>
            </a:extLst>
          </p:cNvPr>
          <p:cNvPicPr>
            <a:picLocks noChangeAspect="1"/>
          </p:cNvPicPr>
          <p:nvPr/>
        </p:nvPicPr>
        <p:blipFill rotWithShape="1">
          <a:blip r:embed="rId2">
            <a:extLst>
              <a:ext uri="{28A0092B-C50C-407E-A947-70E740481C1C}">
                <a14:useLocalDpi xmlns:a14="http://schemas.microsoft.com/office/drawing/2010/main" val="0"/>
              </a:ext>
            </a:extLst>
          </a:blip>
          <a:srcRect l="80871" t="2094" r="1323" b="33203"/>
          <a:stretch/>
        </p:blipFill>
        <p:spPr>
          <a:xfrm>
            <a:off x="4973935" y="1333340"/>
            <a:ext cx="1861379" cy="4437254"/>
          </a:xfrm>
          <a:prstGeom prst="rect">
            <a:avLst/>
          </a:prstGeom>
        </p:spPr>
      </p:pic>
      <p:pic>
        <p:nvPicPr>
          <p:cNvPr id="17" name="Picture 16">
            <a:extLst>
              <a:ext uri="{FF2B5EF4-FFF2-40B4-BE49-F238E27FC236}">
                <a16:creationId xmlns:a16="http://schemas.microsoft.com/office/drawing/2014/main" id="{ACDAE267-DB33-4886-914D-35B5034958F6}"/>
              </a:ext>
            </a:extLst>
          </p:cNvPr>
          <p:cNvPicPr>
            <a:picLocks noChangeAspect="1"/>
          </p:cNvPicPr>
          <p:nvPr/>
        </p:nvPicPr>
        <p:blipFill rotWithShape="1">
          <a:blip r:embed="rId3">
            <a:extLst>
              <a:ext uri="{28A0092B-C50C-407E-A947-70E740481C1C}">
                <a14:useLocalDpi xmlns:a14="http://schemas.microsoft.com/office/drawing/2010/main" val="0"/>
              </a:ext>
            </a:extLst>
          </a:blip>
          <a:srcRect l="5395" t="78998" r="6151" b="3324"/>
          <a:stretch/>
        </p:blipFill>
        <p:spPr>
          <a:xfrm>
            <a:off x="2592164" y="5461907"/>
            <a:ext cx="6624919" cy="868600"/>
          </a:xfrm>
          <a:prstGeom prst="rect">
            <a:avLst/>
          </a:prstGeom>
        </p:spPr>
      </p:pic>
    </p:spTree>
    <p:extLst>
      <p:ext uri="{BB962C8B-B14F-4D97-AF65-F5344CB8AC3E}">
        <p14:creationId xmlns:p14="http://schemas.microsoft.com/office/powerpoint/2010/main" val="368519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53343" cy="369332"/>
            </a:xfrm>
            <a:prstGeom prst="rect">
              <a:avLst/>
            </a:prstGeom>
            <a:noFill/>
          </p:spPr>
          <p:txBody>
            <a:bodyPr wrap="none" rtlCol="0">
              <a:spAutoFit/>
            </a:bodyPr>
            <a:lstStyle/>
            <a:p>
              <a:r>
                <a:rPr lang="en-IN" b="1" dirty="0"/>
                <a:t>ADMIN/SUPER ADMIN LOGIN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06" y="1652334"/>
            <a:ext cx="8892988" cy="4594710"/>
          </a:xfrm>
          <a:prstGeom prst="rect">
            <a:avLst/>
          </a:prstGeom>
          <a:ln>
            <a:solidFill>
              <a:schemeClr val="tx1"/>
            </a:solidFill>
          </a:ln>
        </p:spPr>
      </p:pic>
    </p:spTree>
    <p:extLst>
      <p:ext uri="{BB962C8B-B14F-4D97-AF65-F5344CB8AC3E}">
        <p14:creationId xmlns:p14="http://schemas.microsoft.com/office/powerpoint/2010/main" val="134563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935659" cy="369332"/>
            </a:xfrm>
            <a:prstGeom prst="rect">
              <a:avLst/>
            </a:prstGeom>
            <a:noFill/>
          </p:spPr>
          <p:txBody>
            <a:bodyPr wrap="none" rtlCol="0">
              <a:spAutoFit/>
            </a:bodyPr>
            <a:lstStyle/>
            <a:p>
              <a:r>
                <a:rPr lang="en-IN" b="1" dirty="0"/>
                <a:t>DATA COLLECTION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43369"/>
            <a:ext cx="8892987" cy="4594710"/>
          </a:xfrm>
          <a:prstGeom prst="rect">
            <a:avLst/>
          </a:prstGeom>
          <a:ln>
            <a:solidFill>
              <a:schemeClr val="tx1"/>
            </a:solidFill>
          </a:ln>
        </p:spPr>
      </p:pic>
    </p:spTree>
    <p:extLst>
      <p:ext uri="{BB962C8B-B14F-4D97-AF65-F5344CB8AC3E}">
        <p14:creationId xmlns:p14="http://schemas.microsoft.com/office/powerpoint/2010/main" val="202575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936579" cy="369332"/>
            </a:xfrm>
            <a:prstGeom prst="rect">
              <a:avLst/>
            </a:prstGeom>
            <a:noFill/>
          </p:spPr>
          <p:txBody>
            <a:bodyPr wrap="none" rtlCol="0">
              <a:spAutoFit/>
            </a:bodyPr>
            <a:lstStyle/>
            <a:p>
              <a:r>
                <a:rPr lang="en-IN" b="1" dirty="0"/>
                <a:t>REPORT CONTROL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52334"/>
            <a:ext cx="8892987" cy="4594710"/>
          </a:xfrm>
          <a:prstGeom prst="rect">
            <a:avLst/>
          </a:prstGeom>
          <a:ln>
            <a:solidFill>
              <a:schemeClr val="tx1"/>
            </a:solidFill>
          </a:ln>
        </p:spPr>
      </p:pic>
    </p:spTree>
    <p:extLst>
      <p:ext uri="{BB962C8B-B14F-4D97-AF65-F5344CB8AC3E}">
        <p14:creationId xmlns:p14="http://schemas.microsoft.com/office/powerpoint/2010/main" val="219036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108801" cy="369332"/>
            </a:xfrm>
            <a:prstGeom prst="rect">
              <a:avLst/>
            </a:prstGeom>
            <a:noFill/>
          </p:spPr>
          <p:txBody>
            <a:bodyPr wrap="none" rtlCol="0">
              <a:spAutoFit/>
            </a:bodyPr>
            <a:lstStyle/>
            <a:p>
              <a:r>
                <a:rPr lang="en-IN" b="1" dirty="0"/>
                <a:t>SMART APPOINTMENT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52334"/>
            <a:ext cx="8892987" cy="4594710"/>
          </a:xfrm>
          <a:prstGeom prst="rect">
            <a:avLst/>
          </a:prstGeom>
          <a:ln>
            <a:solidFill>
              <a:schemeClr val="tx1"/>
            </a:solidFill>
          </a:ln>
        </p:spPr>
      </p:pic>
    </p:spTree>
    <p:extLst>
      <p:ext uri="{BB962C8B-B14F-4D97-AF65-F5344CB8AC3E}">
        <p14:creationId xmlns:p14="http://schemas.microsoft.com/office/powerpoint/2010/main" val="206448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074241" cy="369332"/>
            </a:xfrm>
            <a:prstGeom prst="rect">
              <a:avLst/>
            </a:prstGeom>
            <a:noFill/>
          </p:spPr>
          <p:txBody>
            <a:bodyPr wrap="none" rtlCol="0">
              <a:spAutoFit/>
            </a:bodyPr>
            <a:lstStyle/>
            <a:p>
              <a:r>
                <a:rPr lang="en-IN" b="1" dirty="0"/>
                <a:t>DOCTOR DASHBOARD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52334"/>
            <a:ext cx="8892987" cy="4594710"/>
          </a:xfrm>
          <a:prstGeom prst="rect">
            <a:avLst/>
          </a:prstGeom>
          <a:ln>
            <a:solidFill>
              <a:schemeClr val="tx1"/>
            </a:solidFill>
          </a:ln>
        </p:spPr>
      </p:pic>
    </p:spTree>
    <p:extLst>
      <p:ext uri="{BB962C8B-B14F-4D97-AF65-F5344CB8AC3E}">
        <p14:creationId xmlns:p14="http://schemas.microsoft.com/office/powerpoint/2010/main" val="145618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874893" cy="369332"/>
            </a:xfrm>
            <a:prstGeom prst="rect">
              <a:avLst/>
            </a:prstGeom>
            <a:noFill/>
          </p:spPr>
          <p:txBody>
            <a:bodyPr wrap="none" rtlCol="0">
              <a:spAutoFit/>
            </a:bodyPr>
            <a:lstStyle/>
            <a:p>
              <a:r>
                <a:rPr lang="en-IN" b="1" dirty="0"/>
                <a:t>PATIENT PORTAL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52334"/>
            <a:ext cx="8892987" cy="4594710"/>
          </a:xfrm>
          <a:prstGeom prst="rect">
            <a:avLst/>
          </a:prstGeom>
          <a:ln>
            <a:solidFill>
              <a:schemeClr val="tx1"/>
            </a:solidFill>
          </a:ln>
        </p:spPr>
      </p:pic>
    </p:spTree>
    <p:extLst>
      <p:ext uri="{BB962C8B-B14F-4D97-AF65-F5344CB8AC3E}">
        <p14:creationId xmlns:p14="http://schemas.microsoft.com/office/powerpoint/2010/main" val="139159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1213596266"/>
              </p:ext>
            </p:extLst>
          </p:nvPr>
        </p:nvGraphicFramePr>
        <p:xfrm>
          <a:off x="544551" y="1210320"/>
          <a:ext cx="11102898" cy="4907206"/>
        </p:xfrm>
        <a:graphic>
          <a:graphicData uri="http://schemas.openxmlformats.org/drawingml/2006/table">
            <a:tbl>
              <a:tblPr firstRow="1" bandRow="1">
                <a:tableStyleId>{5C22544A-7EE6-4342-B048-85BDC9FD1C3A}</a:tableStyleId>
              </a:tblPr>
              <a:tblGrid>
                <a:gridCol w="3700966">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a:t>Short Term</a:t>
                      </a:r>
                      <a:endParaRPr lang="en-IN" b="1" dirty="0"/>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a:t>Mid Term</a:t>
                      </a:r>
                      <a:endParaRPr lang="en-IN" dirty="0"/>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a:t>Long Term</a:t>
                      </a:r>
                      <a:endParaRPr lang="en-IN" dirty="0"/>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0" indent="0" algn="l">
                        <a:buFont typeface="Arial" panose="020B0604020202020204" pitchFamily="34" charset="0"/>
                        <a:buNone/>
                      </a:pPr>
                      <a:endParaRPr lang="en-IN" dirty="0"/>
                    </a:p>
                    <a:p>
                      <a:pPr marL="285750" indent="-285750" algn="l">
                        <a:buFont typeface="Arial" panose="020B0604020202020204" pitchFamily="34" charset="0"/>
                        <a:buChar char="•"/>
                      </a:pPr>
                      <a:r>
                        <a:rPr lang="en-IN" dirty="0"/>
                        <a:t>Complete patient registration and data management features</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Implement AI for medical report generation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lgn="l">
                        <a:buFont typeface="Arial" panose="020B0604020202020204" pitchFamily="34" charset="0"/>
                        <a:buChar char="•"/>
                      </a:pPr>
                      <a:r>
                        <a:rPr lang="en-IN" dirty="0"/>
                        <a:t>Develop intelligent appointment booking system</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Enhance doctor’s dashboard with treatment planning tools</a:t>
                      </a:r>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lgn="l">
                        <a:buFont typeface="Arial" panose="020B0604020202020204" pitchFamily="34" charset="0"/>
                        <a:buChar char="•"/>
                      </a:pPr>
                      <a:r>
                        <a:rPr lang="en-IN" dirty="0"/>
                        <a:t>Expand doctor’s dashboard with treatment planning tools</a:t>
                      </a:r>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544551" y="698105"/>
            <a:ext cx="5347041" cy="369332"/>
          </a:xfrm>
          <a:prstGeom prst="rect">
            <a:avLst/>
          </a:prstGeom>
          <a:noFill/>
        </p:spPr>
        <p:txBody>
          <a:bodyPr wrap="none" rtlCol="0">
            <a:spAutoFit/>
          </a:bodyPr>
          <a:lstStyle/>
          <a:p>
            <a:r>
              <a:rPr lang="en-IN" b="1" dirty="0"/>
              <a:t>Project / Product Roadmap | Milestones | Features</a:t>
            </a:r>
          </a:p>
        </p:txBody>
      </p:sp>
    </p:spTree>
    <p:extLst>
      <p:ext uri="{BB962C8B-B14F-4D97-AF65-F5344CB8AC3E}">
        <p14:creationId xmlns:p14="http://schemas.microsoft.com/office/powerpoint/2010/main" val="279124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Project Portal / website is available at </a:t>
              </a:r>
              <a:r>
                <a:rPr lang="en-IN" sz="1400" dirty="0">
                  <a:solidFill>
                    <a:srgbClr val="0070C0"/>
                  </a:solidFill>
                </a:rPr>
                <a:t>Link</a:t>
              </a: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707733" y="6536467"/>
            <a:ext cx="9283760"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Project technical document / specification are available at </a:t>
              </a:r>
              <a:r>
                <a:rPr lang="en-IN" sz="1400" dirty="0">
                  <a:solidFill>
                    <a:srgbClr val="0070C0"/>
                  </a:solidFill>
                </a:rPr>
                <a:t>Link</a:t>
              </a: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Project presentation (this document) is available at </a:t>
              </a:r>
              <a:r>
                <a:rPr lang="en-IN" sz="1400" dirty="0">
                  <a:solidFill>
                    <a:srgbClr val="0070C0"/>
                  </a:solidFill>
                </a:rPr>
                <a:t>Link</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rPr>
                <a:t>Link</a:t>
              </a: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hlinkClick r:id="rId2"/>
                </a:rPr>
                <a:t>Link</a:t>
              </a:r>
              <a:endParaRPr lang="en-IN" sz="1400" dirty="0">
                <a:solidFill>
                  <a:srgbClr val="0070C0"/>
                </a:solidFill>
              </a:endParaRP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rPr>
                <a:t>Link</a:t>
              </a: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rPr>
                <a:t>Link</a:t>
              </a: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1332219"/>
            <a:chOff x="657293" y="801812"/>
            <a:chExt cx="3897914" cy="133221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954107"/>
            </a:xfrm>
            <a:prstGeom prst="rect">
              <a:avLst/>
            </a:prstGeom>
            <a:noFill/>
          </p:spPr>
          <p:txBody>
            <a:bodyPr wrap="square" rtlCol="0">
              <a:spAutoFit/>
            </a:bodyPr>
            <a:lstStyle/>
            <a:p>
              <a:r>
                <a:rPr lang="en-IN" sz="1400" dirty="0"/>
                <a:t>Project overview video is available at </a:t>
              </a:r>
              <a:r>
                <a:rPr lang="en-IN" sz="1400" dirty="0">
                  <a:solidFill>
                    <a:srgbClr val="0070C0"/>
                  </a:solidFill>
                </a:rPr>
                <a:t>Link</a:t>
              </a:r>
              <a:br>
                <a:rPr lang="en-IN" sz="1400" dirty="0">
                  <a:solidFill>
                    <a:srgbClr val="0070C0"/>
                  </a:solidFill>
                </a:rPr>
              </a:br>
              <a:endParaRPr lang="en-IN" sz="1400" dirty="0">
                <a:solidFill>
                  <a:srgbClr val="0070C0"/>
                </a:solidFill>
              </a:endParaRPr>
            </a:p>
            <a:p>
              <a:pPr algn="just"/>
              <a:r>
                <a:rPr lang="en-IN" sz="1400" dirty="0"/>
                <a:t>Video provides project overview, presentations, journey wise Wireframe, UI, application demo as required and as applicable. </a:t>
              </a:r>
              <a:endParaRPr lang="en-IN" sz="1400" dirty="0">
                <a:solidFill>
                  <a:srgbClr val="0070C0"/>
                </a:solidFill>
              </a:endParaRPr>
            </a:p>
          </p:txBody>
        </p:sp>
      </p:grpSp>
    </p:spTree>
    <p:extLst>
      <p:ext uri="{BB962C8B-B14F-4D97-AF65-F5344CB8AC3E}">
        <p14:creationId xmlns:p14="http://schemas.microsoft.com/office/powerpoint/2010/main" val="414151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650181"/>
            <a:chOff x="913453" y="744428"/>
            <a:chExt cx="1728440" cy="2650181"/>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Anand. G</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333420"/>
              <a:chOff x="913453" y="1153287"/>
              <a:chExt cx="1728440" cy="2333420"/>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600164"/>
              </a:xfrm>
              <a:prstGeom prst="rect">
                <a:avLst/>
              </a:prstGeom>
              <a:noFill/>
            </p:spPr>
            <p:txBody>
              <a:bodyPr wrap="square">
                <a:spAutoFit/>
              </a:bodyPr>
              <a:lstStyle/>
              <a:p>
                <a:pPr algn="ctr"/>
                <a:r>
                  <a:rPr lang="en-IN" sz="1100" dirty="0">
                    <a:solidFill>
                      <a:schemeClr val="bg1">
                        <a:lumMod val="50000"/>
                      </a:schemeClr>
                    </a:solidFill>
                    <a:latin typeface="Ginto"/>
                  </a:rPr>
                  <a:t>2024-2025, M.E CSE</a:t>
                </a:r>
              </a:p>
              <a:p>
                <a:pPr algn="ctr"/>
                <a:r>
                  <a:rPr lang="en-IN" sz="1100" dirty="0">
                    <a:solidFill>
                      <a:schemeClr val="bg1">
                        <a:lumMod val="50000"/>
                      </a:schemeClr>
                    </a:solidFill>
                    <a:latin typeface="Ginto"/>
                  </a:rPr>
                  <a:t>SNS College of Technology </a:t>
                </a:r>
              </a:p>
              <a:p>
                <a:pPr algn="ctr"/>
                <a:r>
                  <a:rPr lang="en-IN" sz="1100" dirty="0">
                    <a:solidFill>
                      <a:schemeClr val="bg1">
                        <a:lumMod val="50000"/>
                      </a:schemeClr>
                    </a:solidFill>
                    <a:latin typeface="Ginto"/>
                  </a:rPr>
                  <a:t>Application Development</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a:t>
              </a:r>
              <a:r>
                <a:rPr lang="en-IN" sz="1400" b="1" i="0" u="none" strike="noStrike" baseline="0">
                  <a:solidFill>
                    <a:schemeClr val="bg1">
                      <a:lumMod val="50000"/>
                    </a:schemeClr>
                  </a:solidFill>
                  <a:latin typeface="Bahnschrift" panose="020B0502040204020203" pitchFamily="34" charset="0"/>
                </a:rPr>
                <a:t>Initial</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47657" y="50809"/>
            <a:ext cx="10048283" cy="751003"/>
            <a:chOff x="1447657" y="50809"/>
            <a:chExt cx="10048283" cy="751003"/>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47657" y="50809"/>
              <a:ext cx="10048283" cy="751003"/>
              <a:chOff x="1068516" y="145594"/>
              <a:chExt cx="10048283" cy="751003"/>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68516" y="145594"/>
                <a:ext cx="9737016" cy="461665"/>
                <a:chOff x="1228424" y="180100"/>
                <a:chExt cx="9737016" cy="461665"/>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28424" y="180100"/>
                  <a:ext cx="9737016" cy="461665"/>
                  <a:chOff x="1050144" y="0"/>
                  <a:chExt cx="9737016" cy="461665"/>
                </a:xfrm>
              </p:grpSpPr>
              <p:sp>
                <p:nvSpPr>
                  <p:cNvPr id="37" name="TextBox 36">
                    <a:extLst>
                      <a:ext uri="{FF2B5EF4-FFF2-40B4-BE49-F238E27FC236}">
                        <a16:creationId xmlns:a16="http://schemas.microsoft.com/office/drawing/2014/main" id="{2154497A-76A3-0CA6-1628-C83A7E36B540}"/>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519989" y="3788527"/>
            <a:ext cx="1728440" cy="2327016"/>
            <a:chOff x="913453" y="744428"/>
            <a:chExt cx="1728440"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Dr. K. Sangeetha</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pic>
        <p:nvPicPr>
          <p:cNvPr id="9" name="Picture 8">
            <a:extLst>
              <a:ext uri="{FF2B5EF4-FFF2-40B4-BE49-F238E27FC236}">
                <a16:creationId xmlns:a16="http://schemas.microsoft.com/office/drawing/2014/main" id="{C5517F5A-28F5-4089-AD51-49826D701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281" y="1068494"/>
            <a:ext cx="1354284" cy="1737017"/>
          </a:xfrm>
          <a:prstGeom prst="rect">
            <a:avLst/>
          </a:prstGeom>
        </p:spPr>
      </p:pic>
      <p:pic>
        <p:nvPicPr>
          <p:cNvPr id="10" name="Picture 9">
            <a:extLst>
              <a:ext uri="{FF2B5EF4-FFF2-40B4-BE49-F238E27FC236}">
                <a16:creationId xmlns:a16="http://schemas.microsoft.com/office/drawing/2014/main" id="{598D0837-B492-4AF2-8348-DAE95356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924" y="4116686"/>
            <a:ext cx="1418570" cy="1728440"/>
          </a:xfrm>
          <a:prstGeom prst="rect">
            <a:avLst/>
          </a:prstGeom>
        </p:spPr>
      </p:pic>
    </p:spTree>
    <p:extLst>
      <p:ext uri="{BB962C8B-B14F-4D97-AF65-F5344CB8AC3E}">
        <p14:creationId xmlns:p14="http://schemas.microsoft.com/office/powerpoint/2010/main" val="3566131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77A711DE-64B4-B1B6-8606-DBC36E5F9FF5}"/>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grpSp>
              <p:nvGrpSpPr>
                <p:cNvPr id="8" name="Group 7">
                  <a:extLst>
                    <a:ext uri="{FF2B5EF4-FFF2-40B4-BE49-F238E27FC236}">
                      <a16:creationId xmlns:a16="http://schemas.microsoft.com/office/drawing/2014/main" id="{99709343-EB26-6445-22B7-05DD14C0EFA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B81235EC-4094-7D16-30A8-0D39CE5E9C5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Tree>
    <p:extLst>
      <p:ext uri="{BB962C8B-B14F-4D97-AF65-F5344CB8AC3E}">
        <p14:creationId xmlns:p14="http://schemas.microsoft.com/office/powerpoint/2010/main" val="369261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48945" cy="5591590"/>
            <a:chOff x="696060" y="864775"/>
            <a:chExt cx="10948945" cy="559159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689444"/>
              <a:chOff x="657294" y="801812"/>
              <a:chExt cx="10877412" cy="689444"/>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83479"/>
                <a:ext cx="10877412" cy="307777"/>
              </a:xfrm>
              <a:prstGeom prst="rect">
                <a:avLst/>
              </a:prstGeom>
              <a:noFill/>
            </p:spPr>
            <p:txBody>
              <a:bodyPr wrap="square" rtlCol="0">
                <a:spAutoFit/>
              </a:bodyPr>
              <a:lstStyle/>
              <a:p>
                <a:r>
                  <a:rPr lang="en-US" sz="1400" dirty="0"/>
                  <a:t>Streamlining the healthcare appointment process with an efficient digital booking and management platform.</a:t>
                </a:r>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270098"/>
              <a:chOff x="657294" y="2670785"/>
              <a:chExt cx="10877412" cy="1270098"/>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100360"/>
                <a:chOff x="657294" y="2790385"/>
                <a:chExt cx="7371847" cy="1100360"/>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152081"/>
                  <a:ext cx="7371847" cy="738664"/>
                </a:xfrm>
                <a:prstGeom prst="rect">
                  <a:avLst/>
                </a:prstGeom>
                <a:noFill/>
              </p:spPr>
              <p:txBody>
                <a:bodyPr wrap="square" rtlCol="0">
                  <a:spAutoFit/>
                </a:bodyPr>
                <a:lstStyle/>
                <a:p>
                  <a:pPr algn="just"/>
                  <a:r>
                    <a:rPr lang="en-US" sz="1400" dirty="0"/>
                    <a:t>Develop a comprehensive app for patient registration to consultation, using AI for voice input, report generation, appointment booking, and treatment suggestions. Focus on user-friendly experience, data security, and compliance.</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48945" cy="2949161"/>
              <a:chOff x="657294" y="3257286"/>
              <a:chExt cx="10948945" cy="2949161"/>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48945" cy="2949161"/>
                <a:chOff x="701899" y="3257286"/>
                <a:chExt cx="10948945" cy="2949161"/>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Voice input for patient data</a:t>
                  </a:r>
                </a:p>
                <a:p>
                  <a:pPr marL="285750" indent="-285750">
                    <a:buFont typeface="Arial" panose="020B0604020202020204" pitchFamily="34" charset="0"/>
                    <a:buChar char="•"/>
                  </a:pPr>
                  <a:r>
                    <a:rPr lang="en-US" sz="1400" dirty="0"/>
                    <a:t>AI-generated medical reports</a:t>
                  </a:r>
                </a:p>
                <a:p>
                  <a:pPr marL="285750" indent="-285750">
                    <a:buFont typeface="Arial" panose="020B0604020202020204" pitchFamily="34" charset="0"/>
                    <a:buChar char="•"/>
                  </a:pPr>
                  <a:r>
                    <a:rPr lang="en-US" sz="1400" dirty="0"/>
                    <a:t>Intelligent appointment booking</a:t>
                  </a:r>
                </a:p>
                <a:p>
                  <a:pPr marL="285750" indent="-285750">
                    <a:buFont typeface="Arial" panose="020B0604020202020204" pitchFamily="34" charset="0"/>
                    <a:buChar char="•"/>
                  </a:pPr>
                  <a:r>
                    <a:rPr lang="en-US" sz="1400" dirty="0"/>
                    <a:t>Doctor's dashboard with treatment suggestions</a:t>
                  </a:r>
                </a:p>
                <a:p>
                  <a:pPr marL="285750" indent="-285750">
                    <a:buFont typeface="Arial" panose="020B0604020202020204" pitchFamily="34" charset="0"/>
                    <a:buChar char="•"/>
                  </a:pPr>
                  <a:r>
                    <a:rPr lang="en-US" sz="1400" dirty="0"/>
                    <a:t>Patient portal for accessing records</a:t>
                  </a:r>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63790"/>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Patients</a:t>
                  </a:r>
                </a:p>
                <a:p>
                  <a:pPr marL="285750" indent="-285750">
                    <a:buFont typeface="Arial" panose="020B0604020202020204" pitchFamily="34" charset="0"/>
                    <a:buChar char="•"/>
                  </a:pPr>
                  <a:r>
                    <a:rPr lang="en-IN" sz="1400" dirty="0"/>
                    <a:t>Doctors</a:t>
                  </a:r>
                </a:p>
                <a:p>
                  <a:pPr marL="285750" indent="-285750">
                    <a:buFont typeface="Arial" panose="020B0604020202020204" pitchFamily="34" charset="0"/>
                    <a:buChar char="•"/>
                  </a:pPr>
                  <a:r>
                    <a:rPr lang="en-IN" sz="1400" dirty="0"/>
                    <a:t>Healthcare providers</a:t>
                  </a:r>
                </a:p>
              </p:txBody>
            </p:sp>
            <p:sp>
              <p:nvSpPr>
                <p:cNvPr id="32" name="TextBox 31">
                  <a:extLst>
                    <a:ext uri="{FF2B5EF4-FFF2-40B4-BE49-F238E27FC236}">
                      <a16:creationId xmlns:a16="http://schemas.microsoft.com/office/drawing/2014/main" id="{C73C1FF8-CAC9-3CB0-8315-9BE14DB021C8}"/>
                    </a:ext>
                  </a:extLst>
                </p:cNvPr>
                <p:cNvSpPr txBox="1"/>
                <p:nvPr/>
              </p:nvSpPr>
              <p:spPr>
                <a:xfrm>
                  <a:off x="9158494" y="5036896"/>
                  <a:ext cx="2492350"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Healthcare</a:t>
                  </a:r>
                </a:p>
                <a:p>
                  <a:pPr marL="285750" indent="-285750">
                    <a:buFont typeface="Arial" panose="020B0604020202020204" pitchFamily="34" charset="0"/>
                    <a:buChar char="•"/>
                  </a:pPr>
                  <a:r>
                    <a:rPr lang="en-IN" sz="1400" dirty="0"/>
                    <a:t>AI</a:t>
                  </a:r>
                </a:p>
                <a:p>
                  <a:pPr marL="285750" indent="-285750">
                    <a:buFont typeface="Arial" panose="020B0604020202020204" pitchFamily="34" charset="0"/>
                    <a:buChar char="•"/>
                  </a:pPr>
                  <a:r>
                    <a:rPr lang="en-IN" sz="1400" dirty="0"/>
                    <a:t>Medical Technology</a:t>
                  </a:r>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24288" y="3630392"/>
                  <a:ext cx="3426556" cy="523220"/>
                </a:xfrm>
                <a:prstGeom prst="rect">
                  <a:avLst/>
                </a:prstGeom>
                <a:noFill/>
              </p:spPr>
              <p:txBody>
                <a:bodyPr wrap="square" rtlCol="0">
                  <a:spAutoFit/>
                </a:bodyPr>
                <a:lstStyle/>
                <a:p>
                  <a:r>
                    <a:rPr lang="en-US" sz="1400" dirty="0"/>
                    <a:t>Report generation, appointment analysis, treatment suggestions.</a:t>
                  </a:r>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1912307"/>
              <a:ext cx="10877412" cy="3841594"/>
              <a:chOff x="657294" y="2670785"/>
              <a:chExt cx="10877412" cy="384159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106537"/>
                <a:chOff x="657294" y="2790385"/>
                <a:chExt cx="10877412" cy="1106537"/>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58258"/>
                  <a:ext cx="10877412" cy="738664"/>
                </a:xfrm>
                <a:prstGeom prst="rect">
                  <a:avLst/>
                </a:prstGeom>
                <a:noFill/>
              </p:spPr>
              <p:txBody>
                <a:bodyPr wrap="square" rtlCol="0">
                  <a:spAutoFit/>
                </a:bodyPr>
                <a:lstStyle/>
                <a:p>
                  <a:r>
                    <a:rPr lang="en-US" sz="1400" dirty="0"/>
                    <a:t>The project addresses the need for an improved healthcare appointment system. The application provides a digital platform for booking medical appointments and managing healthcare practices, including features like online scheduling, patient communication, and practice management. This enhances accessibility to healthcare services and boosts the efficiency of medical practices.</a:t>
                  </a:r>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3011148"/>
            <a:chOff x="657294" y="801812"/>
            <a:chExt cx="10877412" cy="3011148"/>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015056" cy="369332"/>
            </a:xfrm>
            <a:prstGeom prst="rect">
              <a:avLst/>
            </a:prstGeom>
            <a:noFill/>
          </p:spPr>
          <p:txBody>
            <a:bodyPr wrap="none" rtlCol="0">
              <a:spAutoFit/>
            </a:bodyPr>
            <a:lstStyle/>
            <a:p>
              <a:r>
                <a:rPr lang="en-IN" b="1" dirty="0"/>
                <a:t>Project Features / Journeys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350747"/>
              <a:ext cx="1087741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Voice Input using NLP</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Patient Registration and Data Management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Medical Report Generation with Generative AI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Intelligent Appointment Booking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Doctor's Dashboard for Treatment Planning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Patient Portal for Record Access and Management</a:t>
              </a:r>
              <a:endParaRPr lang="en-IN" sz="1400" dirty="0"/>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Technologies: </a:t>
              </a:r>
              <a:r>
                <a:rPr lang="en-IN" sz="1400" dirty="0" err="1"/>
                <a:t>StreamLit</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Agile Development</a:t>
              </a:r>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Technologies: Python</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fr-FR" sz="1400" dirty="0"/>
                <a:t>Technologies: JSON File, EMR, MongoDB Compass</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367477" y="2271632"/>
            <a:ext cx="5107625" cy="1115998"/>
            <a:chOff x="618525" y="2630224"/>
            <a:chExt cx="5107625" cy="1115998"/>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738664"/>
            </a:xfrm>
            <a:prstGeom prst="rect">
              <a:avLst/>
            </a:prstGeom>
            <a:noFill/>
          </p:spPr>
          <p:txBody>
            <a:bodyPr wrap="square" rtlCol="0">
              <a:spAutoFit/>
            </a:bodyPr>
            <a:lstStyle/>
            <a:p>
              <a:r>
                <a:rPr lang="it-IT" sz="1400" dirty="0"/>
                <a:t>IDE: PyCharm</a:t>
              </a:r>
            </a:p>
            <a:p>
              <a:endParaRPr lang="it-IT" sz="1400" dirty="0"/>
            </a:p>
            <a:p>
              <a:r>
                <a:rPr lang="it-IT" sz="1400" dirty="0"/>
                <a:t>AI Model: LLAMA-3.2-Vision</a:t>
              </a:r>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460928"/>
            <a:ext cx="5107625" cy="1115998"/>
            <a:chOff x="618525" y="2630224"/>
            <a:chExt cx="5107625" cy="1115998"/>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738664"/>
            </a:xfrm>
            <a:prstGeom prst="rect">
              <a:avLst/>
            </a:prstGeom>
            <a:noFill/>
          </p:spPr>
          <p:txBody>
            <a:bodyPr wrap="square" rtlCol="0">
              <a:spAutoFit/>
            </a:bodyPr>
            <a:lstStyle/>
            <a:p>
              <a:r>
                <a:rPr lang="en-US" sz="1400" dirty="0"/>
                <a:t>Data Storage: JSON File, EMR, MongoDB</a:t>
              </a:r>
            </a:p>
            <a:p>
              <a:r>
                <a:rPr lang="en-US" sz="1400" dirty="0"/>
                <a:t>Development Environment: PyCharm as the IDE for developing the application.</a:t>
              </a: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67477" y="4650223"/>
            <a:ext cx="5107625" cy="685111"/>
            <a:chOff x="618525" y="2630224"/>
            <a:chExt cx="5107625" cy="685111"/>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307777"/>
            </a:xfrm>
            <a:prstGeom prst="rect">
              <a:avLst/>
            </a:prstGeom>
            <a:noFill/>
          </p:spPr>
          <p:txBody>
            <a:bodyPr wrap="square" rtlCol="0">
              <a:spAutoFit/>
            </a:bodyPr>
            <a:lstStyle/>
            <a:p>
              <a:r>
                <a:rPr lang="en-IN" sz="1400" dirty="0"/>
                <a:t>NIL</a:t>
              </a:r>
              <a:endParaRPr lang="en-IN" sz="1400" dirty="0">
                <a:solidFill>
                  <a:srgbClr val="0070C0"/>
                </a:solidFill>
              </a:endParaRPr>
            </a:p>
          </p:txBody>
        </p:sp>
      </p:grpSp>
    </p:spTree>
    <p:extLst>
      <p:ext uri="{BB962C8B-B14F-4D97-AF65-F5344CB8AC3E}">
        <p14:creationId xmlns:p14="http://schemas.microsoft.com/office/powerpoint/2010/main" val="33422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Complete Flow</a:t>
              </a:r>
              <a:endParaRPr lang="en-IN" sz="1400" dirty="0">
                <a:solidFill>
                  <a:srgbClr val="0070C0"/>
                </a:solidFill>
              </a:endParaRPr>
            </a:p>
          </p:txBody>
        </p:sp>
      </p:grpSp>
      <p:pic>
        <p:nvPicPr>
          <p:cNvPr id="22" name="Picture 21">
            <a:extLst>
              <a:ext uri="{FF2B5EF4-FFF2-40B4-BE49-F238E27FC236}">
                <a16:creationId xmlns:a16="http://schemas.microsoft.com/office/drawing/2014/main" id="{AF63EB04-97FB-4740-B565-4233D4B31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216" y="1487229"/>
            <a:ext cx="7852643" cy="5151468"/>
          </a:xfrm>
          <a:prstGeom prst="rect">
            <a:avLst/>
          </a:prstGeom>
        </p:spPr>
      </p:pic>
    </p:spTree>
    <p:extLst>
      <p:ext uri="{BB962C8B-B14F-4D97-AF65-F5344CB8AC3E}">
        <p14:creationId xmlns:p14="http://schemas.microsoft.com/office/powerpoint/2010/main" val="5853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Patient Data Collection Page</a:t>
              </a:r>
              <a:endParaRPr lang="en-IN" sz="1400" dirty="0">
                <a:solidFill>
                  <a:srgbClr val="0070C0"/>
                </a:solidFill>
              </a:endParaRPr>
            </a:p>
          </p:txBody>
        </p:sp>
      </p:grpSp>
      <p:pic>
        <p:nvPicPr>
          <p:cNvPr id="18" name="Picture 17">
            <a:extLst>
              <a:ext uri="{FF2B5EF4-FFF2-40B4-BE49-F238E27FC236}">
                <a16:creationId xmlns:a16="http://schemas.microsoft.com/office/drawing/2014/main" id="{21D80ED2-92B8-4986-AA35-4F30265E327B}"/>
              </a:ext>
            </a:extLst>
          </p:cNvPr>
          <p:cNvPicPr>
            <a:picLocks noChangeAspect="1"/>
          </p:cNvPicPr>
          <p:nvPr/>
        </p:nvPicPr>
        <p:blipFill rotWithShape="1">
          <a:blip r:embed="rId3">
            <a:extLst>
              <a:ext uri="{28A0092B-C50C-407E-A947-70E740481C1C}">
                <a14:useLocalDpi xmlns:a14="http://schemas.microsoft.com/office/drawing/2010/main" val="0"/>
              </a:ext>
            </a:extLst>
          </a:blip>
          <a:srcRect l="2010" t="2525" r="80617" b="33122"/>
          <a:stretch/>
        </p:blipFill>
        <p:spPr>
          <a:xfrm>
            <a:off x="5143744" y="1333340"/>
            <a:ext cx="1816100" cy="4413251"/>
          </a:xfrm>
          <a:prstGeom prst="rect">
            <a:avLst/>
          </a:prstGeom>
        </p:spPr>
      </p:pic>
      <p:pic>
        <p:nvPicPr>
          <p:cNvPr id="20" name="Picture 19">
            <a:extLst>
              <a:ext uri="{FF2B5EF4-FFF2-40B4-BE49-F238E27FC236}">
                <a16:creationId xmlns:a16="http://schemas.microsoft.com/office/drawing/2014/main" id="{FD5EA5BD-5B66-4081-A33B-1FAFC2497538}"/>
              </a:ext>
            </a:extLst>
          </p:cNvPr>
          <p:cNvPicPr>
            <a:picLocks noChangeAspect="1"/>
          </p:cNvPicPr>
          <p:nvPr/>
        </p:nvPicPr>
        <p:blipFill rotWithShape="1">
          <a:blip r:embed="rId4">
            <a:extLst>
              <a:ext uri="{28A0092B-C50C-407E-A947-70E740481C1C}">
                <a14:useLocalDpi xmlns:a14="http://schemas.microsoft.com/office/drawing/2010/main" val="0"/>
              </a:ext>
            </a:extLst>
          </a:blip>
          <a:srcRect l="5395" t="78998" r="6151" b="3324"/>
          <a:stretch/>
        </p:blipFill>
        <p:spPr>
          <a:xfrm>
            <a:off x="2739334" y="5524660"/>
            <a:ext cx="6624919" cy="868600"/>
          </a:xfrm>
          <a:prstGeom prst="rect">
            <a:avLst/>
          </a:prstGeom>
        </p:spPr>
      </p:pic>
    </p:spTree>
    <p:extLst>
      <p:ext uri="{BB962C8B-B14F-4D97-AF65-F5344CB8AC3E}">
        <p14:creationId xmlns:p14="http://schemas.microsoft.com/office/powerpoint/2010/main" val="387190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Report Control Page</a:t>
              </a:r>
              <a:endParaRPr lang="en-IN" sz="1400" dirty="0">
                <a:solidFill>
                  <a:srgbClr val="0070C0"/>
                </a:solidFill>
              </a:endParaRPr>
            </a:p>
          </p:txBody>
        </p:sp>
      </p:grpSp>
      <p:pic>
        <p:nvPicPr>
          <p:cNvPr id="18" name="Picture 17">
            <a:extLst>
              <a:ext uri="{FF2B5EF4-FFF2-40B4-BE49-F238E27FC236}">
                <a16:creationId xmlns:a16="http://schemas.microsoft.com/office/drawing/2014/main" id="{B2F443B7-BCFE-4A57-99E4-0A565C7621E8}"/>
              </a:ext>
            </a:extLst>
          </p:cNvPr>
          <p:cNvPicPr>
            <a:picLocks noChangeAspect="1"/>
          </p:cNvPicPr>
          <p:nvPr/>
        </p:nvPicPr>
        <p:blipFill rotWithShape="1">
          <a:blip r:embed="rId2">
            <a:extLst>
              <a:ext uri="{28A0092B-C50C-407E-A947-70E740481C1C}">
                <a14:useLocalDpi xmlns:a14="http://schemas.microsoft.com/office/drawing/2010/main" val="0"/>
              </a:ext>
            </a:extLst>
          </a:blip>
          <a:srcRect l="21129" t="2096" r="60891" b="33333"/>
          <a:stretch/>
        </p:blipFill>
        <p:spPr>
          <a:xfrm>
            <a:off x="4954478" y="1487229"/>
            <a:ext cx="1879631" cy="4428288"/>
          </a:xfrm>
          <a:prstGeom prst="rect">
            <a:avLst/>
          </a:prstGeom>
        </p:spPr>
      </p:pic>
      <p:pic>
        <p:nvPicPr>
          <p:cNvPr id="19" name="Picture 18">
            <a:extLst>
              <a:ext uri="{FF2B5EF4-FFF2-40B4-BE49-F238E27FC236}">
                <a16:creationId xmlns:a16="http://schemas.microsoft.com/office/drawing/2014/main" id="{A764E998-884B-469B-B093-8AE914DCB2FF}"/>
              </a:ext>
            </a:extLst>
          </p:cNvPr>
          <p:cNvPicPr>
            <a:picLocks noChangeAspect="1"/>
          </p:cNvPicPr>
          <p:nvPr/>
        </p:nvPicPr>
        <p:blipFill rotWithShape="1">
          <a:blip r:embed="rId3">
            <a:extLst>
              <a:ext uri="{28A0092B-C50C-407E-A947-70E740481C1C}">
                <a14:useLocalDpi xmlns:a14="http://schemas.microsoft.com/office/drawing/2010/main" val="0"/>
              </a:ext>
            </a:extLst>
          </a:blip>
          <a:srcRect l="5395" t="78998" r="6151" b="3324"/>
          <a:stretch/>
        </p:blipFill>
        <p:spPr>
          <a:xfrm>
            <a:off x="2563903" y="5625915"/>
            <a:ext cx="6624919" cy="868600"/>
          </a:xfrm>
          <a:prstGeom prst="rect">
            <a:avLst/>
          </a:prstGeom>
        </p:spPr>
      </p:pic>
    </p:spTree>
    <p:extLst>
      <p:ext uri="{BB962C8B-B14F-4D97-AF65-F5344CB8AC3E}">
        <p14:creationId xmlns:p14="http://schemas.microsoft.com/office/powerpoint/2010/main" val="187716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Smart Appointment page</a:t>
              </a:r>
              <a:endParaRPr lang="en-IN" sz="1400" dirty="0">
                <a:solidFill>
                  <a:srgbClr val="0070C0"/>
                </a:solidFill>
              </a:endParaRPr>
            </a:p>
          </p:txBody>
        </p:sp>
      </p:grpSp>
      <p:pic>
        <p:nvPicPr>
          <p:cNvPr id="20" name="Picture 19">
            <a:extLst>
              <a:ext uri="{FF2B5EF4-FFF2-40B4-BE49-F238E27FC236}">
                <a16:creationId xmlns:a16="http://schemas.microsoft.com/office/drawing/2014/main" id="{10CE19AE-9134-4CC8-A0C2-BAD50308E274}"/>
              </a:ext>
            </a:extLst>
          </p:cNvPr>
          <p:cNvPicPr>
            <a:picLocks noChangeAspect="1"/>
          </p:cNvPicPr>
          <p:nvPr/>
        </p:nvPicPr>
        <p:blipFill rotWithShape="1">
          <a:blip r:embed="rId2">
            <a:extLst>
              <a:ext uri="{28A0092B-C50C-407E-A947-70E740481C1C}">
                <a14:useLocalDpi xmlns:a14="http://schemas.microsoft.com/office/drawing/2010/main" val="0"/>
              </a:ext>
            </a:extLst>
          </a:blip>
          <a:srcRect l="40706" t="2095" r="41566" b="33204"/>
          <a:stretch/>
        </p:blipFill>
        <p:spPr>
          <a:xfrm>
            <a:off x="4949742" y="1487229"/>
            <a:ext cx="1853244" cy="4437250"/>
          </a:xfrm>
          <a:prstGeom prst="rect">
            <a:avLst/>
          </a:prstGeom>
        </p:spPr>
      </p:pic>
      <p:pic>
        <p:nvPicPr>
          <p:cNvPr id="21" name="Picture 20">
            <a:extLst>
              <a:ext uri="{FF2B5EF4-FFF2-40B4-BE49-F238E27FC236}">
                <a16:creationId xmlns:a16="http://schemas.microsoft.com/office/drawing/2014/main" id="{EA8BB1A0-4C67-47A4-9C5B-37CB3556097D}"/>
              </a:ext>
            </a:extLst>
          </p:cNvPr>
          <p:cNvPicPr>
            <a:picLocks noChangeAspect="1"/>
          </p:cNvPicPr>
          <p:nvPr/>
        </p:nvPicPr>
        <p:blipFill rotWithShape="1">
          <a:blip r:embed="rId3">
            <a:extLst>
              <a:ext uri="{28A0092B-C50C-407E-A947-70E740481C1C}">
                <a14:useLocalDpi xmlns:a14="http://schemas.microsoft.com/office/drawing/2010/main" val="0"/>
              </a:ext>
            </a:extLst>
          </a:blip>
          <a:srcRect l="5395" t="78998" r="6151" b="3324"/>
          <a:stretch/>
        </p:blipFill>
        <p:spPr>
          <a:xfrm>
            <a:off x="2592165" y="5678548"/>
            <a:ext cx="6624919" cy="868600"/>
          </a:xfrm>
          <a:prstGeom prst="rect">
            <a:avLst/>
          </a:prstGeom>
        </p:spPr>
      </p:pic>
    </p:spTree>
    <p:extLst>
      <p:ext uri="{BB962C8B-B14F-4D97-AF65-F5344CB8AC3E}">
        <p14:creationId xmlns:p14="http://schemas.microsoft.com/office/powerpoint/2010/main" val="235511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3489</TotalTime>
  <Words>690</Words>
  <Application>Microsoft Office PowerPoint</Application>
  <PresentationFormat>Widescreen</PresentationFormat>
  <Paragraphs>184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Bahnschrift</vt:lpstr>
      <vt:lpstr>Calibri</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Ramakrishnan T CIO</dc:creator>
  <cp:lastModifiedBy>ALPHA RECON</cp:lastModifiedBy>
  <cp:revision>243</cp:revision>
  <dcterms:created xsi:type="dcterms:W3CDTF">2024-10-28T03:56:58Z</dcterms:created>
  <dcterms:modified xsi:type="dcterms:W3CDTF">2024-12-04T02:47:27Z</dcterms:modified>
</cp:coreProperties>
</file>