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6" r:id="rId4"/>
    <p:sldId id="262" r:id="rId5"/>
    <p:sldId id="261" r:id="rId6"/>
    <p:sldId id="263" r:id="rId7"/>
    <p:sldId id="280" r:id="rId8"/>
    <p:sldId id="271" r:id="rId9"/>
    <p:sldId id="272" r:id="rId10"/>
    <p:sldId id="273" r:id="rId11"/>
    <p:sldId id="281" r:id="rId12"/>
    <p:sldId id="274" r:id="rId13"/>
    <p:sldId id="270" r:id="rId14"/>
    <p:sldId id="275" r:id="rId15"/>
    <p:sldId id="276" r:id="rId16"/>
    <p:sldId id="277" r:id="rId17"/>
    <p:sldId id="283" r:id="rId18"/>
    <p:sldId id="282" r:id="rId19"/>
    <p:sldId id="260" r:id="rId20"/>
    <p:sldId id="259"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89775" autoAdjust="0"/>
  </p:normalViewPr>
  <p:slideViewPr>
    <p:cSldViewPr snapToGrid="0">
      <p:cViewPr varScale="1">
        <p:scale>
          <a:sx n="103" d="100"/>
          <a:sy n="103" d="100"/>
        </p:scale>
        <p:origin x="10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6B6C4A-ED03-452C-AC31-9573611D351A}"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6E623-5CA0-4D32-B978-6A06E10A1481}" type="slidenum">
              <a:rPr lang="en-US" smtClean="0"/>
              <a:t>‹#›</a:t>
            </a:fld>
            <a:endParaRPr lang="en-US"/>
          </a:p>
        </p:txBody>
      </p:sp>
    </p:spTree>
    <p:extLst>
      <p:ext uri="{BB962C8B-B14F-4D97-AF65-F5344CB8AC3E}">
        <p14:creationId xmlns:p14="http://schemas.microsoft.com/office/powerpoint/2010/main" val="2746941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6E623-5CA0-4D32-B978-6A06E10A1481}" type="slidenum">
              <a:rPr lang="en-US" smtClean="0"/>
              <a:t>3</a:t>
            </a:fld>
            <a:endParaRPr lang="en-US"/>
          </a:p>
        </p:txBody>
      </p:sp>
    </p:spTree>
    <p:extLst>
      <p:ext uri="{BB962C8B-B14F-4D97-AF65-F5344CB8AC3E}">
        <p14:creationId xmlns:p14="http://schemas.microsoft.com/office/powerpoint/2010/main" val="131438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6E623-5CA0-4D32-B978-6A06E10A1481}" type="slidenum">
              <a:rPr lang="en-US" smtClean="0"/>
              <a:t>6</a:t>
            </a:fld>
            <a:endParaRPr lang="en-US"/>
          </a:p>
        </p:txBody>
      </p:sp>
    </p:spTree>
    <p:extLst>
      <p:ext uri="{BB962C8B-B14F-4D97-AF65-F5344CB8AC3E}">
        <p14:creationId xmlns:p14="http://schemas.microsoft.com/office/powerpoint/2010/main" val="249920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D6E623-5CA0-4D32-B978-6A06E10A1481}" type="slidenum">
              <a:rPr lang="en-US" smtClean="0"/>
              <a:t>7</a:t>
            </a:fld>
            <a:endParaRPr lang="en-US"/>
          </a:p>
        </p:txBody>
      </p:sp>
    </p:spTree>
    <p:extLst>
      <p:ext uri="{BB962C8B-B14F-4D97-AF65-F5344CB8AC3E}">
        <p14:creationId xmlns:p14="http://schemas.microsoft.com/office/powerpoint/2010/main" val="2601565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3A45-ED25-0DC1-9D6B-21ADC99AF1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46266-4F86-20E0-0FEA-67B2BA7824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F5C717-9F78-D8C3-C4C4-BBF01DAA4AC9}"/>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5193735B-932E-63FF-C33B-1855ACD1C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CF32F2-7937-8643-E37C-C8FB77D98FB6}"/>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63837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BF2F-BD24-1423-66C0-F0F6DCB32E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036E3-9D16-D3F2-1DF7-FD13323BC3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B4AA53-1B5D-E544-0059-966D376F1220}"/>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8722F186-6D0F-F070-4B6D-A3EE738AC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C0123-228C-8642-BAC3-7851B1297D58}"/>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389319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AFBE4-5DC5-5637-4F7B-C137F05753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37B0E-D301-15AE-CEB4-3D95377E8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A19C7A-2887-05E8-2E56-402BCDC874B4}"/>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DA231E2C-BAE3-6F0D-BC6C-1121F0BC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01C11-9B90-CC66-9E04-6232E548B3A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36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8FE4-F3C4-7E35-E5C6-827F5AD9D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60217C-AEE8-4220-E422-D7DB1178C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4F01D8-FA08-37BD-DEC8-D5D5E3EADD62}"/>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58C334F1-1DE9-698C-A2A0-C58655CE0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9AF4A3-4790-5941-BCEF-7B75170D128C}"/>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6394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4E9F-234E-5B34-5B3C-912F2E5B7F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83040F-98A3-31C1-9E8E-81BFDBE03B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768A0-3284-FD02-146D-B56ECB0BA74B}"/>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1D446381-22F5-2849-E597-296D97F9B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D0A0AA-5BBA-532F-39A3-6F2EFF47AF8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210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FFA-9EDD-20A0-F2AC-A875B17B3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D218CE-F7A9-0D60-B66B-C0FAEBB7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BCE77D-329C-4E0F-B9E5-6D0D49C553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A1605D-0696-0677-BCB6-02C8F5B8AE12}"/>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6" name="Footer Placeholder 5">
            <a:extLst>
              <a:ext uri="{FF2B5EF4-FFF2-40B4-BE49-F238E27FC236}">
                <a16:creationId xmlns:a16="http://schemas.microsoft.com/office/drawing/2014/main" id="{C215A634-85E1-B129-C801-5BB8096899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C270F-6D1B-F756-3E98-03706056D5C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377988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3FA8-540B-875A-C05D-27D8F9A7AA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4C96F-871A-4E57-C68F-5F841743FA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B4D2DB-9494-DD79-2CEA-07EA42C525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F0FE67-607A-F344-A5E1-EC5507931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76414C-7044-5BF2-D3CA-9794C77060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C80C6-FBAA-6EE8-DC02-C3DC8474432C}"/>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8" name="Footer Placeholder 7">
            <a:extLst>
              <a:ext uri="{FF2B5EF4-FFF2-40B4-BE49-F238E27FC236}">
                <a16:creationId xmlns:a16="http://schemas.microsoft.com/office/drawing/2014/main" id="{4B56B91C-B5EA-FB7B-9ED8-4A4F8ABC4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BCD12E-0B5A-E448-A5DC-1A50101976C3}"/>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596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E56-B4D3-02BA-3F6C-F2945380FD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9093D-DE34-AB53-BAC4-6A7267EB98A3}"/>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4" name="Footer Placeholder 3">
            <a:extLst>
              <a:ext uri="{FF2B5EF4-FFF2-40B4-BE49-F238E27FC236}">
                <a16:creationId xmlns:a16="http://schemas.microsoft.com/office/drawing/2014/main" id="{E648FE4C-BEF4-AE5D-A543-A0D7993049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778117-600F-F8E6-D2D5-07D6A7E39089}"/>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18565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041940-81EF-43B0-2C37-619B9A1C6BEE}"/>
              </a:ext>
            </a:extLst>
          </p:cNvPr>
          <p:cNvPicPr>
            <a:picLocks noChangeAspect="1"/>
          </p:cNvPicPr>
          <p:nvPr userDrawn="1"/>
        </p:nvPicPr>
        <p:blipFill>
          <a:blip r:embed="rId2"/>
          <a:srcRect l="1956" t="11459" r="1707" b="25292"/>
          <a:stretch/>
        </p:blipFill>
        <p:spPr>
          <a:xfrm>
            <a:off x="66843" y="55417"/>
            <a:ext cx="1227696" cy="453230"/>
          </a:xfrm>
          <a:prstGeom prst="rect">
            <a:avLst/>
          </a:prstGeom>
        </p:spPr>
      </p:pic>
      <p:pic>
        <p:nvPicPr>
          <p:cNvPr id="6" name="Picture 5">
            <a:extLst>
              <a:ext uri="{FF2B5EF4-FFF2-40B4-BE49-F238E27FC236}">
                <a16:creationId xmlns:a16="http://schemas.microsoft.com/office/drawing/2014/main" id="{D4B7FDC9-BB3E-6FF1-368C-A499D898D76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843" y="6213453"/>
            <a:ext cx="609600" cy="650918"/>
          </a:xfrm>
          <a:prstGeom prst="rect">
            <a:avLst/>
          </a:prstGeom>
        </p:spPr>
      </p:pic>
      <p:pic>
        <p:nvPicPr>
          <p:cNvPr id="8" name="Picture 7" descr="A logo with green and white letters&#10;&#10;Description automatically generated">
            <a:extLst>
              <a:ext uri="{FF2B5EF4-FFF2-40B4-BE49-F238E27FC236}">
                <a16:creationId xmlns:a16="http://schemas.microsoft.com/office/drawing/2014/main" id="{7878AB90-1ACE-5E03-01BF-E185A34CFC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53799" y="70497"/>
            <a:ext cx="771357" cy="537612"/>
          </a:xfrm>
          <a:prstGeom prst="rect">
            <a:avLst/>
          </a:prstGeom>
        </p:spPr>
      </p:pic>
      <p:sp>
        <p:nvSpPr>
          <p:cNvPr id="9" name="TextBox 8">
            <a:extLst>
              <a:ext uri="{FF2B5EF4-FFF2-40B4-BE49-F238E27FC236}">
                <a16:creationId xmlns:a16="http://schemas.microsoft.com/office/drawing/2014/main" id="{F5FED7DC-485C-278F-500C-40222B409893}"/>
              </a:ext>
            </a:extLst>
          </p:cNvPr>
          <p:cNvSpPr txBox="1"/>
          <p:nvPr userDrawn="1"/>
        </p:nvSpPr>
        <p:spPr>
          <a:xfrm>
            <a:off x="10084213" y="6525817"/>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spTree>
    <p:extLst>
      <p:ext uri="{BB962C8B-B14F-4D97-AF65-F5344CB8AC3E}">
        <p14:creationId xmlns:p14="http://schemas.microsoft.com/office/powerpoint/2010/main" val="3208941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0367-F970-AC3D-795A-A2C44F5A6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7485D-C349-C356-BA0E-CA0011BB2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C88BD-7F67-1B6A-DFF8-18279470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73662-C108-A0C6-C05C-E530F4FD9E6D}"/>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6" name="Footer Placeholder 5">
            <a:extLst>
              <a:ext uri="{FF2B5EF4-FFF2-40B4-BE49-F238E27FC236}">
                <a16:creationId xmlns:a16="http://schemas.microsoft.com/office/drawing/2014/main" id="{105A1322-6F0E-96B7-4BD3-9B5232493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A0782-C6DC-B02A-75E5-61C898658451}"/>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240439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D235-A44C-0900-EEFB-5287F6DAB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46087-76E4-50A7-DD7A-07DDCBEF82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D7667F-46E5-8014-D65F-ACEF3C080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99D51-1603-0C69-81DC-4291681062A3}"/>
              </a:ext>
            </a:extLst>
          </p:cNvPr>
          <p:cNvSpPr>
            <a:spLocks noGrp="1"/>
          </p:cNvSpPr>
          <p:nvPr>
            <p:ph type="dt" sz="half" idx="10"/>
          </p:nvPr>
        </p:nvSpPr>
        <p:spPr/>
        <p:txBody>
          <a:bodyPr/>
          <a:lstStyle/>
          <a:p>
            <a:fld id="{1212FF37-2284-44EF-98CB-98262E5BCAF4}" type="datetimeFigureOut">
              <a:rPr lang="en-IN" smtClean="0"/>
              <a:t>31-01-2025</a:t>
            </a:fld>
            <a:endParaRPr lang="en-IN"/>
          </a:p>
        </p:txBody>
      </p:sp>
      <p:sp>
        <p:nvSpPr>
          <p:cNvPr id="6" name="Footer Placeholder 5">
            <a:extLst>
              <a:ext uri="{FF2B5EF4-FFF2-40B4-BE49-F238E27FC236}">
                <a16:creationId xmlns:a16="http://schemas.microsoft.com/office/drawing/2014/main" id="{EFCCCF2D-B31E-6D72-101E-515B2F65E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A58D79-ABAF-7791-E42B-81C7C7FB781A}"/>
              </a:ext>
            </a:extLst>
          </p:cNvPr>
          <p:cNvSpPr>
            <a:spLocks noGrp="1"/>
          </p:cNvSpPr>
          <p:nvPr>
            <p:ph type="sldNum" sz="quarter" idx="12"/>
          </p:nvPr>
        </p:nvSpPr>
        <p:spPr/>
        <p:txBody>
          <a:bodyPr/>
          <a:lstStyle/>
          <a:p>
            <a:fld id="{0FA302C3-1B21-4F98-BE77-E3EC89A39D7C}" type="slidenum">
              <a:rPr lang="en-IN" smtClean="0"/>
              <a:t>‹#›</a:t>
            </a:fld>
            <a:endParaRPr lang="en-IN"/>
          </a:p>
        </p:txBody>
      </p:sp>
    </p:spTree>
    <p:extLst>
      <p:ext uri="{BB962C8B-B14F-4D97-AF65-F5344CB8AC3E}">
        <p14:creationId xmlns:p14="http://schemas.microsoft.com/office/powerpoint/2010/main" val="428750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C622E-EC30-C996-278F-7A11AE428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8E3655-BF5C-ECE7-EDE9-58D447238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CD0B5-9DF4-58DC-E40B-6441D69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2FF37-2284-44EF-98CB-98262E5BCAF4}" type="datetimeFigureOut">
              <a:rPr lang="en-IN" smtClean="0"/>
              <a:t>31-01-2025</a:t>
            </a:fld>
            <a:endParaRPr lang="en-IN"/>
          </a:p>
        </p:txBody>
      </p:sp>
      <p:sp>
        <p:nvSpPr>
          <p:cNvPr id="5" name="Footer Placeholder 4">
            <a:extLst>
              <a:ext uri="{FF2B5EF4-FFF2-40B4-BE49-F238E27FC236}">
                <a16:creationId xmlns:a16="http://schemas.microsoft.com/office/drawing/2014/main" id="{19550559-57EB-733F-1E2A-1BF371287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33F483-3A3E-DC66-DAC9-7B3DA8F90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302C3-1B21-4F98-BE77-E3EC89A39D7C}" type="slidenum">
              <a:rPr lang="en-IN" smtClean="0"/>
              <a:t>‹#›</a:t>
            </a:fld>
            <a:endParaRPr lang="en-IN"/>
          </a:p>
        </p:txBody>
      </p:sp>
    </p:spTree>
    <p:extLst>
      <p:ext uri="{BB962C8B-B14F-4D97-AF65-F5344CB8AC3E}">
        <p14:creationId xmlns:p14="http://schemas.microsoft.com/office/powerpoint/2010/main" val="194375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figma.com/board/pRjzefUy50nwWHCwDOMbCy/Untitled?node-id=12-275&amp;t=g0T5c7i4jiJj9nzp-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37F685A-0EE3-519C-2457-4E264DBE2CF9}"/>
              </a:ext>
            </a:extLst>
          </p:cNvPr>
          <p:cNvSpPr txBox="1"/>
          <p:nvPr/>
        </p:nvSpPr>
        <p:spPr>
          <a:xfrm>
            <a:off x="10151057" y="6504180"/>
            <a:ext cx="2040943" cy="338554"/>
          </a:xfrm>
          <a:prstGeom prst="rect">
            <a:avLst/>
          </a:prstGeom>
          <a:noFill/>
        </p:spPr>
        <p:txBody>
          <a:bodyPr wrap="none" rtlCol="0">
            <a:spAutoFit/>
          </a:bodyPr>
          <a:lstStyle/>
          <a:p>
            <a:r>
              <a:rPr lang="en-IN" sz="1600" dirty="0">
                <a:solidFill>
                  <a:schemeClr val="bg1">
                    <a:lumMod val="50000"/>
                  </a:schemeClr>
                </a:solidFill>
              </a:rPr>
              <a:t>GenAI-2024-2025-B2</a:t>
            </a:r>
          </a:p>
        </p:txBody>
      </p:sp>
      <p:pic>
        <p:nvPicPr>
          <p:cNvPr id="11" name="Picture 10">
            <a:extLst>
              <a:ext uri="{FF2B5EF4-FFF2-40B4-BE49-F238E27FC236}">
                <a16:creationId xmlns:a16="http://schemas.microsoft.com/office/drawing/2014/main" id="{C8BD8582-A0D2-83B8-3806-90CEE9180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4" y="6150360"/>
            <a:ext cx="662722" cy="707640"/>
          </a:xfrm>
          <a:prstGeom prst="rect">
            <a:avLst/>
          </a:prstGeom>
        </p:spPr>
      </p:pic>
      <p:pic>
        <p:nvPicPr>
          <p:cNvPr id="12" name="Picture 11">
            <a:extLst>
              <a:ext uri="{FF2B5EF4-FFF2-40B4-BE49-F238E27FC236}">
                <a16:creationId xmlns:a16="http://schemas.microsoft.com/office/drawing/2014/main" id="{2B88A8FA-D92D-9087-B14F-8E8E2FC88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0604" y="83105"/>
            <a:ext cx="1256372" cy="879620"/>
          </a:xfrm>
          <a:prstGeom prst="rect">
            <a:avLst/>
          </a:prstGeom>
        </p:spPr>
      </p:pic>
      <p:grpSp>
        <p:nvGrpSpPr>
          <p:cNvPr id="4" name="Group 3">
            <a:extLst>
              <a:ext uri="{FF2B5EF4-FFF2-40B4-BE49-F238E27FC236}">
                <a16:creationId xmlns:a16="http://schemas.microsoft.com/office/drawing/2014/main" id="{64AC2E23-D1C2-A828-290C-7706DF243123}"/>
              </a:ext>
            </a:extLst>
          </p:cNvPr>
          <p:cNvGrpSpPr/>
          <p:nvPr/>
        </p:nvGrpSpPr>
        <p:grpSpPr>
          <a:xfrm>
            <a:off x="1976132" y="1705158"/>
            <a:ext cx="8239735" cy="2751243"/>
            <a:chOff x="2354232" y="2505671"/>
            <a:chExt cx="8239735" cy="1003877"/>
          </a:xfrm>
        </p:grpSpPr>
        <p:sp>
          <p:nvSpPr>
            <p:cNvPr id="5" name="TextBox 4">
              <a:extLst>
                <a:ext uri="{FF2B5EF4-FFF2-40B4-BE49-F238E27FC236}">
                  <a16:creationId xmlns:a16="http://schemas.microsoft.com/office/drawing/2014/main" id="{64EEBFDB-56E0-C147-9F71-765322CCF80C}"/>
                </a:ext>
              </a:extLst>
            </p:cNvPr>
            <p:cNvSpPr txBox="1"/>
            <p:nvPr/>
          </p:nvSpPr>
          <p:spPr>
            <a:xfrm>
              <a:off x="2354232" y="2505671"/>
              <a:ext cx="7554504" cy="842264"/>
            </a:xfrm>
            <a:prstGeom prst="rect">
              <a:avLst/>
            </a:prstGeom>
            <a:noFill/>
          </p:spPr>
          <p:txBody>
            <a:bodyPr wrap="none" rtlCol="0">
              <a:spAutoFit/>
            </a:bodyPr>
            <a:lstStyle/>
            <a:p>
              <a:r>
                <a:rPr lang="en-IN" sz="4800" b="1" dirty="0">
                  <a:solidFill>
                    <a:schemeClr val="accent2"/>
                  </a:solidFill>
                </a:rPr>
                <a:t>AI POWERED -</a:t>
              </a:r>
            </a:p>
            <a:p>
              <a:r>
                <a:rPr lang="en-IN" sz="4800" b="1" dirty="0">
                  <a:solidFill>
                    <a:schemeClr val="accent2"/>
                  </a:solidFill>
                </a:rPr>
                <a:t>HEALTHCARE MANAGEMENT</a:t>
              </a:r>
            </a:p>
            <a:p>
              <a:r>
                <a:rPr lang="en-IN" sz="4800" b="1" dirty="0">
                  <a:solidFill>
                    <a:schemeClr val="accent2"/>
                  </a:solidFill>
                </a:rPr>
                <a:t>SYSTEM </a:t>
              </a:r>
              <a:r>
                <a:rPr lang="en-IN" sz="3200" b="1" dirty="0">
                  <a:solidFill>
                    <a:schemeClr val="bg1">
                      <a:lumMod val="65000"/>
                    </a:schemeClr>
                  </a:solidFill>
                </a:rPr>
                <a:t>2024 - 2025</a:t>
              </a:r>
              <a:endParaRPr lang="en-IN" sz="3600" b="1" dirty="0">
                <a:solidFill>
                  <a:schemeClr val="bg1">
                    <a:lumMod val="65000"/>
                  </a:schemeClr>
                </a:solidFill>
              </a:endParaRPr>
            </a:p>
          </p:txBody>
        </p:sp>
        <p:sp>
          <p:nvSpPr>
            <p:cNvPr id="13" name="TextBox 12">
              <a:extLst>
                <a:ext uri="{FF2B5EF4-FFF2-40B4-BE49-F238E27FC236}">
                  <a16:creationId xmlns:a16="http://schemas.microsoft.com/office/drawing/2014/main" id="{E594FF7B-D102-05BB-4A42-CE4935844952}"/>
                </a:ext>
              </a:extLst>
            </p:cNvPr>
            <p:cNvSpPr txBox="1"/>
            <p:nvPr/>
          </p:nvSpPr>
          <p:spPr>
            <a:xfrm>
              <a:off x="2475880" y="3363555"/>
              <a:ext cx="8118087" cy="145993"/>
            </a:xfrm>
            <a:prstGeom prst="rect">
              <a:avLst/>
            </a:prstGeom>
            <a:noFill/>
          </p:spPr>
          <p:txBody>
            <a:bodyPr wrap="square" rtlCol="0">
              <a:spAutoFit/>
            </a:bodyPr>
            <a:lstStyle/>
            <a:p>
              <a:pPr algn="r"/>
              <a:r>
                <a:rPr lang="en-IN" sz="2000" b="1" dirty="0">
                  <a:solidFill>
                    <a:schemeClr val="accent5">
                      <a:lumMod val="50000"/>
                    </a:schemeClr>
                  </a:solidFill>
                </a:rPr>
                <a:t>Transforming Healthcare Management</a:t>
              </a:r>
            </a:p>
          </p:txBody>
        </p:sp>
        <p:cxnSp>
          <p:nvCxnSpPr>
            <p:cNvPr id="14" name="Straight Connector 13">
              <a:extLst>
                <a:ext uri="{FF2B5EF4-FFF2-40B4-BE49-F238E27FC236}">
                  <a16:creationId xmlns:a16="http://schemas.microsoft.com/office/drawing/2014/main" id="{C9A7C002-6C83-B4FD-EA96-B4C1CCB37348}"/>
                </a:ext>
              </a:extLst>
            </p:cNvPr>
            <p:cNvCxnSpPr>
              <a:cxnSpLocks/>
            </p:cNvCxnSpPr>
            <p:nvPr/>
          </p:nvCxnSpPr>
          <p:spPr>
            <a:xfrm>
              <a:off x="2475880" y="3302000"/>
              <a:ext cx="8039720"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3BB73B81-4F46-988D-3565-799E3CF166CF}"/>
              </a:ext>
            </a:extLst>
          </p:cNvPr>
          <p:cNvPicPr>
            <a:picLocks noChangeAspect="1"/>
          </p:cNvPicPr>
          <p:nvPr/>
        </p:nvPicPr>
        <p:blipFill>
          <a:blip r:embed="rId4"/>
          <a:srcRect l="1956" t="11459" r="1707" b="25292"/>
          <a:stretch/>
        </p:blipFill>
        <p:spPr>
          <a:xfrm>
            <a:off x="143898" y="141399"/>
            <a:ext cx="1227696" cy="453230"/>
          </a:xfrm>
          <a:prstGeom prst="rect">
            <a:avLst/>
          </a:prstGeom>
        </p:spPr>
      </p:pic>
      <p:sp>
        <p:nvSpPr>
          <p:cNvPr id="19" name="TextBox 18">
            <a:extLst>
              <a:ext uri="{FF2B5EF4-FFF2-40B4-BE49-F238E27FC236}">
                <a16:creationId xmlns:a16="http://schemas.microsoft.com/office/drawing/2014/main" id="{84D0F668-A36C-E863-8C2C-3CF963AF8A0F}"/>
              </a:ext>
            </a:extLst>
          </p:cNvPr>
          <p:cNvSpPr txBox="1"/>
          <p:nvPr/>
        </p:nvSpPr>
        <p:spPr>
          <a:xfrm>
            <a:off x="1087108" y="6504180"/>
            <a:ext cx="2443298" cy="338554"/>
          </a:xfrm>
          <a:prstGeom prst="rect">
            <a:avLst/>
          </a:prstGeom>
          <a:noFill/>
        </p:spPr>
        <p:txBody>
          <a:bodyPr wrap="none" rtlCol="0">
            <a:spAutoFit/>
          </a:bodyPr>
          <a:lstStyle/>
          <a:p>
            <a:r>
              <a:rPr lang="en-IN" sz="1600" dirty="0">
                <a:solidFill>
                  <a:schemeClr val="bg1">
                    <a:lumMod val="50000"/>
                  </a:schemeClr>
                </a:solidFill>
              </a:rPr>
              <a:t>GenAI-2024-2025-B2-00X</a:t>
            </a:r>
          </a:p>
        </p:txBody>
      </p:sp>
    </p:spTree>
    <p:extLst>
      <p:ext uri="{BB962C8B-B14F-4D97-AF65-F5344CB8AC3E}">
        <p14:creationId xmlns:p14="http://schemas.microsoft.com/office/powerpoint/2010/main" val="307979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Doctor Dashboard</a:t>
              </a:r>
              <a:endParaRPr lang="en-IN" sz="1400" dirty="0">
                <a:solidFill>
                  <a:srgbClr val="0070C0"/>
                </a:solidFill>
              </a:endParaRPr>
            </a:p>
          </p:txBody>
        </p:sp>
      </p:grpSp>
      <p:pic>
        <p:nvPicPr>
          <p:cNvPr id="19" name="Picture 18">
            <a:extLst>
              <a:ext uri="{FF2B5EF4-FFF2-40B4-BE49-F238E27FC236}">
                <a16:creationId xmlns:a16="http://schemas.microsoft.com/office/drawing/2014/main" id="{75EED198-88E4-4407-9067-2F0451E46A82}"/>
              </a:ext>
            </a:extLst>
          </p:cNvPr>
          <p:cNvPicPr>
            <a:picLocks noChangeAspect="1"/>
          </p:cNvPicPr>
          <p:nvPr/>
        </p:nvPicPr>
        <p:blipFill rotWithShape="1">
          <a:blip r:embed="rId2">
            <a:extLst>
              <a:ext uri="{28A0092B-C50C-407E-A947-70E740481C1C}">
                <a14:useLocalDpi xmlns:a14="http://schemas.microsoft.com/office/drawing/2010/main" val="0"/>
              </a:ext>
            </a:extLst>
          </a:blip>
          <a:srcRect l="5395" t="78998" r="6151" b="3324"/>
          <a:stretch/>
        </p:blipFill>
        <p:spPr>
          <a:xfrm>
            <a:off x="2592162" y="5495365"/>
            <a:ext cx="6624919" cy="868600"/>
          </a:xfrm>
          <a:prstGeom prst="rect">
            <a:avLst/>
          </a:prstGeom>
        </p:spPr>
      </p:pic>
      <p:pic>
        <p:nvPicPr>
          <p:cNvPr id="16" name="Picture 15">
            <a:extLst>
              <a:ext uri="{FF2B5EF4-FFF2-40B4-BE49-F238E27FC236}">
                <a16:creationId xmlns:a16="http://schemas.microsoft.com/office/drawing/2014/main" id="{3DAE2429-444F-4118-A3AB-DFA525A61324}"/>
              </a:ext>
            </a:extLst>
          </p:cNvPr>
          <p:cNvPicPr>
            <a:picLocks noChangeAspect="1"/>
          </p:cNvPicPr>
          <p:nvPr/>
        </p:nvPicPr>
        <p:blipFill rotWithShape="1">
          <a:blip r:embed="rId3">
            <a:extLst>
              <a:ext uri="{28A0092B-C50C-407E-A947-70E740481C1C}">
                <a14:useLocalDpi xmlns:a14="http://schemas.microsoft.com/office/drawing/2010/main" val="0"/>
              </a:ext>
            </a:extLst>
          </a:blip>
          <a:srcRect l="52038" t="10710" r="32787" b="31268"/>
          <a:stretch/>
        </p:blipFill>
        <p:spPr>
          <a:xfrm>
            <a:off x="5050144" y="1500794"/>
            <a:ext cx="1708957" cy="3994571"/>
          </a:xfrm>
          <a:prstGeom prst="rect">
            <a:avLst/>
          </a:prstGeom>
        </p:spPr>
      </p:pic>
    </p:spTree>
    <p:extLst>
      <p:ext uri="{BB962C8B-B14F-4D97-AF65-F5344CB8AC3E}">
        <p14:creationId xmlns:p14="http://schemas.microsoft.com/office/powerpoint/2010/main" val="294914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Doctor Dashboard</a:t>
              </a:r>
              <a:endParaRPr lang="en-IN" sz="1400" dirty="0">
                <a:solidFill>
                  <a:srgbClr val="0070C0"/>
                </a:solidFill>
              </a:endParaRPr>
            </a:p>
          </p:txBody>
        </p:sp>
      </p:grpSp>
      <p:pic>
        <p:nvPicPr>
          <p:cNvPr id="19" name="Picture 18">
            <a:extLst>
              <a:ext uri="{FF2B5EF4-FFF2-40B4-BE49-F238E27FC236}">
                <a16:creationId xmlns:a16="http://schemas.microsoft.com/office/drawing/2014/main" id="{75EED198-88E4-4407-9067-2F0451E46A82}"/>
              </a:ext>
            </a:extLst>
          </p:cNvPr>
          <p:cNvPicPr>
            <a:picLocks noChangeAspect="1"/>
          </p:cNvPicPr>
          <p:nvPr/>
        </p:nvPicPr>
        <p:blipFill rotWithShape="1">
          <a:blip r:embed="rId2">
            <a:extLst>
              <a:ext uri="{28A0092B-C50C-407E-A947-70E740481C1C}">
                <a14:useLocalDpi xmlns:a14="http://schemas.microsoft.com/office/drawing/2010/main" val="0"/>
              </a:ext>
            </a:extLst>
          </a:blip>
          <a:srcRect l="5395" t="78998" r="6151" b="3324"/>
          <a:stretch/>
        </p:blipFill>
        <p:spPr>
          <a:xfrm>
            <a:off x="2592164" y="5495365"/>
            <a:ext cx="6624919" cy="868600"/>
          </a:xfrm>
          <a:prstGeom prst="rect">
            <a:avLst/>
          </a:prstGeom>
        </p:spPr>
      </p:pic>
      <p:pic>
        <p:nvPicPr>
          <p:cNvPr id="17" name="Picture 16">
            <a:extLst>
              <a:ext uri="{FF2B5EF4-FFF2-40B4-BE49-F238E27FC236}">
                <a16:creationId xmlns:a16="http://schemas.microsoft.com/office/drawing/2014/main" id="{AB013B9B-F1A7-4E0C-9CAA-0896CA7FBB3F}"/>
              </a:ext>
            </a:extLst>
          </p:cNvPr>
          <p:cNvPicPr>
            <a:picLocks noChangeAspect="1"/>
          </p:cNvPicPr>
          <p:nvPr/>
        </p:nvPicPr>
        <p:blipFill rotWithShape="1">
          <a:blip r:embed="rId3">
            <a:extLst>
              <a:ext uri="{28A0092B-C50C-407E-A947-70E740481C1C}">
                <a14:useLocalDpi xmlns:a14="http://schemas.microsoft.com/office/drawing/2010/main" val="0"/>
              </a:ext>
            </a:extLst>
          </a:blip>
          <a:srcRect l="67412" t="10710" r="17380" b="31268"/>
          <a:stretch/>
        </p:blipFill>
        <p:spPr>
          <a:xfrm>
            <a:off x="5009662" y="1341646"/>
            <a:ext cx="1789922" cy="4174707"/>
          </a:xfrm>
          <a:prstGeom prst="rect">
            <a:avLst/>
          </a:prstGeom>
        </p:spPr>
      </p:pic>
    </p:spTree>
    <p:extLst>
      <p:ext uri="{BB962C8B-B14F-4D97-AF65-F5344CB8AC3E}">
        <p14:creationId xmlns:p14="http://schemas.microsoft.com/office/powerpoint/2010/main" val="2649628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Patient Portal Page</a:t>
              </a:r>
              <a:endParaRPr lang="en-IN" sz="1400" dirty="0">
                <a:solidFill>
                  <a:srgbClr val="0070C0"/>
                </a:solidFill>
              </a:endParaRPr>
            </a:p>
          </p:txBody>
        </p:sp>
      </p:grpSp>
      <p:pic>
        <p:nvPicPr>
          <p:cNvPr id="17" name="Picture 16">
            <a:extLst>
              <a:ext uri="{FF2B5EF4-FFF2-40B4-BE49-F238E27FC236}">
                <a16:creationId xmlns:a16="http://schemas.microsoft.com/office/drawing/2014/main" id="{ACDAE267-DB33-4886-914D-35B5034958F6}"/>
              </a:ext>
            </a:extLst>
          </p:cNvPr>
          <p:cNvPicPr>
            <a:picLocks noChangeAspect="1"/>
          </p:cNvPicPr>
          <p:nvPr/>
        </p:nvPicPr>
        <p:blipFill rotWithShape="1">
          <a:blip r:embed="rId2">
            <a:extLst>
              <a:ext uri="{28A0092B-C50C-407E-A947-70E740481C1C}">
                <a14:useLocalDpi xmlns:a14="http://schemas.microsoft.com/office/drawing/2010/main" val="0"/>
              </a:ext>
            </a:extLst>
          </a:blip>
          <a:srcRect l="5395" t="78998" r="6151" b="3324"/>
          <a:stretch/>
        </p:blipFill>
        <p:spPr>
          <a:xfrm>
            <a:off x="2783539" y="5495365"/>
            <a:ext cx="6624919" cy="868600"/>
          </a:xfrm>
          <a:prstGeom prst="rect">
            <a:avLst/>
          </a:prstGeom>
        </p:spPr>
      </p:pic>
      <p:pic>
        <p:nvPicPr>
          <p:cNvPr id="18" name="Picture 17">
            <a:extLst>
              <a:ext uri="{FF2B5EF4-FFF2-40B4-BE49-F238E27FC236}">
                <a16:creationId xmlns:a16="http://schemas.microsoft.com/office/drawing/2014/main" id="{9BD9B928-3BC7-4057-958C-D23CE13F2509}"/>
              </a:ext>
            </a:extLst>
          </p:cNvPr>
          <p:cNvPicPr>
            <a:picLocks noChangeAspect="1"/>
          </p:cNvPicPr>
          <p:nvPr/>
        </p:nvPicPr>
        <p:blipFill rotWithShape="1">
          <a:blip r:embed="rId3">
            <a:extLst>
              <a:ext uri="{28A0092B-C50C-407E-A947-70E740481C1C}">
                <a14:useLocalDpi xmlns:a14="http://schemas.microsoft.com/office/drawing/2010/main" val="0"/>
              </a:ext>
            </a:extLst>
          </a:blip>
          <a:srcRect l="83117" t="10710" r="2306" b="31268"/>
          <a:stretch/>
        </p:blipFill>
        <p:spPr>
          <a:xfrm>
            <a:off x="5270130" y="1487229"/>
            <a:ext cx="1651739" cy="4019269"/>
          </a:xfrm>
          <a:prstGeom prst="rect">
            <a:avLst/>
          </a:prstGeom>
        </p:spPr>
      </p:pic>
    </p:spTree>
    <p:extLst>
      <p:ext uri="{BB962C8B-B14F-4D97-AF65-F5344CB8AC3E}">
        <p14:creationId xmlns:p14="http://schemas.microsoft.com/office/powerpoint/2010/main" val="3685199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53343" cy="369332"/>
            </a:xfrm>
            <a:prstGeom prst="rect">
              <a:avLst/>
            </a:prstGeom>
            <a:noFill/>
          </p:spPr>
          <p:txBody>
            <a:bodyPr wrap="none" rtlCol="0">
              <a:spAutoFit/>
            </a:bodyPr>
            <a:lstStyle/>
            <a:p>
              <a:r>
                <a:rPr lang="en-IN" b="1" dirty="0"/>
                <a:t>ADMIN/SUPER ADMIN LOGIN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506" y="1652334"/>
            <a:ext cx="8892988" cy="4594710"/>
          </a:xfrm>
          <a:prstGeom prst="rect">
            <a:avLst/>
          </a:prstGeom>
          <a:ln>
            <a:solidFill>
              <a:schemeClr val="tx1"/>
            </a:solidFill>
          </a:ln>
        </p:spPr>
      </p:pic>
    </p:spTree>
    <p:extLst>
      <p:ext uri="{BB962C8B-B14F-4D97-AF65-F5344CB8AC3E}">
        <p14:creationId xmlns:p14="http://schemas.microsoft.com/office/powerpoint/2010/main" val="134563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935659" cy="369332"/>
            </a:xfrm>
            <a:prstGeom prst="rect">
              <a:avLst/>
            </a:prstGeom>
            <a:noFill/>
          </p:spPr>
          <p:txBody>
            <a:bodyPr wrap="none" rtlCol="0">
              <a:spAutoFit/>
            </a:bodyPr>
            <a:lstStyle/>
            <a:p>
              <a:r>
                <a:rPr lang="en-IN" b="1" dirty="0"/>
                <a:t>DATA COLLECTION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43369"/>
            <a:ext cx="8892987" cy="4594710"/>
          </a:xfrm>
          <a:prstGeom prst="rect">
            <a:avLst/>
          </a:prstGeom>
          <a:ln>
            <a:solidFill>
              <a:schemeClr val="tx1"/>
            </a:solidFill>
          </a:ln>
        </p:spPr>
      </p:pic>
    </p:spTree>
    <p:extLst>
      <p:ext uri="{BB962C8B-B14F-4D97-AF65-F5344CB8AC3E}">
        <p14:creationId xmlns:p14="http://schemas.microsoft.com/office/powerpoint/2010/main" val="202575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936579" cy="369332"/>
            </a:xfrm>
            <a:prstGeom prst="rect">
              <a:avLst/>
            </a:prstGeom>
            <a:noFill/>
          </p:spPr>
          <p:txBody>
            <a:bodyPr wrap="none" rtlCol="0">
              <a:spAutoFit/>
            </a:bodyPr>
            <a:lstStyle/>
            <a:p>
              <a:r>
                <a:rPr lang="en-IN" b="1" dirty="0"/>
                <a:t>REPORT CONTROL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2190368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108801" cy="369332"/>
            </a:xfrm>
            <a:prstGeom prst="rect">
              <a:avLst/>
            </a:prstGeom>
            <a:noFill/>
          </p:spPr>
          <p:txBody>
            <a:bodyPr wrap="none" rtlCol="0">
              <a:spAutoFit/>
            </a:bodyPr>
            <a:lstStyle/>
            <a:p>
              <a:r>
                <a:rPr lang="en-IN" b="1" dirty="0"/>
                <a:t>SMART APPOINTMENT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5" name="Picture 14">
            <a:extLst>
              <a:ext uri="{FF2B5EF4-FFF2-40B4-BE49-F238E27FC236}">
                <a16:creationId xmlns:a16="http://schemas.microsoft.com/office/drawing/2014/main" id="{C2FDEC1B-91EB-4DC3-BD0A-D725C14F87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49506" y="1652334"/>
            <a:ext cx="8892987" cy="4594710"/>
          </a:xfrm>
          <a:prstGeom prst="rect">
            <a:avLst/>
          </a:prstGeom>
          <a:ln>
            <a:solidFill>
              <a:schemeClr val="tx1"/>
            </a:solidFill>
          </a:ln>
        </p:spPr>
      </p:pic>
    </p:spTree>
    <p:extLst>
      <p:ext uri="{BB962C8B-B14F-4D97-AF65-F5344CB8AC3E}">
        <p14:creationId xmlns:p14="http://schemas.microsoft.com/office/powerpoint/2010/main" val="206448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283252" cy="369332"/>
            </a:xfrm>
            <a:prstGeom prst="rect">
              <a:avLst/>
            </a:prstGeom>
            <a:noFill/>
          </p:spPr>
          <p:txBody>
            <a:bodyPr wrap="none" rtlCol="0">
              <a:spAutoFit/>
            </a:bodyPr>
            <a:lstStyle/>
            <a:p>
              <a:r>
                <a:rPr lang="en-IN" b="1" dirty="0"/>
                <a:t>DIABETIC MEDICINE SUGGESTION</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6" name="Picture 15">
            <a:extLst>
              <a:ext uri="{FF2B5EF4-FFF2-40B4-BE49-F238E27FC236}">
                <a16:creationId xmlns:a16="http://schemas.microsoft.com/office/drawing/2014/main" id="{7A7BCC72-A8B1-4019-8858-EAFCC9FA5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648" y="1202134"/>
            <a:ext cx="9022703" cy="4661730"/>
          </a:xfrm>
          <a:prstGeom prst="rect">
            <a:avLst/>
          </a:prstGeom>
        </p:spPr>
      </p:pic>
    </p:spTree>
    <p:extLst>
      <p:ext uri="{BB962C8B-B14F-4D97-AF65-F5344CB8AC3E}">
        <p14:creationId xmlns:p14="http://schemas.microsoft.com/office/powerpoint/2010/main" val="419400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Application Screenshots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874893" cy="369332"/>
            </a:xfrm>
            <a:prstGeom prst="rect">
              <a:avLst/>
            </a:prstGeom>
            <a:noFill/>
          </p:spPr>
          <p:txBody>
            <a:bodyPr wrap="none" rtlCol="0">
              <a:spAutoFit/>
            </a:bodyPr>
            <a:lstStyle/>
            <a:p>
              <a:r>
                <a:rPr lang="en-IN" b="1" dirty="0"/>
                <a:t>PATIENT PORTAL PAGE</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endParaRPr lang="en-IN" sz="1400" dirty="0">
                <a:solidFill>
                  <a:srgbClr val="0070C0"/>
                </a:solidFill>
              </a:endParaRPr>
            </a:p>
          </p:txBody>
        </p:sp>
      </p:grpSp>
      <p:pic>
        <p:nvPicPr>
          <p:cNvPr id="16" name="Picture 15">
            <a:extLst>
              <a:ext uri="{FF2B5EF4-FFF2-40B4-BE49-F238E27FC236}">
                <a16:creationId xmlns:a16="http://schemas.microsoft.com/office/drawing/2014/main" id="{78C22CFA-12A6-4579-9056-CAC7DF63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4882" y="1333340"/>
            <a:ext cx="8192278" cy="4232677"/>
          </a:xfrm>
          <a:prstGeom prst="rect">
            <a:avLst/>
          </a:prstGeom>
        </p:spPr>
      </p:pic>
    </p:spTree>
    <p:extLst>
      <p:ext uri="{BB962C8B-B14F-4D97-AF65-F5344CB8AC3E}">
        <p14:creationId xmlns:p14="http://schemas.microsoft.com/office/powerpoint/2010/main" val="371089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 Product Roadmap</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aphicFrame>
        <p:nvGraphicFramePr>
          <p:cNvPr id="14" name="Table 13">
            <a:extLst>
              <a:ext uri="{FF2B5EF4-FFF2-40B4-BE49-F238E27FC236}">
                <a16:creationId xmlns:a16="http://schemas.microsoft.com/office/drawing/2014/main" id="{6A23958F-4D33-0314-EE9B-653AF06363E4}"/>
              </a:ext>
            </a:extLst>
          </p:cNvPr>
          <p:cNvGraphicFramePr>
            <a:graphicFrameLocks noGrp="1"/>
          </p:cNvGraphicFramePr>
          <p:nvPr>
            <p:extLst>
              <p:ext uri="{D42A27DB-BD31-4B8C-83A1-F6EECF244321}">
                <p14:modId xmlns:p14="http://schemas.microsoft.com/office/powerpoint/2010/main" val="1213596266"/>
              </p:ext>
            </p:extLst>
          </p:nvPr>
        </p:nvGraphicFramePr>
        <p:xfrm>
          <a:off x="544551" y="1210320"/>
          <a:ext cx="11102898" cy="4907206"/>
        </p:xfrm>
        <a:graphic>
          <a:graphicData uri="http://schemas.openxmlformats.org/drawingml/2006/table">
            <a:tbl>
              <a:tblPr firstRow="1" bandRow="1">
                <a:tableStyleId>{5C22544A-7EE6-4342-B048-85BDC9FD1C3A}</a:tableStyleId>
              </a:tblPr>
              <a:tblGrid>
                <a:gridCol w="3700966">
                  <a:extLst>
                    <a:ext uri="{9D8B030D-6E8A-4147-A177-3AD203B41FA5}">
                      <a16:colId xmlns:a16="http://schemas.microsoft.com/office/drawing/2014/main" val="2285055309"/>
                    </a:ext>
                  </a:extLst>
                </a:gridCol>
                <a:gridCol w="3700966">
                  <a:extLst>
                    <a:ext uri="{9D8B030D-6E8A-4147-A177-3AD203B41FA5}">
                      <a16:colId xmlns:a16="http://schemas.microsoft.com/office/drawing/2014/main" val="710189728"/>
                    </a:ext>
                  </a:extLst>
                </a:gridCol>
                <a:gridCol w="3700966">
                  <a:extLst>
                    <a:ext uri="{9D8B030D-6E8A-4147-A177-3AD203B41FA5}">
                      <a16:colId xmlns:a16="http://schemas.microsoft.com/office/drawing/2014/main" val="100505058"/>
                    </a:ext>
                  </a:extLst>
                </a:gridCol>
              </a:tblGrid>
              <a:tr h="518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a:t>Short Term</a:t>
                      </a:r>
                      <a:endParaRPr lang="en-IN" b="1"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a:t>Mid Term</a:t>
                      </a:r>
                      <a:endParaRPr lang="en-IN"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tc>
                  <a:txBody>
                    <a:bodyPr/>
                    <a:lstStyle/>
                    <a:p>
                      <a:pPr algn="ctr"/>
                      <a:r>
                        <a:rPr lang="en-IN"/>
                        <a:t>Long Term</a:t>
                      </a:r>
                      <a:endParaRPr lang="en-IN" dirty="0"/>
                    </a:p>
                  </a:txBody>
                  <a:tcPr anchor="ctr">
                    <a:lnB w="12700" cap="flat" cmpd="sng" algn="ctr">
                      <a:solidFill>
                        <a:schemeClr val="bg1">
                          <a:lumMod val="6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1393984951"/>
                  </a:ext>
                </a:extLst>
              </a:tr>
              <a:tr h="4389086">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Complete patient registration and data management features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Implement AI for medical report generation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Develop intelligent appointment booking system</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Enhance doctor’s dashboard with treatment planning tools</a:t>
                      </a:r>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indent="0" algn="l">
                        <a:buFont typeface="Arial" panose="020B0604020202020204" pitchFamily="34" charset="0"/>
                        <a:buNone/>
                      </a:pPr>
                      <a:endParaRPr lang="en-IN" dirty="0"/>
                    </a:p>
                    <a:p>
                      <a:pPr marL="285750" indent="-285750" algn="l">
                        <a:buFont typeface="Arial" panose="020B0604020202020204" pitchFamily="34" charset="0"/>
                        <a:buChar char="•"/>
                      </a:pPr>
                      <a:r>
                        <a:rPr lang="en-IN" dirty="0"/>
                        <a:t>Expand doctor’s dashboard with treatment planning tools</a:t>
                      </a:r>
                    </a:p>
                    <a:p>
                      <a:endParaRPr lang="en-IN"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65739725"/>
                  </a:ext>
                </a:extLst>
              </a:tr>
            </a:tbl>
          </a:graphicData>
        </a:graphic>
      </p:graphicFrame>
      <p:sp>
        <p:nvSpPr>
          <p:cNvPr id="17" name="TextBox 16">
            <a:extLst>
              <a:ext uri="{FF2B5EF4-FFF2-40B4-BE49-F238E27FC236}">
                <a16:creationId xmlns:a16="http://schemas.microsoft.com/office/drawing/2014/main" id="{CB6E8B4E-B143-2D1E-2393-A0900E4862B5}"/>
              </a:ext>
            </a:extLst>
          </p:cNvPr>
          <p:cNvSpPr txBox="1"/>
          <p:nvPr/>
        </p:nvSpPr>
        <p:spPr>
          <a:xfrm>
            <a:off x="544551" y="698105"/>
            <a:ext cx="5347041" cy="369332"/>
          </a:xfrm>
          <a:prstGeom prst="rect">
            <a:avLst/>
          </a:prstGeom>
          <a:noFill/>
        </p:spPr>
        <p:txBody>
          <a:bodyPr wrap="none" rtlCol="0">
            <a:spAutoFit/>
          </a:bodyPr>
          <a:lstStyle/>
          <a:p>
            <a:r>
              <a:rPr lang="en-IN" b="1" dirty="0"/>
              <a:t>Project / Product Roadmap | Milestones | Features</a:t>
            </a:r>
          </a:p>
        </p:txBody>
      </p:sp>
    </p:spTree>
    <p:extLst>
      <p:ext uri="{BB962C8B-B14F-4D97-AF65-F5344CB8AC3E}">
        <p14:creationId xmlns:p14="http://schemas.microsoft.com/office/powerpoint/2010/main" val="279124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D038B7-170C-D765-7954-ADA61CFBCB58}"/>
              </a:ext>
            </a:extLst>
          </p:cNvPr>
          <p:cNvGrpSpPr/>
          <p:nvPr/>
        </p:nvGrpSpPr>
        <p:grpSpPr>
          <a:xfrm>
            <a:off x="1367166" y="762866"/>
            <a:ext cx="1728440" cy="2650181"/>
            <a:chOff x="913453" y="744428"/>
            <a:chExt cx="1728440" cy="2650181"/>
          </a:xfrm>
        </p:grpSpPr>
        <p:sp>
          <p:nvSpPr>
            <p:cNvPr id="13" name="TextBox 12">
              <a:extLst>
                <a:ext uri="{FF2B5EF4-FFF2-40B4-BE49-F238E27FC236}">
                  <a16:creationId xmlns:a16="http://schemas.microsoft.com/office/drawing/2014/main" id="{B62AA822-61EE-F52F-0E29-184570F48FF0}"/>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Anand. G</a:t>
              </a:r>
              <a:endParaRPr lang="en-IN" sz="1400" b="1" dirty="0">
                <a:solidFill>
                  <a:schemeClr val="bg1">
                    <a:lumMod val="50000"/>
                  </a:schemeClr>
                </a:solidFill>
              </a:endParaRPr>
            </a:p>
          </p:txBody>
        </p:sp>
        <p:grpSp>
          <p:nvGrpSpPr>
            <p:cNvPr id="29" name="Group 28">
              <a:extLst>
                <a:ext uri="{FF2B5EF4-FFF2-40B4-BE49-F238E27FC236}">
                  <a16:creationId xmlns:a16="http://schemas.microsoft.com/office/drawing/2014/main" id="{8726AFA4-FA37-B1DA-9606-AEF438BFA4AC}"/>
                </a:ext>
              </a:extLst>
            </p:cNvPr>
            <p:cNvGrpSpPr/>
            <p:nvPr/>
          </p:nvGrpSpPr>
          <p:grpSpPr>
            <a:xfrm>
              <a:off x="913453" y="1061189"/>
              <a:ext cx="1728440" cy="2333420"/>
              <a:chOff x="913453" y="1153287"/>
              <a:chExt cx="1728440" cy="2333420"/>
            </a:xfrm>
          </p:grpSpPr>
          <p:sp>
            <p:nvSpPr>
              <p:cNvPr id="2" name="Rectangle 1">
                <a:extLst>
                  <a:ext uri="{FF2B5EF4-FFF2-40B4-BE49-F238E27FC236}">
                    <a16:creationId xmlns:a16="http://schemas.microsoft.com/office/drawing/2014/main" id="{11D5076B-11AF-9C85-ABE7-721C00591D83}"/>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F0C2101-3F9C-CF7A-39DA-3C1D412B4B54}"/>
                  </a:ext>
                </a:extLst>
              </p:cNvPr>
              <p:cNvSpPr txBox="1"/>
              <p:nvPr/>
            </p:nvSpPr>
            <p:spPr>
              <a:xfrm>
                <a:off x="913453" y="2886543"/>
                <a:ext cx="1728440" cy="600164"/>
              </a:xfrm>
              <a:prstGeom prst="rect">
                <a:avLst/>
              </a:prstGeom>
              <a:noFill/>
            </p:spPr>
            <p:txBody>
              <a:bodyPr wrap="square">
                <a:spAutoFit/>
              </a:bodyPr>
              <a:lstStyle/>
              <a:p>
                <a:pPr algn="ctr"/>
                <a:r>
                  <a:rPr lang="en-IN" sz="1100" dirty="0">
                    <a:solidFill>
                      <a:schemeClr val="bg1">
                        <a:lumMod val="50000"/>
                      </a:schemeClr>
                    </a:solidFill>
                    <a:latin typeface="Ginto"/>
                  </a:rPr>
                  <a:t>2024-2025, M.E CSE</a:t>
                </a:r>
              </a:p>
              <a:p>
                <a:pPr algn="ctr"/>
                <a:r>
                  <a:rPr lang="en-IN" sz="1100" dirty="0">
                    <a:solidFill>
                      <a:schemeClr val="bg1">
                        <a:lumMod val="50000"/>
                      </a:schemeClr>
                    </a:solidFill>
                    <a:latin typeface="Ginto"/>
                  </a:rPr>
                  <a:t>SNS College of Technology </a:t>
                </a:r>
              </a:p>
              <a:p>
                <a:pPr algn="ctr"/>
                <a:r>
                  <a:rPr lang="en-IN" sz="1100" dirty="0">
                    <a:solidFill>
                      <a:schemeClr val="bg1">
                        <a:lumMod val="50000"/>
                      </a:schemeClr>
                    </a:solidFill>
                    <a:latin typeface="Ginto"/>
                  </a:rPr>
                  <a:t>Application Development</a:t>
                </a:r>
              </a:p>
            </p:txBody>
          </p:sp>
        </p:grpSp>
      </p:grpSp>
      <p:cxnSp>
        <p:nvCxnSpPr>
          <p:cNvPr id="39" name="Straight Connector 38">
            <a:extLst>
              <a:ext uri="{FF2B5EF4-FFF2-40B4-BE49-F238E27FC236}">
                <a16:creationId xmlns:a16="http://schemas.microsoft.com/office/drawing/2014/main" id="{7FCB8AC1-BF0B-7DA0-813F-BC78A371AC94}"/>
              </a:ext>
            </a:extLst>
          </p:cNvPr>
          <p:cNvCxnSpPr>
            <a:cxnSpLocks/>
          </p:cNvCxnSpPr>
          <p:nvPr/>
        </p:nvCxnSpPr>
        <p:spPr>
          <a:xfrm>
            <a:off x="913453" y="3612994"/>
            <a:ext cx="10365094" cy="0"/>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43" name="Group 42">
            <a:extLst>
              <a:ext uri="{FF2B5EF4-FFF2-40B4-BE49-F238E27FC236}">
                <a16:creationId xmlns:a16="http://schemas.microsoft.com/office/drawing/2014/main" id="{A8C36D8E-BDF9-3428-C7FE-CD2B080D550E}"/>
              </a:ext>
            </a:extLst>
          </p:cNvPr>
          <p:cNvGrpSpPr/>
          <p:nvPr/>
        </p:nvGrpSpPr>
        <p:grpSpPr>
          <a:xfrm>
            <a:off x="1367166" y="3788527"/>
            <a:ext cx="1728440" cy="2327016"/>
            <a:chOff x="913453" y="744428"/>
            <a:chExt cx="1728440" cy="2327016"/>
          </a:xfrm>
        </p:grpSpPr>
        <p:sp>
          <p:nvSpPr>
            <p:cNvPr id="44" name="TextBox 43">
              <a:extLst>
                <a:ext uri="{FF2B5EF4-FFF2-40B4-BE49-F238E27FC236}">
                  <a16:creationId xmlns:a16="http://schemas.microsoft.com/office/drawing/2014/main" id="{D34854CC-85F4-B154-5E36-41CE1707C7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Initial</a:t>
              </a:r>
              <a:endParaRPr lang="en-IN" sz="1400" b="1" dirty="0">
                <a:solidFill>
                  <a:schemeClr val="bg1">
                    <a:lumMod val="50000"/>
                  </a:schemeClr>
                </a:solidFill>
              </a:endParaRPr>
            </a:p>
          </p:txBody>
        </p:sp>
        <p:grpSp>
          <p:nvGrpSpPr>
            <p:cNvPr id="45" name="Group 44">
              <a:extLst>
                <a:ext uri="{FF2B5EF4-FFF2-40B4-BE49-F238E27FC236}">
                  <a16:creationId xmlns:a16="http://schemas.microsoft.com/office/drawing/2014/main" id="{25661855-60FD-C18D-8583-C28700FF66E2}"/>
                </a:ext>
              </a:extLst>
            </p:cNvPr>
            <p:cNvGrpSpPr/>
            <p:nvPr/>
          </p:nvGrpSpPr>
          <p:grpSpPr>
            <a:xfrm>
              <a:off x="913453" y="1061189"/>
              <a:ext cx="1728440" cy="2010255"/>
              <a:chOff x="913453" y="1153287"/>
              <a:chExt cx="1728440" cy="2010255"/>
            </a:xfrm>
          </p:grpSpPr>
          <p:sp>
            <p:nvSpPr>
              <p:cNvPr id="46" name="Rectangle 45">
                <a:extLst>
                  <a:ext uri="{FF2B5EF4-FFF2-40B4-BE49-F238E27FC236}">
                    <a16:creationId xmlns:a16="http://schemas.microsoft.com/office/drawing/2014/main" id="{F980DCA3-6A6F-8C3D-BA04-C56F082526ED}"/>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59BB9EB9-11B7-BF43-D046-7003E96A0023}"/>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DT Mentor</a:t>
                </a:r>
              </a:p>
            </p:txBody>
          </p:sp>
        </p:grpSp>
      </p:grpSp>
      <p:grpSp>
        <p:nvGrpSpPr>
          <p:cNvPr id="48" name="Group 47">
            <a:extLst>
              <a:ext uri="{FF2B5EF4-FFF2-40B4-BE49-F238E27FC236}">
                <a16:creationId xmlns:a16="http://schemas.microsoft.com/office/drawing/2014/main" id="{85281686-229E-89D4-FDE2-AEE5A0584253}"/>
              </a:ext>
            </a:extLst>
          </p:cNvPr>
          <p:cNvGrpSpPr/>
          <p:nvPr/>
        </p:nvGrpSpPr>
        <p:grpSpPr>
          <a:xfrm>
            <a:off x="3943577" y="3788527"/>
            <a:ext cx="1728440" cy="2327016"/>
            <a:chOff x="913453" y="744428"/>
            <a:chExt cx="1728440" cy="2327016"/>
          </a:xfrm>
        </p:grpSpPr>
        <p:sp>
          <p:nvSpPr>
            <p:cNvPr id="49" name="TextBox 48">
              <a:extLst>
                <a:ext uri="{FF2B5EF4-FFF2-40B4-BE49-F238E27FC236}">
                  <a16:creationId xmlns:a16="http://schemas.microsoft.com/office/drawing/2014/main" id="{6094FD9F-7D59-A01B-14CF-FB11CB3020AD}"/>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Name. </a:t>
              </a:r>
              <a:r>
                <a:rPr lang="en-IN" sz="1400" b="1" i="0" u="none" strike="noStrike" baseline="0">
                  <a:solidFill>
                    <a:schemeClr val="bg1">
                      <a:lumMod val="50000"/>
                    </a:schemeClr>
                  </a:solidFill>
                  <a:latin typeface="Bahnschrift" panose="020B0502040204020203" pitchFamily="34" charset="0"/>
                </a:rPr>
                <a:t>Initial</a:t>
              </a:r>
              <a:endParaRPr lang="en-IN" sz="1400" b="1" dirty="0">
                <a:solidFill>
                  <a:schemeClr val="bg1">
                    <a:lumMod val="50000"/>
                  </a:schemeClr>
                </a:solidFill>
              </a:endParaRPr>
            </a:p>
          </p:txBody>
        </p:sp>
        <p:grpSp>
          <p:nvGrpSpPr>
            <p:cNvPr id="50" name="Group 49">
              <a:extLst>
                <a:ext uri="{FF2B5EF4-FFF2-40B4-BE49-F238E27FC236}">
                  <a16:creationId xmlns:a16="http://schemas.microsoft.com/office/drawing/2014/main" id="{31019368-6775-1DF8-2BB0-31C7E5DDAB92}"/>
                </a:ext>
              </a:extLst>
            </p:cNvPr>
            <p:cNvGrpSpPr/>
            <p:nvPr/>
          </p:nvGrpSpPr>
          <p:grpSpPr>
            <a:xfrm>
              <a:off x="913453" y="1061189"/>
              <a:ext cx="1728440" cy="2010255"/>
              <a:chOff x="913453" y="1153287"/>
              <a:chExt cx="1728440" cy="2010255"/>
            </a:xfrm>
          </p:grpSpPr>
          <p:sp>
            <p:nvSpPr>
              <p:cNvPr id="51" name="Rectangle 50">
                <a:extLst>
                  <a:ext uri="{FF2B5EF4-FFF2-40B4-BE49-F238E27FC236}">
                    <a16:creationId xmlns:a16="http://schemas.microsoft.com/office/drawing/2014/main" id="{57E38A21-0F4D-ED5D-FC36-7FE49E0FAFCE}"/>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531CA86C-80A1-2D50-6C44-2E4EC896BFEF}"/>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Technology Mentor</a:t>
                </a:r>
              </a:p>
            </p:txBody>
          </p:sp>
        </p:grpSp>
      </p:grpSp>
      <p:sp>
        <p:nvSpPr>
          <p:cNvPr id="14" name="Rectangle 13">
            <a:extLst>
              <a:ext uri="{FF2B5EF4-FFF2-40B4-BE49-F238E27FC236}">
                <a16:creationId xmlns:a16="http://schemas.microsoft.com/office/drawing/2014/main" id="{B5EF8F96-162E-8CC1-91D1-BC4F67A48366}"/>
              </a:ext>
            </a:extLst>
          </p:cNvPr>
          <p:cNvSpPr/>
          <p:nvPr/>
        </p:nvSpPr>
        <p:spPr>
          <a:xfrm rot="16200000">
            <a:off x="-439163" y="2024072"/>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 Team</a:t>
            </a:r>
          </a:p>
        </p:txBody>
      </p:sp>
      <p:sp>
        <p:nvSpPr>
          <p:cNvPr id="15" name="Rectangle 14">
            <a:extLst>
              <a:ext uri="{FF2B5EF4-FFF2-40B4-BE49-F238E27FC236}">
                <a16:creationId xmlns:a16="http://schemas.microsoft.com/office/drawing/2014/main" id="{AB3B36D6-B041-DB7D-2994-03A1C5D5D230}"/>
              </a:ext>
            </a:extLst>
          </p:cNvPr>
          <p:cNvSpPr/>
          <p:nvPr/>
        </p:nvSpPr>
        <p:spPr>
          <a:xfrm rot="16200000">
            <a:off x="-439164" y="4799699"/>
            <a:ext cx="2269273" cy="362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Faculty</a:t>
            </a:r>
          </a:p>
        </p:txBody>
      </p:sp>
      <p:grpSp>
        <p:nvGrpSpPr>
          <p:cNvPr id="23" name="Group 22">
            <a:extLst>
              <a:ext uri="{FF2B5EF4-FFF2-40B4-BE49-F238E27FC236}">
                <a16:creationId xmlns:a16="http://schemas.microsoft.com/office/drawing/2014/main" id="{63C21397-563D-71DD-1E64-C1588B58F562}"/>
              </a:ext>
            </a:extLst>
          </p:cNvPr>
          <p:cNvGrpSpPr/>
          <p:nvPr/>
        </p:nvGrpSpPr>
        <p:grpSpPr>
          <a:xfrm>
            <a:off x="1447657" y="50809"/>
            <a:ext cx="10048283" cy="751003"/>
            <a:chOff x="1447657" y="50809"/>
            <a:chExt cx="10048283" cy="751003"/>
          </a:xfrm>
        </p:grpSpPr>
        <p:grpSp>
          <p:nvGrpSpPr>
            <p:cNvPr id="24" name="Group 23">
              <a:extLst>
                <a:ext uri="{FF2B5EF4-FFF2-40B4-BE49-F238E27FC236}">
                  <a16:creationId xmlns:a16="http://schemas.microsoft.com/office/drawing/2014/main" id="{480BD8EB-6075-274A-30AB-8CE0054EC9FF}"/>
                </a:ext>
              </a:extLst>
            </p:cNvPr>
            <p:cNvGrpSpPr/>
            <p:nvPr/>
          </p:nvGrpSpPr>
          <p:grpSpPr>
            <a:xfrm>
              <a:off x="1447657" y="50809"/>
              <a:ext cx="10048283" cy="751003"/>
              <a:chOff x="1068516" y="145594"/>
              <a:chExt cx="10048283" cy="751003"/>
            </a:xfrm>
          </p:grpSpPr>
          <p:sp>
            <p:nvSpPr>
              <p:cNvPr id="33" name="TextBox 32">
                <a:extLst>
                  <a:ext uri="{FF2B5EF4-FFF2-40B4-BE49-F238E27FC236}">
                    <a16:creationId xmlns:a16="http://schemas.microsoft.com/office/drawing/2014/main" id="{C5C1423A-04C3-36AC-32F2-582333C7507D}"/>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34" name="Group 33">
                <a:extLst>
                  <a:ext uri="{FF2B5EF4-FFF2-40B4-BE49-F238E27FC236}">
                    <a16:creationId xmlns:a16="http://schemas.microsoft.com/office/drawing/2014/main" id="{AEA65DFC-89A3-26C3-AA7B-45C0A9F39584}"/>
                  </a:ext>
                </a:extLst>
              </p:cNvPr>
              <p:cNvGrpSpPr/>
              <p:nvPr/>
            </p:nvGrpSpPr>
            <p:grpSpPr>
              <a:xfrm>
                <a:off x="1068516" y="145594"/>
                <a:ext cx="9737016" cy="461665"/>
                <a:chOff x="1228424" y="180100"/>
                <a:chExt cx="9737016" cy="461665"/>
              </a:xfrm>
            </p:grpSpPr>
            <p:sp>
              <p:nvSpPr>
                <p:cNvPr id="35" name="TextBox 34">
                  <a:extLst>
                    <a:ext uri="{FF2B5EF4-FFF2-40B4-BE49-F238E27FC236}">
                      <a16:creationId xmlns:a16="http://schemas.microsoft.com/office/drawing/2014/main" id="{A1428B39-7AFB-1402-0752-E24E4DF397D0}"/>
                    </a:ext>
                  </a:extLst>
                </p:cNvPr>
                <p:cNvSpPr txBox="1"/>
                <p:nvPr/>
              </p:nvSpPr>
              <p:spPr>
                <a:xfrm>
                  <a:off x="7753889" y="205394"/>
                  <a:ext cx="3211551" cy="369332"/>
                </a:xfrm>
                <a:prstGeom prst="rect">
                  <a:avLst/>
                </a:prstGeom>
                <a:noFill/>
              </p:spPr>
              <p:txBody>
                <a:bodyPr wrap="square">
                  <a:spAutoFit/>
                </a:bodyPr>
                <a:lstStyle/>
                <a:p>
                  <a:pPr algn="r"/>
                  <a:r>
                    <a:rPr lang="en-IN" b="1" i="0" u="none" strike="noStrike" baseline="0" dirty="0">
                      <a:solidFill>
                        <a:schemeClr val="accent2">
                          <a:lumMod val="75000"/>
                        </a:schemeClr>
                      </a:solidFill>
                      <a:latin typeface="Bahnschrift" panose="020B0502040204020203" pitchFamily="34" charset="0"/>
                    </a:rPr>
                    <a:t>Team Information</a:t>
                  </a:r>
                  <a:endParaRPr lang="en-IN" sz="1400" b="1" dirty="0">
                    <a:solidFill>
                      <a:schemeClr val="accent2">
                        <a:lumMod val="75000"/>
                      </a:schemeClr>
                    </a:solidFill>
                  </a:endParaRPr>
                </a:p>
              </p:txBody>
            </p:sp>
            <p:grpSp>
              <p:nvGrpSpPr>
                <p:cNvPr id="36" name="Group 35">
                  <a:extLst>
                    <a:ext uri="{FF2B5EF4-FFF2-40B4-BE49-F238E27FC236}">
                      <a16:creationId xmlns:a16="http://schemas.microsoft.com/office/drawing/2014/main" id="{375E1441-F6CB-5A96-2738-686EBCF3C46D}"/>
                    </a:ext>
                  </a:extLst>
                </p:cNvPr>
                <p:cNvGrpSpPr/>
                <p:nvPr/>
              </p:nvGrpSpPr>
              <p:grpSpPr>
                <a:xfrm>
                  <a:off x="1228424" y="180100"/>
                  <a:ext cx="9737016" cy="461665"/>
                  <a:chOff x="1050144" y="0"/>
                  <a:chExt cx="9737016" cy="461665"/>
                </a:xfrm>
              </p:grpSpPr>
              <p:sp>
                <p:nvSpPr>
                  <p:cNvPr id="37" name="TextBox 36">
                    <a:extLst>
                      <a:ext uri="{FF2B5EF4-FFF2-40B4-BE49-F238E27FC236}">
                        <a16:creationId xmlns:a16="http://schemas.microsoft.com/office/drawing/2014/main" id="{2154497A-76A3-0CA6-1628-C83A7E36B540}"/>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38" name="Straight Connector 37">
                    <a:extLst>
                      <a:ext uri="{FF2B5EF4-FFF2-40B4-BE49-F238E27FC236}">
                        <a16:creationId xmlns:a16="http://schemas.microsoft.com/office/drawing/2014/main" id="{6BB4F628-1950-A85C-9E74-3C8A714B057F}"/>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5" name="TextBox 24">
              <a:extLst>
                <a:ext uri="{FF2B5EF4-FFF2-40B4-BE49-F238E27FC236}">
                  <a16:creationId xmlns:a16="http://schemas.microsoft.com/office/drawing/2014/main" id="{6869DB97-FBF9-B872-A388-C6A987A813C1}"/>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4" name="Group 3">
            <a:extLst>
              <a:ext uri="{FF2B5EF4-FFF2-40B4-BE49-F238E27FC236}">
                <a16:creationId xmlns:a16="http://schemas.microsoft.com/office/drawing/2014/main" id="{4C96C395-60CE-1A7D-688E-053BC0E101A4}"/>
              </a:ext>
            </a:extLst>
          </p:cNvPr>
          <p:cNvGrpSpPr/>
          <p:nvPr/>
        </p:nvGrpSpPr>
        <p:grpSpPr>
          <a:xfrm>
            <a:off x="6519989" y="3788527"/>
            <a:ext cx="1728440" cy="2327016"/>
            <a:chOff x="913453" y="744428"/>
            <a:chExt cx="1728440" cy="2327016"/>
          </a:xfrm>
        </p:grpSpPr>
        <p:sp>
          <p:nvSpPr>
            <p:cNvPr id="5" name="TextBox 4">
              <a:extLst>
                <a:ext uri="{FF2B5EF4-FFF2-40B4-BE49-F238E27FC236}">
                  <a16:creationId xmlns:a16="http://schemas.microsoft.com/office/drawing/2014/main" id="{C4438A56-B925-891F-9B3C-DB7B657B3CDB}"/>
                </a:ext>
              </a:extLst>
            </p:cNvPr>
            <p:cNvSpPr txBox="1"/>
            <p:nvPr/>
          </p:nvSpPr>
          <p:spPr>
            <a:xfrm>
              <a:off x="913453" y="744428"/>
              <a:ext cx="1728440" cy="307777"/>
            </a:xfrm>
            <a:prstGeom prst="rect">
              <a:avLst/>
            </a:prstGeom>
            <a:noFill/>
          </p:spPr>
          <p:txBody>
            <a:bodyPr wrap="square">
              <a:spAutoFit/>
            </a:bodyPr>
            <a:lstStyle/>
            <a:p>
              <a:pPr algn="ctr"/>
              <a:r>
                <a:rPr lang="en-IN" sz="1400" b="1" i="0" u="none" strike="noStrike" baseline="0" dirty="0">
                  <a:solidFill>
                    <a:schemeClr val="bg1">
                      <a:lumMod val="50000"/>
                    </a:schemeClr>
                  </a:solidFill>
                  <a:latin typeface="Bahnschrift" panose="020B0502040204020203" pitchFamily="34" charset="0"/>
                </a:rPr>
                <a:t>Dr. K. Sangeetha</a:t>
              </a:r>
              <a:endParaRPr lang="en-IN" sz="1400" b="1" dirty="0">
                <a:solidFill>
                  <a:schemeClr val="bg1">
                    <a:lumMod val="50000"/>
                  </a:schemeClr>
                </a:solidFill>
              </a:endParaRPr>
            </a:p>
          </p:txBody>
        </p:sp>
        <p:grpSp>
          <p:nvGrpSpPr>
            <p:cNvPr id="6" name="Group 5">
              <a:extLst>
                <a:ext uri="{FF2B5EF4-FFF2-40B4-BE49-F238E27FC236}">
                  <a16:creationId xmlns:a16="http://schemas.microsoft.com/office/drawing/2014/main" id="{14B55D62-DC06-BF34-88E3-277983B288F0}"/>
                </a:ext>
              </a:extLst>
            </p:cNvPr>
            <p:cNvGrpSpPr/>
            <p:nvPr/>
          </p:nvGrpSpPr>
          <p:grpSpPr>
            <a:xfrm>
              <a:off x="913453" y="1061189"/>
              <a:ext cx="1728440" cy="2010255"/>
              <a:chOff x="913453" y="1153287"/>
              <a:chExt cx="1728440" cy="2010255"/>
            </a:xfrm>
          </p:grpSpPr>
          <p:sp>
            <p:nvSpPr>
              <p:cNvPr id="7" name="Rectangle 6">
                <a:extLst>
                  <a:ext uri="{FF2B5EF4-FFF2-40B4-BE49-F238E27FC236}">
                    <a16:creationId xmlns:a16="http://schemas.microsoft.com/office/drawing/2014/main" id="{FE8A39BA-00DC-4822-6365-7B37930155FF}"/>
                  </a:ext>
                </a:extLst>
              </p:cNvPr>
              <p:cNvSpPr/>
              <p:nvPr/>
            </p:nvSpPr>
            <p:spPr>
              <a:xfrm>
                <a:off x="913453" y="1153287"/>
                <a:ext cx="1728440" cy="1728440"/>
              </a:xfrm>
              <a:prstGeom prst="rect">
                <a:avLst/>
              </a:prstGeom>
              <a:solidFill>
                <a:schemeClr val="bg1"/>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5CA7DB-9367-194D-FD82-F98D6E237B92}"/>
                  </a:ext>
                </a:extLst>
              </p:cNvPr>
              <p:cNvSpPr txBox="1"/>
              <p:nvPr/>
            </p:nvSpPr>
            <p:spPr>
              <a:xfrm>
                <a:off x="913453" y="2886543"/>
                <a:ext cx="1728440" cy="276999"/>
              </a:xfrm>
              <a:prstGeom prst="rect">
                <a:avLst/>
              </a:prstGeom>
              <a:noFill/>
            </p:spPr>
            <p:txBody>
              <a:bodyPr wrap="square">
                <a:spAutoFit/>
              </a:bodyPr>
              <a:lstStyle/>
              <a:p>
                <a:pPr algn="ctr"/>
                <a:r>
                  <a:rPr lang="en-IN" sz="1200" dirty="0">
                    <a:solidFill>
                      <a:schemeClr val="bg1">
                        <a:lumMod val="50000"/>
                      </a:schemeClr>
                    </a:solidFill>
                    <a:latin typeface="Ginto"/>
                  </a:rPr>
                  <a:t>Project Guide</a:t>
                </a:r>
              </a:p>
            </p:txBody>
          </p:sp>
        </p:grpSp>
      </p:grpSp>
      <p:pic>
        <p:nvPicPr>
          <p:cNvPr id="9" name="Picture 8">
            <a:extLst>
              <a:ext uri="{FF2B5EF4-FFF2-40B4-BE49-F238E27FC236}">
                <a16:creationId xmlns:a16="http://schemas.microsoft.com/office/drawing/2014/main" id="{C5517F5A-28F5-4089-AD51-49826D701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281" y="1068494"/>
            <a:ext cx="1354284" cy="1737017"/>
          </a:xfrm>
          <a:prstGeom prst="rect">
            <a:avLst/>
          </a:prstGeom>
        </p:spPr>
      </p:pic>
      <p:pic>
        <p:nvPicPr>
          <p:cNvPr id="10" name="Picture 9">
            <a:extLst>
              <a:ext uri="{FF2B5EF4-FFF2-40B4-BE49-F238E27FC236}">
                <a16:creationId xmlns:a16="http://schemas.microsoft.com/office/drawing/2014/main" id="{598D0837-B492-4AF2-8348-DAE953565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924" y="4116686"/>
            <a:ext cx="1418570" cy="1728440"/>
          </a:xfrm>
          <a:prstGeom prst="rect">
            <a:avLst/>
          </a:prstGeom>
        </p:spPr>
      </p:pic>
    </p:spTree>
    <p:extLst>
      <p:ext uri="{BB962C8B-B14F-4D97-AF65-F5344CB8AC3E}">
        <p14:creationId xmlns:p14="http://schemas.microsoft.com/office/powerpoint/2010/main" val="356613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Artefacts</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07733" y="1276306"/>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09864" cy="369332"/>
            </a:xfrm>
            <a:prstGeom prst="rect">
              <a:avLst/>
            </a:prstGeom>
            <a:noFill/>
          </p:spPr>
          <p:txBody>
            <a:bodyPr wrap="none" rtlCol="0">
              <a:spAutoFit/>
            </a:bodyPr>
            <a:lstStyle/>
            <a:p>
              <a:r>
                <a:rPr lang="en-IN" b="1" dirty="0"/>
                <a:t>Project Portal</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Project Portal / website is available at </a:t>
              </a:r>
              <a:r>
                <a:rPr lang="en-IN" sz="1400" dirty="0">
                  <a:solidFill>
                    <a:srgbClr val="0070C0"/>
                  </a:solidFill>
                </a:rPr>
                <a:t>Link</a:t>
              </a: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07733" y="5002510"/>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707733" y="6536467"/>
            <a:ext cx="9283760" cy="307777"/>
          </a:xfrm>
          <a:prstGeom prst="rect">
            <a:avLst/>
          </a:prstGeom>
          <a:noFill/>
        </p:spPr>
        <p:txBody>
          <a:bodyPr wrap="square" rtlCol="0">
            <a:spAutoFit/>
          </a:bodyPr>
          <a:lstStyle/>
          <a:p>
            <a:r>
              <a:rPr lang="en-IN" sz="1400" dirty="0"/>
              <a:t>Note: All links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707733" y="4069875"/>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3040756" cy="369332"/>
            </a:xfrm>
            <a:prstGeom prst="rect">
              <a:avLst/>
            </a:prstGeom>
            <a:noFill/>
          </p:spPr>
          <p:txBody>
            <a:bodyPr wrap="none" rtlCol="0">
              <a:spAutoFit/>
            </a:bodyPr>
            <a:lstStyle/>
            <a:p>
              <a:r>
                <a:rPr lang="en-IN" b="1" dirty="0"/>
                <a:t>Technical Document / Specification</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Project technical document / specification are available at </a:t>
              </a:r>
              <a:r>
                <a:rPr lang="en-IN" sz="1400" dirty="0">
                  <a:solidFill>
                    <a:srgbClr val="0070C0"/>
                  </a:solidFill>
                </a:rPr>
                <a:t>Link</a:t>
              </a: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07733" y="2208940"/>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188810" cy="369332"/>
            </a:xfrm>
            <a:prstGeom prst="rect">
              <a:avLst/>
            </a:prstGeom>
            <a:noFill/>
          </p:spPr>
          <p:txBody>
            <a:bodyPr wrap="none" rtlCol="0">
              <a:spAutoFit/>
            </a:bodyPr>
            <a:lstStyle/>
            <a:p>
              <a:r>
                <a:rPr lang="en-IN" b="1" dirty="0"/>
                <a:t>Presentation</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Project presentation (this document) is available at </a:t>
              </a:r>
              <a:r>
                <a:rPr lang="en-IN" sz="1400" dirty="0">
                  <a:solidFill>
                    <a:srgbClr val="0070C0"/>
                  </a:solidFill>
                </a:rPr>
                <a:t>Link</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07733" y="314157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4274375" cy="369332"/>
            </a:xfrm>
            <a:prstGeom prst="rect">
              <a:avLst/>
            </a:prstGeom>
            <a:noFill/>
          </p:spPr>
          <p:txBody>
            <a:bodyPr wrap="none" rtlCol="0">
              <a:spAutoFit/>
            </a:bodyPr>
            <a:lstStyle/>
            <a:p>
              <a:r>
                <a:rPr lang="en-IN" b="1" dirty="0"/>
                <a:t>Requirement Document / Specification</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en-IN" sz="1400" dirty="0"/>
                <a:t>Project requirement document / specification is available at </a:t>
              </a:r>
              <a:r>
                <a:rPr lang="en-IN" sz="1400" dirty="0">
                  <a:solidFill>
                    <a:srgbClr val="0070C0"/>
                  </a:solidFill>
                </a:rPr>
                <a:t>Link</a:t>
              </a:r>
            </a:p>
          </p:txBody>
        </p:sp>
      </p:grpSp>
      <p:grpSp>
        <p:nvGrpSpPr>
          <p:cNvPr id="37" name="Group 36">
            <a:extLst>
              <a:ext uri="{FF2B5EF4-FFF2-40B4-BE49-F238E27FC236}">
                <a16:creationId xmlns:a16="http://schemas.microsoft.com/office/drawing/2014/main" id="{4A91E9F0-D7E9-4E50-FA35-4AD6B540F498}"/>
              </a:ext>
            </a:extLst>
          </p:cNvPr>
          <p:cNvGrpSpPr/>
          <p:nvPr/>
        </p:nvGrpSpPr>
        <p:grpSpPr>
          <a:xfrm>
            <a:off x="6560337" y="1276306"/>
            <a:ext cx="5107625" cy="689444"/>
            <a:chOff x="657294" y="801812"/>
            <a:chExt cx="3970199" cy="689444"/>
          </a:xfrm>
        </p:grpSpPr>
        <p:sp>
          <p:nvSpPr>
            <p:cNvPr id="38" name="TextBox 37">
              <a:extLst>
                <a:ext uri="{FF2B5EF4-FFF2-40B4-BE49-F238E27FC236}">
                  <a16:creationId xmlns:a16="http://schemas.microsoft.com/office/drawing/2014/main" id="{3419D7D7-0F66-25EE-5A0E-216D36491B47}"/>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39" name="TextBox 38">
              <a:extLst>
                <a:ext uri="{FF2B5EF4-FFF2-40B4-BE49-F238E27FC236}">
                  <a16:creationId xmlns:a16="http://schemas.microsoft.com/office/drawing/2014/main" id="{22F6DE6C-3434-EE00-260A-5A4F884586F8}"/>
                </a:ext>
              </a:extLst>
            </p:cNvPr>
            <p:cNvSpPr txBox="1"/>
            <p:nvPr/>
          </p:nvSpPr>
          <p:spPr>
            <a:xfrm>
              <a:off x="657294" y="1183479"/>
              <a:ext cx="3970199" cy="307777"/>
            </a:xfrm>
            <a:prstGeom prst="rect">
              <a:avLst/>
            </a:prstGeom>
            <a:noFill/>
          </p:spPr>
          <p:txBody>
            <a:bodyPr wrap="square" rtlCol="0">
              <a:spAutoFit/>
            </a:bodyPr>
            <a:lstStyle/>
            <a:p>
              <a:r>
                <a:rPr lang="en-IN" sz="1400" dirty="0"/>
                <a:t>Project wireframe / UI designs are available at </a:t>
              </a:r>
              <a:r>
                <a:rPr lang="en-IN" sz="1400" dirty="0">
                  <a:solidFill>
                    <a:srgbClr val="0070C0"/>
                  </a:solidFill>
                  <a:hlinkClick r:id="rId2"/>
                </a:rPr>
                <a:t>Link</a:t>
              </a:r>
              <a:endParaRPr lang="en-IN" sz="1400" dirty="0">
                <a:solidFill>
                  <a:srgbClr val="0070C0"/>
                </a:solidFill>
              </a:endParaRPr>
            </a:p>
          </p:txBody>
        </p:sp>
      </p:grpSp>
      <p:grpSp>
        <p:nvGrpSpPr>
          <p:cNvPr id="40" name="Group 39">
            <a:extLst>
              <a:ext uri="{FF2B5EF4-FFF2-40B4-BE49-F238E27FC236}">
                <a16:creationId xmlns:a16="http://schemas.microsoft.com/office/drawing/2014/main" id="{94326118-C189-4C44-4587-C733F38BEF58}"/>
              </a:ext>
            </a:extLst>
          </p:cNvPr>
          <p:cNvGrpSpPr/>
          <p:nvPr/>
        </p:nvGrpSpPr>
        <p:grpSpPr>
          <a:xfrm>
            <a:off x="6560336" y="2208940"/>
            <a:ext cx="5107625" cy="689444"/>
            <a:chOff x="657294" y="801812"/>
            <a:chExt cx="3970199" cy="689444"/>
          </a:xfrm>
        </p:grpSpPr>
        <p:sp>
          <p:nvSpPr>
            <p:cNvPr id="41" name="TextBox 40">
              <a:extLst>
                <a:ext uri="{FF2B5EF4-FFF2-40B4-BE49-F238E27FC236}">
                  <a16:creationId xmlns:a16="http://schemas.microsoft.com/office/drawing/2014/main" id="{419BB92B-AC4D-DF2C-AC68-8C67AB42A497}"/>
                </a:ext>
              </a:extLst>
            </p:cNvPr>
            <p:cNvSpPr txBox="1"/>
            <p:nvPr/>
          </p:nvSpPr>
          <p:spPr>
            <a:xfrm>
              <a:off x="657294" y="801812"/>
              <a:ext cx="1079160" cy="369332"/>
            </a:xfrm>
            <a:prstGeom prst="rect">
              <a:avLst/>
            </a:prstGeom>
            <a:noFill/>
          </p:spPr>
          <p:txBody>
            <a:bodyPr wrap="none" rtlCol="0">
              <a:spAutoFit/>
            </a:bodyPr>
            <a:lstStyle/>
            <a:p>
              <a:r>
                <a:rPr lang="en-IN" b="1" dirty="0"/>
                <a:t>Application</a:t>
              </a:r>
            </a:p>
          </p:txBody>
        </p:sp>
        <p:sp>
          <p:nvSpPr>
            <p:cNvPr id="42" name="TextBox 41">
              <a:extLst>
                <a:ext uri="{FF2B5EF4-FFF2-40B4-BE49-F238E27FC236}">
                  <a16:creationId xmlns:a16="http://schemas.microsoft.com/office/drawing/2014/main" id="{B83F7055-B7E6-8155-6A11-FFF61984928E}"/>
                </a:ext>
              </a:extLst>
            </p:cNvPr>
            <p:cNvSpPr txBox="1"/>
            <p:nvPr/>
          </p:nvSpPr>
          <p:spPr>
            <a:xfrm>
              <a:off x="657294" y="1183479"/>
              <a:ext cx="3970199" cy="307777"/>
            </a:xfrm>
            <a:prstGeom prst="rect">
              <a:avLst/>
            </a:prstGeom>
            <a:noFill/>
          </p:spPr>
          <p:txBody>
            <a:bodyPr wrap="square" rtlCol="0">
              <a:spAutoFit/>
            </a:bodyPr>
            <a:lstStyle/>
            <a:p>
              <a:r>
                <a:rPr lang="en-IN" sz="1400" dirty="0"/>
                <a:t>Application is available at </a:t>
              </a:r>
              <a:r>
                <a:rPr lang="en-IN" sz="1400" dirty="0">
                  <a:solidFill>
                    <a:srgbClr val="0070C0"/>
                  </a:solidFill>
                </a:rPr>
                <a:t>Link</a:t>
              </a:r>
            </a:p>
          </p:txBody>
        </p:sp>
      </p:grpSp>
      <p:grpSp>
        <p:nvGrpSpPr>
          <p:cNvPr id="43" name="Group 42">
            <a:extLst>
              <a:ext uri="{FF2B5EF4-FFF2-40B4-BE49-F238E27FC236}">
                <a16:creationId xmlns:a16="http://schemas.microsoft.com/office/drawing/2014/main" id="{3C6D24E9-F78C-80D8-C2D7-83977E1FEBA0}"/>
              </a:ext>
            </a:extLst>
          </p:cNvPr>
          <p:cNvGrpSpPr/>
          <p:nvPr/>
        </p:nvGrpSpPr>
        <p:grpSpPr>
          <a:xfrm>
            <a:off x="6560336" y="3084278"/>
            <a:ext cx="5107625" cy="689444"/>
            <a:chOff x="657294" y="801812"/>
            <a:chExt cx="3970199" cy="689444"/>
          </a:xfrm>
        </p:grpSpPr>
        <p:sp>
          <p:nvSpPr>
            <p:cNvPr id="44" name="TextBox 43">
              <a:extLst>
                <a:ext uri="{FF2B5EF4-FFF2-40B4-BE49-F238E27FC236}">
                  <a16:creationId xmlns:a16="http://schemas.microsoft.com/office/drawing/2014/main" id="{BAFB9D4F-0275-4D02-803C-D7DB09C3A7BC}"/>
                </a:ext>
              </a:extLst>
            </p:cNvPr>
            <p:cNvSpPr txBox="1"/>
            <p:nvPr/>
          </p:nvSpPr>
          <p:spPr>
            <a:xfrm>
              <a:off x="657294" y="801812"/>
              <a:ext cx="1149336" cy="369332"/>
            </a:xfrm>
            <a:prstGeom prst="rect">
              <a:avLst/>
            </a:prstGeom>
            <a:noFill/>
          </p:spPr>
          <p:txBody>
            <a:bodyPr wrap="none" rtlCol="0">
              <a:spAutoFit/>
            </a:bodyPr>
            <a:lstStyle/>
            <a:p>
              <a:r>
                <a:rPr lang="en-IN" b="1" dirty="0"/>
                <a:t>DT Playbook</a:t>
              </a:r>
            </a:p>
          </p:txBody>
        </p:sp>
        <p:sp>
          <p:nvSpPr>
            <p:cNvPr id="45" name="TextBox 44">
              <a:extLst>
                <a:ext uri="{FF2B5EF4-FFF2-40B4-BE49-F238E27FC236}">
                  <a16:creationId xmlns:a16="http://schemas.microsoft.com/office/drawing/2014/main" id="{39A5D603-1937-17C7-AA96-A2419FFA4FFA}"/>
                </a:ext>
              </a:extLst>
            </p:cNvPr>
            <p:cNvSpPr txBox="1"/>
            <p:nvPr/>
          </p:nvSpPr>
          <p:spPr>
            <a:xfrm>
              <a:off x="657294" y="1183479"/>
              <a:ext cx="3970199" cy="307777"/>
            </a:xfrm>
            <a:prstGeom prst="rect">
              <a:avLst/>
            </a:prstGeom>
            <a:noFill/>
          </p:spPr>
          <p:txBody>
            <a:bodyPr wrap="square" rtlCol="0">
              <a:spAutoFit/>
            </a:bodyPr>
            <a:lstStyle/>
            <a:p>
              <a:r>
                <a:rPr lang="en-IN" sz="1400" dirty="0"/>
                <a:t>Project DT Playbook is available at </a:t>
              </a:r>
              <a:r>
                <a:rPr lang="en-IN" sz="1400" dirty="0">
                  <a:solidFill>
                    <a:srgbClr val="0070C0"/>
                  </a:solidFill>
                </a:rPr>
                <a:t>Link</a:t>
              </a:r>
            </a:p>
          </p:txBody>
        </p:sp>
      </p:grpSp>
      <p:grpSp>
        <p:nvGrpSpPr>
          <p:cNvPr id="46" name="Group 45">
            <a:extLst>
              <a:ext uri="{FF2B5EF4-FFF2-40B4-BE49-F238E27FC236}">
                <a16:creationId xmlns:a16="http://schemas.microsoft.com/office/drawing/2014/main" id="{EB9B7853-EDCF-196B-C8A6-781929A9751A}"/>
              </a:ext>
            </a:extLst>
          </p:cNvPr>
          <p:cNvGrpSpPr/>
          <p:nvPr/>
        </p:nvGrpSpPr>
        <p:grpSpPr>
          <a:xfrm>
            <a:off x="6560335" y="4069875"/>
            <a:ext cx="5014631" cy="1332219"/>
            <a:chOff x="657293" y="801812"/>
            <a:chExt cx="3897914" cy="1332219"/>
          </a:xfrm>
        </p:grpSpPr>
        <p:sp>
          <p:nvSpPr>
            <p:cNvPr id="47" name="TextBox 46">
              <a:extLst>
                <a:ext uri="{FF2B5EF4-FFF2-40B4-BE49-F238E27FC236}">
                  <a16:creationId xmlns:a16="http://schemas.microsoft.com/office/drawing/2014/main" id="{41A7E4C1-56C4-2E8D-8244-1724D6ADB31D}"/>
                </a:ext>
              </a:extLst>
            </p:cNvPr>
            <p:cNvSpPr txBox="1"/>
            <p:nvPr/>
          </p:nvSpPr>
          <p:spPr>
            <a:xfrm>
              <a:off x="657294" y="801812"/>
              <a:ext cx="1407363" cy="369332"/>
            </a:xfrm>
            <a:prstGeom prst="rect">
              <a:avLst/>
            </a:prstGeom>
            <a:noFill/>
          </p:spPr>
          <p:txBody>
            <a:bodyPr wrap="none" rtlCol="0">
              <a:spAutoFit/>
            </a:bodyPr>
            <a:lstStyle/>
            <a:p>
              <a:r>
                <a:rPr lang="en-IN" b="1" dirty="0"/>
                <a:t>Overview Video</a:t>
              </a:r>
            </a:p>
          </p:txBody>
        </p:sp>
        <p:sp>
          <p:nvSpPr>
            <p:cNvPr id="48" name="TextBox 47">
              <a:extLst>
                <a:ext uri="{FF2B5EF4-FFF2-40B4-BE49-F238E27FC236}">
                  <a16:creationId xmlns:a16="http://schemas.microsoft.com/office/drawing/2014/main" id="{17ECCF4A-1290-4641-B10A-A496C599945C}"/>
                </a:ext>
              </a:extLst>
            </p:cNvPr>
            <p:cNvSpPr txBox="1"/>
            <p:nvPr/>
          </p:nvSpPr>
          <p:spPr>
            <a:xfrm>
              <a:off x="657293" y="1179924"/>
              <a:ext cx="3897914" cy="954107"/>
            </a:xfrm>
            <a:prstGeom prst="rect">
              <a:avLst/>
            </a:prstGeom>
            <a:noFill/>
          </p:spPr>
          <p:txBody>
            <a:bodyPr wrap="square" rtlCol="0">
              <a:spAutoFit/>
            </a:bodyPr>
            <a:lstStyle/>
            <a:p>
              <a:r>
                <a:rPr lang="en-IN" sz="1400" dirty="0"/>
                <a:t>Project overview video is available at </a:t>
              </a:r>
              <a:r>
                <a:rPr lang="en-IN" sz="1400" dirty="0">
                  <a:solidFill>
                    <a:srgbClr val="0070C0"/>
                  </a:solidFill>
                </a:rPr>
                <a:t>Link</a:t>
              </a:r>
              <a:br>
                <a:rPr lang="en-IN" sz="1400" dirty="0">
                  <a:solidFill>
                    <a:srgbClr val="0070C0"/>
                  </a:solidFill>
                </a:rPr>
              </a:br>
              <a:endParaRPr lang="en-IN" sz="1400" dirty="0">
                <a:solidFill>
                  <a:srgbClr val="0070C0"/>
                </a:solidFill>
              </a:endParaRPr>
            </a:p>
            <a:p>
              <a:pPr algn="just"/>
              <a:r>
                <a:rPr lang="en-IN" sz="1400" dirty="0"/>
                <a:t>Video provides project overview, presentations, journey wise Wireframe, UI, application demo as required and as applicable. </a:t>
              </a:r>
              <a:endParaRPr lang="en-IN" sz="1400" dirty="0">
                <a:solidFill>
                  <a:srgbClr val="0070C0"/>
                </a:solidFill>
              </a:endParaRPr>
            </a:p>
          </p:txBody>
        </p:sp>
      </p:grpSp>
    </p:spTree>
    <p:extLst>
      <p:ext uri="{BB962C8B-B14F-4D97-AF65-F5344CB8AC3E}">
        <p14:creationId xmlns:p14="http://schemas.microsoft.com/office/powerpoint/2010/main" val="414151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ED5F0F-9062-6FF7-0AFD-CC24E7641385}"/>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77A711DE-64B4-B1B6-8606-DBC36E5F9FF5}"/>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F626EE9B-79CC-4812-3110-173888B39F0F}"/>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501C0D8C-4992-76DE-16E4-4FE7BCB9250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E3414905-B40A-B1CD-6968-C69EA90FF1B0}"/>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Thanks</a:t>
                  </a:r>
                </a:p>
              </p:txBody>
            </p:sp>
            <p:grpSp>
              <p:nvGrpSpPr>
                <p:cNvPr id="8" name="Group 7">
                  <a:extLst>
                    <a:ext uri="{FF2B5EF4-FFF2-40B4-BE49-F238E27FC236}">
                      <a16:creationId xmlns:a16="http://schemas.microsoft.com/office/drawing/2014/main" id="{99709343-EB26-6445-22B7-05DD14C0EFA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B81235EC-4094-7D16-30A8-0D39CE5E9C5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9AECF8CF-5884-EF62-5733-6173B828DD76}"/>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5A1BD66F-55F3-FACA-6164-78F69C407B4B}"/>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
        <p:nvSpPr>
          <p:cNvPr id="11" name="TextBox 10">
            <a:extLst>
              <a:ext uri="{FF2B5EF4-FFF2-40B4-BE49-F238E27FC236}">
                <a16:creationId xmlns:a16="http://schemas.microsoft.com/office/drawing/2014/main" id="{AF121DE1-81A9-C152-84AC-6B24C8C74A39}"/>
              </a:ext>
            </a:extLst>
          </p:cNvPr>
          <p:cNvSpPr txBox="1"/>
          <p:nvPr/>
        </p:nvSpPr>
        <p:spPr>
          <a:xfrm>
            <a:off x="4490224" y="2735908"/>
            <a:ext cx="3211551" cy="1107996"/>
          </a:xfrm>
          <a:prstGeom prst="rect">
            <a:avLst/>
          </a:prstGeom>
          <a:noFill/>
        </p:spPr>
        <p:txBody>
          <a:bodyPr wrap="square">
            <a:spAutoFit/>
          </a:bodyPr>
          <a:lstStyle/>
          <a:p>
            <a:pPr algn="ctr"/>
            <a:r>
              <a:rPr lang="en-IN" sz="6600" b="1" dirty="0">
                <a:solidFill>
                  <a:schemeClr val="accent2">
                    <a:lumMod val="75000"/>
                  </a:schemeClr>
                </a:solidFill>
                <a:latin typeface="Bahnschrift" panose="020B0502040204020203" pitchFamily="34" charset="0"/>
              </a:rPr>
              <a:t>Thanks</a:t>
            </a:r>
          </a:p>
        </p:txBody>
      </p:sp>
    </p:spTree>
    <p:extLst>
      <p:ext uri="{BB962C8B-B14F-4D97-AF65-F5344CB8AC3E}">
        <p14:creationId xmlns:p14="http://schemas.microsoft.com/office/powerpoint/2010/main" val="369261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49C98CB-BC16-D92F-5A08-10BB67B9B652}"/>
              </a:ext>
            </a:extLst>
          </p:cNvPr>
          <p:cNvGrpSpPr/>
          <p:nvPr/>
        </p:nvGrpSpPr>
        <p:grpSpPr>
          <a:xfrm>
            <a:off x="696060" y="864775"/>
            <a:ext cx="10948945" cy="5807034"/>
            <a:chOff x="696060" y="864775"/>
            <a:chExt cx="10948945" cy="5807034"/>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689444"/>
              <a:chOff x="657294" y="801812"/>
              <a:chExt cx="10877412" cy="689444"/>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748719" cy="369332"/>
              </a:xfrm>
              <a:prstGeom prst="rect">
                <a:avLst/>
              </a:prstGeom>
              <a:noFill/>
            </p:spPr>
            <p:txBody>
              <a:bodyPr wrap="none" rtlCol="0">
                <a:spAutoFit/>
              </a:bodyPr>
              <a:lstStyle/>
              <a:p>
                <a:r>
                  <a:rPr lang="en-IN" b="1" dirty="0"/>
                  <a:t>Requirement / Problem statement</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183479"/>
                <a:ext cx="10877412" cy="307777"/>
              </a:xfrm>
              <a:prstGeom prst="rect">
                <a:avLst/>
              </a:prstGeom>
              <a:noFill/>
            </p:spPr>
            <p:txBody>
              <a:bodyPr wrap="square" rtlCol="0">
                <a:spAutoFit/>
              </a:bodyPr>
              <a:lstStyle/>
              <a:p>
                <a:r>
                  <a:rPr lang="en-US" sz="1400" dirty="0"/>
                  <a:t>Streamlining the healthcare appointment process with an efficient digital booking and management platform.</a:t>
                </a:r>
                <a:endParaRPr lang="en-IN" sz="1400" dirty="0"/>
              </a:p>
            </p:txBody>
          </p:sp>
        </p:grpSp>
        <p:grpSp>
          <p:nvGrpSpPr>
            <p:cNvPr id="2" name="Group 1">
              <a:extLst>
                <a:ext uri="{FF2B5EF4-FFF2-40B4-BE49-F238E27FC236}">
                  <a16:creationId xmlns:a16="http://schemas.microsoft.com/office/drawing/2014/main" id="{39A0E9A7-DC7C-6BC2-7AFD-383A9EA7363C}"/>
                </a:ext>
              </a:extLst>
            </p:cNvPr>
            <p:cNvGrpSpPr/>
            <p:nvPr/>
          </p:nvGrpSpPr>
          <p:grpSpPr>
            <a:xfrm>
              <a:off x="696060" y="3331227"/>
              <a:ext cx="10877412" cy="1270098"/>
              <a:chOff x="657294" y="2670785"/>
              <a:chExt cx="10877412" cy="1270098"/>
            </a:xfrm>
          </p:grpSpPr>
          <p:grpSp>
            <p:nvGrpSpPr>
              <p:cNvPr id="19" name="Group 18">
                <a:extLst>
                  <a:ext uri="{FF2B5EF4-FFF2-40B4-BE49-F238E27FC236}">
                    <a16:creationId xmlns:a16="http://schemas.microsoft.com/office/drawing/2014/main" id="{517BFDD9-6AD5-0C52-897F-A070F2FFF470}"/>
                  </a:ext>
                </a:extLst>
              </p:cNvPr>
              <p:cNvGrpSpPr/>
              <p:nvPr/>
            </p:nvGrpSpPr>
            <p:grpSpPr>
              <a:xfrm>
                <a:off x="657294" y="2840523"/>
                <a:ext cx="7371847" cy="1100360"/>
                <a:chOff x="657294" y="2790385"/>
                <a:chExt cx="7371847" cy="1100360"/>
              </a:xfrm>
            </p:grpSpPr>
            <p:sp>
              <p:nvSpPr>
                <p:cNvPr id="14" name="TextBox 13">
                  <a:extLst>
                    <a:ext uri="{FF2B5EF4-FFF2-40B4-BE49-F238E27FC236}">
                      <a16:creationId xmlns:a16="http://schemas.microsoft.com/office/drawing/2014/main" id="{EF81E4CE-58C8-A09E-EBE5-1C70B1D0EE46}"/>
                    </a:ext>
                  </a:extLst>
                </p:cNvPr>
                <p:cNvSpPr txBox="1"/>
                <p:nvPr/>
              </p:nvSpPr>
              <p:spPr>
                <a:xfrm>
                  <a:off x="657294" y="2790385"/>
                  <a:ext cx="845103" cy="369332"/>
                </a:xfrm>
                <a:prstGeom prst="rect">
                  <a:avLst/>
                </a:prstGeom>
                <a:noFill/>
              </p:spPr>
              <p:txBody>
                <a:bodyPr wrap="none" rtlCol="0">
                  <a:spAutoFit/>
                </a:bodyPr>
                <a:lstStyle/>
                <a:p>
                  <a:r>
                    <a:rPr lang="en-IN" b="1" dirty="0"/>
                    <a:t>Scope</a:t>
                  </a:r>
                </a:p>
              </p:txBody>
            </p:sp>
            <p:sp>
              <p:nvSpPr>
                <p:cNvPr id="15" name="TextBox 14">
                  <a:extLst>
                    <a:ext uri="{FF2B5EF4-FFF2-40B4-BE49-F238E27FC236}">
                      <a16:creationId xmlns:a16="http://schemas.microsoft.com/office/drawing/2014/main" id="{EFD23B7B-F03F-C04F-8358-7A76084890D9}"/>
                    </a:ext>
                  </a:extLst>
                </p:cNvPr>
                <p:cNvSpPr txBox="1"/>
                <p:nvPr/>
              </p:nvSpPr>
              <p:spPr>
                <a:xfrm>
                  <a:off x="657294" y="3152081"/>
                  <a:ext cx="7371847" cy="738664"/>
                </a:xfrm>
                <a:prstGeom prst="rect">
                  <a:avLst/>
                </a:prstGeom>
                <a:noFill/>
              </p:spPr>
              <p:txBody>
                <a:bodyPr wrap="square" rtlCol="0">
                  <a:spAutoFit/>
                </a:bodyPr>
                <a:lstStyle/>
                <a:p>
                  <a:pPr algn="just"/>
                  <a:r>
                    <a:rPr lang="en-US" sz="1400" dirty="0"/>
                    <a:t>Develop a comprehensive app for patient registration to consultation, using AI for voice input, report generation, appointment booking, and treatment suggestions. Focus on user-friendly experience, data security, and compliance.</a:t>
                  </a:r>
                  <a:endParaRPr lang="en-IN" sz="1400" dirty="0"/>
                </a:p>
              </p:txBody>
            </p:sp>
          </p:grpSp>
          <p:cxnSp>
            <p:nvCxnSpPr>
              <p:cNvPr id="21" name="Straight Connector 20">
                <a:extLst>
                  <a:ext uri="{FF2B5EF4-FFF2-40B4-BE49-F238E27FC236}">
                    <a16:creationId xmlns:a16="http://schemas.microsoft.com/office/drawing/2014/main" id="{184265BC-3E35-448A-6300-2BE5B8E01AF2}"/>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3" name="Group 2">
              <a:extLst>
                <a:ext uri="{FF2B5EF4-FFF2-40B4-BE49-F238E27FC236}">
                  <a16:creationId xmlns:a16="http://schemas.microsoft.com/office/drawing/2014/main" id="{B25DED2F-4B3C-BB64-88DE-5353E362EC0E}"/>
                </a:ext>
              </a:extLst>
            </p:cNvPr>
            <p:cNvGrpSpPr/>
            <p:nvPr/>
          </p:nvGrpSpPr>
          <p:grpSpPr>
            <a:xfrm>
              <a:off x="696060" y="3507204"/>
              <a:ext cx="10948945" cy="3164605"/>
              <a:chOff x="657294" y="3257286"/>
              <a:chExt cx="10948945" cy="3164605"/>
            </a:xfrm>
          </p:grpSpPr>
          <p:grpSp>
            <p:nvGrpSpPr>
              <p:cNvPr id="18" name="Group 17">
                <a:extLst>
                  <a:ext uri="{FF2B5EF4-FFF2-40B4-BE49-F238E27FC236}">
                    <a16:creationId xmlns:a16="http://schemas.microsoft.com/office/drawing/2014/main" id="{23C020EF-B5F3-8A49-03ED-5A2BBE6E06E5}"/>
                  </a:ext>
                </a:extLst>
              </p:cNvPr>
              <p:cNvGrpSpPr/>
              <p:nvPr/>
            </p:nvGrpSpPr>
            <p:grpSpPr>
              <a:xfrm>
                <a:off x="657294" y="3257286"/>
                <a:ext cx="10948945" cy="3164605"/>
                <a:chOff x="701899" y="3257286"/>
                <a:chExt cx="10948945" cy="3164605"/>
              </a:xfrm>
            </p:grpSpPr>
            <p:sp>
              <p:nvSpPr>
                <p:cNvPr id="16" name="TextBox 15">
                  <a:extLst>
                    <a:ext uri="{FF2B5EF4-FFF2-40B4-BE49-F238E27FC236}">
                      <a16:creationId xmlns:a16="http://schemas.microsoft.com/office/drawing/2014/main" id="{884904A5-6DC8-CD1F-E304-2A60AE80E17A}"/>
                    </a:ext>
                  </a:extLst>
                </p:cNvPr>
                <p:cNvSpPr txBox="1"/>
                <p:nvPr/>
              </p:nvSpPr>
              <p:spPr>
                <a:xfrm>
                  <a:off x="701899" y="4663790"/>
                  <a:ext cx="2474780" cy="369332"/>
                </a:xfrm>
                <a:prstGeom prst="rect">
                  <a:avLst/>
                </a:prstGeom>
                <a:noFill/>
              </p:spPr>
              <p:txBody>
                <a:bodyPr wrap="none" rtlCol="0">
                  <a:spAutoFit/>
                </a:bodyPr>
                <a:lstStyle/>
                <a:p>
                  <a:r>
                    <a:rPr lang="en-IN" b="1" dirty="0"/>
                    <a:t>Key factors &amp; features</a:t>
                  </a:r>
                </a:p>
              </p:txBody>
            </p:sp>
            <p:sp>
              <p:nvSpPr>
                <p:cNvPr id="17" name="TextBox 16">
                  <a:extLst>
                    <a:ext uri="{FF2B5EF4-FFF2-40B4-BE49-F238E27FC236}">
                      <a16:creationId xmlns:a16="http://schemas.microsoft.com/office/drawing/2014/main" id="{D6311F9D-FB7D-F22A-5F2C-4B23F1321DEE}"/>
                    </a:ext>
                  </a:extLst>
                </p:cNvPr>
                <p:cNvSpPr txBox="1"/>
                <p:nvPr/>
              </p:nvSpPr>
              <p:spPr>
                <a:xfrm>
                  <a:off x="701899" y="5036896"/>
                  <a:ext cx="4472006"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Voice input for patient data</a:t>
                  </a:r>
                </a:p>
                <a:p>
                  <a:pPr marL="285750" indent="-285750">
                    <a:buFont typeface="Arial" panose="020B0604020202020204" pitchFamily="34" charset="0"/>
                    <a:buChar char="•"/>
                  </a:pPr>
                  <a:r>
                    <a:rPr lang="en-US" sz="1400" dirty="0"/>
                    <a:t>AI-generated medical reports</a:t>
                  </a:r>
                </a:p>
                <a:p>
                  <a:pPr marL="285750" indent="-285750">
                    <a:buFont typeface="Arial" panose="020B0604020202020204" pitchFamily="34" charset="0"/>
                    <a:buChar char="•"/>
                  </a:pPr>
                  <a:r>
                    <a:rPr lang="en-US" sz="1400" dirty="0"/>
                    <a:t>Intelligent appointment booking</a:t>
                  </a:r>
                </a:p>
                <a:p>
                  <a:pPr marL="285750" indent="-285750">
                    <a:buFont typeface="Arial" panose="020B0604020202020204" pitchFamily="34" charset="0"/>
                    <a:buChar char="•"/>
                  </a:pPr>
                  <a:r>
                    <a:rPr lang="en-US" sz="1400" dirty="0"/>
                    <a:t>Doctor's dashboard with treatment and medicine suggestions</a:t>
                  </a:r>
                </a:p>
                <a:p>
                  <a:pPr marL="285750" indent="-285750">
                    <a:buFont typeface="Arial" panose="020B0604020202020204" pitchFamily="34" charset="0"/>
                    <a:buChar char="•"/>
                  </a:pPr>
                  <a:r>
                    <a:rPr lang="en-US" sz="1400" dirty="0"/>
                    <a:t>Patient portal for accessing records</a:t>
                  </a:r>
                </a:p>
              </p:txBody>
            </p:sp>
            <p:sp>
              <p:nvSpPr>
                <p:cNvPr id="29" name="TextBox 28">
                  <a:extLst>
                    <a:ext uri="{FF2B5EF4-FFF2-40B4-BE49-F238E27FC236}">
                      <a16:creationId xmlns:a16="http://schemas.microsoft.com/office/drawing/2014/main" id="{929152C8-BDE8-EB13-CE08-0A0A921B46C7}"/>
                    </a:ext>
                  </a:extLst>
                </p:cNvPr>
                <p:cNvSpPr txBox="1"/>
                <p:nvPr/>
              </p:nvSpPr>
              <p:spPr>
                <a:xfrm>
                  <a:off x="5173906" y="4665978"/>
                  <a:ext cx="2822332" cy="369332"/>
                </a:xfrm>
                <a:prstGeom prst="rect">
                  <a:avLst/>
                </a:prstGeom>
                <a:noFill/>
              </p:spPr>
              <p:txBody>
                <a:bodyPr wrap="square" rtlCol="0">
                  <a:spAutoFit/>
                </a:bodyPr>
                <a:lstStyle/>
                <a:p>
                  <a:r>
                    <a:rPr lang="en-IN" b="1" dirty="0"/>
                    <a:t>Target Audience</a:t>
                  </a:r>
                </a:p>
              </p:txBody>
            </p:sp>
            <p:sp>
              <p:nvSpPr>
                <p:cNvPr id="30" name="TextBox 29">
                  <a:extLst>
                    <a:ext uri="{FF2B5EF4-FFF2-40B4-BE49-F238E27FC236}">
                      <a16:creationId xmlns:a16="http://schemas.microsoft.com/office/drawing/2014/main" id="{48BF3573-8410-8751-3C40-BFB211CB212D}"/>
                    </a:ext>
                  </a:extLst>
                </p:cNvPr>
                <p:cNvSpPr txBox="1"/>
                <p:nvPr/>
              </p:nvSpPr>
              <p:spPr>
                <a:xfrm>
                  <a:off x="9845084" y="4663790"/>
                  <a:ext cx="1008609" cy="369332"/>
                </a:xfrm>
                <a:prstGeom prst="rect">
                  <a:avLst/>
                </a:prstGeom>
                <a:noFill/>
              </p:spPr>
              <p:txBody>
                <a:bodyPr wrap="none" rtlCol="0">
                  <a:spAutoFit/>
                </a:bodyPr>
                <a:lstStyle/>
                <a:p>
                  <a:r>
                    <a:rPr lang="en-IN" b="1" dirty="0"/>
                    <a:t>Domain</a:t>
                  </a:r>
                </a:p>
              </p:txBody>
            </p:sp>
            <p:sp>
              <p:nvSpPr>
                <p:cNvPr id="31" name="TextBox 30">
                  <a:extLst>
                    <a:ext uri="{FF2B5EF4-FFF2-40B4-BE49-F238E27FC236}">
                      <a16:creationId xmlns:a16="http://schemas.microsoft.com/office/drawing/2014/main" id="{7283AD80-BE97-AB16-64F3-F4355CC2B1A2}"/>
                    </a:ext>
                  </a:extLst>
                </p:cNvPr>
                <p:cNvSpPr txBox="1"/>
                <p:nvPr/>
              </p:nvSpPr>
              <p:spPr>
                <a:xfrm>
                  <a:off x="5173905" y="5036896"/>
                  <a:ext cx="3984589"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Patients</a:t>
                  </a:r>
                </a:p>
                <a:p>
                  <a:pPr marL="285750" indent="-285750">
                    <a:buFont typeface="Arial" panose="020B0604020202020204" pitchFamily="34" charset="0"/>
                    <a:buChar char="•"/>
                  </a:pPr>
                  <a:r>
                    <a:rPr lang="en-IN" sz="1400" dirty="0"/>
                    <a:t>Doctors</a:t>
                  </a:r>
                </a:p>
                <a:p>
                  <a:pPr marL="285750" indent="-285750">
                    <a:buFont typeface="Arial" panose="020B0604020202020204" pitchFamily="34" charset="0"/>
                    <a:buChar char="•"/>
                  </a:pPr>
                  <a:r>
                    <a:rPr lang="en-IN" sz="1400" dirty="0"/>
                    <a:t>Healthcare providers</a:t>
                  </a:r>
                </a:p>
              </p:txBody>
            </p:sp>
            <p:sp>
              <p:nvSpPr>
                <p:cNvPr id="32" name="TextBox 31">
                  <a:extLst>
                    <a:ext uri="{FF2B5EF4-FFF2-40B4-BE49-F238E27FC236}">
                      <a16:creationId xmlns:a16="http://schemas.microsoft.com/office/drawing/2014/main" id="{C73C1FF8-CAC9-3CB0-8315-9BE14DB021C8}"/>
                    </a:ext>
                  </a:extLst>
                </p:cNvPr>
                <p:cNvSpPr txBox="1"/>
                <p:nvPr/>
              </p:nvSpPr>
              <p:spPr>
                <a:xfrm>
                  <a:off x="9158494" y="5036896"/>
                  <a:ext cx="2492350" cy="738664"/>
                </a:xfrm>
                <a:prstGeom prst="rect">
                  <a:avLst/>
                </a:prstGeom>
                <a:noFill/>
              </p:spPr>
              <p:txBody>
                <a:bodyPr wrap="square" rtlCol="0">
                  <a:spAutoFit/>
                </a:bodyPr>
                <a:lstStyle/>
                <a:p>
                  <a:pPr marL="285750" indent="-285750">
                    <a:buFont typeface="Arial" panose="020B0604020202020204" pitchFamily="34" charset="0"/>
                    <a:buChar char="•"/>
                  </a:pPr>
                  <a:r>
                    <a:rPr lang="en-IN" sz="1400" dirty="0"/>
                    <a:t>Healthcare</a:t>
                  </a:r>
                </a:p>
                <a:p>
                  <a:pPr marL="285750" indent="-285750">
                    <a:buFont typeface="Arial" panose="020B0604020202020204" pitchFamily="34" charset="0"/>
                    <a:buChar char="•"/>
                  </a:pPr>
                  <a:r>
                    <a:rPr lang="en-IN" sz="1400" dirty="0"/>
                    <a:t>AI</a:t>
                  </a:r>
                </a:p>
                <a:p>
                  <a:pPr marL="285750" indent="-285750">
                    <a:buFont typeface="Arial" panose="020B0604020202020204" pitchFamily="34" charset="0"/>
                    <a:buChar char="•"/>
                  </a:pPr>
                  <a:r>
                    <a:rPr lang="en-IN" sz="1400" dirty="0"/>
                    <a:t>Medical Technology</a:t>
                  </a:r>
                </a:p>
              </p:txBody>
            </p:sp>
            <p:sp>
              <p:nvSpPr>
                <p:cNvPr id="27" name="TextBox 26">
                  <a:extLst>
                    <a:ext uri="{FF2B5EF4-FFF2-40B4-BE49-F238E27FC236}">
                      <a16:creationId xmlns:a16="http://schemas.microsoft.com/office/drawing/2014/main" id="{B61DF917-28C2-45C4-2E73-C514C24DC287}"/>
                    </a:ext>
                  </a:extLst>
                </p:cNvPr>
                <p:cNvSpPr txBox="1"/>
                <p:nvPr/>
              </p:nvSpPr>
              <p:spPr>
                <a:xfrm>
                  <a:off x="9205596" y="3257286"/>
                  <a:ext cx="1826032" cy="369332"/>
                </a:xfrm>
                <a:prstGeom prst="rect">
                  <a:avLst/>
                </a:prstGeom>
                <a:noFill/>
              </p:spPr>
              <p:txBody>
                <a:bodyPr wrap="square" rtlCol="0">
                  <a:spAutoFit/>
                </a:bodyPr>
                <a:lstStyle/>
                <a:p>
                  <a:r>
                    <a:rPr lang="en-IN" b="1" dirty="0"/>
                    <a:t>GenAI | AI</a:t>
                  </a:r>
                </a:p>
              </p:txBody>
            </p:sp>
            <p:sp>
              <p:nvSpPr>
                <p:cNvPr id="35" name="TextBox 34">
                  <a:extLst>
                    <a:ext uri="{FF2B5EF4-FFF2-40B4-BE49-F238E27FC236}">
                      <a16:creationId xmlns:a16="http://schemas.microsoft.com/office/drawing/2014/main" id="{57A49C9F-D844-8BAF-BB72-93065857271A}"/>
                    </a:ext>
                  </a:extLst>
                </p:cNvPr>
                <p:cNvSpPr txBox="1"/>
                <p:nvPr/>
              </p:nvSpPr>
              <p:spPr>
                <a:xfrm>
                  <a:off x="8224288" y="3630392"/>
                  <a:ext cx="3426556" cy="523220"/>
                </a:xfrm>
                <a:prstGeom prst="rect">
                  <a:avLst/>
                </a:prstGeom>
                <a:noFill/>
              </p:spPr>
              <p:txBody>
                <a:bodyPr wrap="square" rtlCol="0">
                  <a:spAutoFit/>
                </a:bodyPr>
                <a:lstStyle/>
                <a:p>
                  <a:r>
                    <a:rPr lang="en-US" sz="1400" dirty="0"/>
                    <a:t>Report generation, appointment analysis, treatment suggestions.</a:t>
                  </a:r>
                </a:p>
              </p:txBody>
            </p:sp>
          </p:grpSp>
          <p:cxnSp>
            <p:nvCxnSpPr>
              <p:cNvPr id="25" name="Straight Connector 24">
                <a:extLst>
                  <a:ext uri="{FF2B5EF4-FFF2-40B4-BE49-F238E27FC236}">
                    <a16:creationId xmlns:a16="http://schemas.microsoft.com/office/drawing/2014/main" id="{82AF2164-5CB4-E13E-59EA-D2EF0B0932C5}"/>
                  </a:ext>
                </a:extLst>
              </p:cNvPr>
              <p:cNvCxnSpPr>
                <a:cxnSpLocks/>
              </p:cNvCxnSpPr>
              <p:nvPr/>
            </p:nvCxnSpPr>
            <p:spPr>
              <a:xfrm>
                <a:off x="657294" y="4494052"/>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nvGrpSpPr>
            <p:cNvPr id="11" name="Group 10">
              <a:extLst>
                <a:ext uri="{FF2B5EF4-FFF2-40B4-BE49-F238E27FC236}">
                  <a16:creationId xmlns:a16="http://schemas.microsoft.com/office/drawing/2014/main" id="{07E31837-8F6A-E8C6-6C95-655C93CE1952}"/>
                </a:ext>
              </a:extLst>
            </p:cNvPr>
            <p:cNvGrpSpPr/>
            <p:nvPr/>
          </p:nvGrpSpPr>
          <p:grpSpPr>
            <a:xfrm>
              <a:off x="696060" y="1912307"/>
              <a:ext cx="10877412" cy="3841594"/>
              <a:chOff x="657294" y="2670785"/>
              <a:chExt cx="10877412" cy="3841594"/>
            </a:xfrm>
          </p:grpSpPr>
          <p:grpSp>
            <p:nvGrpSpPr>
              <p:cNvPr id="22" name="Group 21">
                <a:extLst>
                  <a:ext uri="{FF2B5EF4-FFF2-40B4-BE49-F238E27FC236}">
                    <a16:creationId xmlns:a16="http://schemas.microsoft.com/office/drawing/2014/main" id="{86409BC0-0002-8609-BBC7-59DB68342ED2}"/>
                  </a:ext>
                </a:extLst>
              </p:cNvPr>
              <p:cNvGrpSpPr/>
              <p:nvPr/>
            </p:nvGrpSpPr>
            <p:grpSpPr>
              <a:xfrm>
                <a:off x="657294" y="2840523"/>
                <a:ext cx="10877412" cy="1106537"/>
                <a:chOff x="657294" y="2790385"/>
                <a:chExt cx="10877412" cy="1106537"/>
              </a:xfrm>
            </p:grpSpPr>
            <p:sp>
              <p:nvSpPr>
                <p:cNvPr id="24" name="TextBox 23">
                  <a:extLst>
                    <a:ext uri="{FF2B5EF4-FFF2-40B4-BE49-F238E27FC236}">
                      <a16:creationId xmlns:a16="http://schemas.microsoft.com/office/drawing/2014/main" id="{1AB32B7C-411B-FF0B-72E7-3D64915C23F7}"/>
                    </a:ext>
                  </a:extLst>
                </p:cNvPr>
                <p:cNvSpPr txBox="1"/>
                <p:nvPr/>
              </p:nvSpPr>
              <p:spPr>
                <a:xfrm>
                  <a:off x="657294" y="2790385"/>
                  <a:ext cx="1414170" cy="369332"/>
                </a:xfrm>
                <a:prstGeom prst="rect">
                  <a:avLst/>
                </a:prstGeom>
                <a:noFill/>
              </p:spPr>
              <p:txBody>
                <a:bodyPr wrap="none" rtlCol="0">
                  <a:spAutoFit/>
                </a:bodyPr>
                <a:lstStyle/>
                <a:p>
                  <a:r>
                    <a:rPr lang="en-IN" b="1" dirty="0"/>
                    <a:t>Description</a:t>
                  </a:r>
                </a:p>
              </p:txBody>
            </p:sp>
            <p:sp>
              <p:nvSpPr>
                <p:cNvPr id="26" name="TextBox 25">
                  <a:extLst>
                    <a:ext uri="{FF2B5EF4-FFF2-40B4-BE49-F238E27FC236}">
                      <a16:creationId xmlns:a16="http://schemas.microsoft.com/office/drawing/2014/main" id="{D0736EFB-A4EF-2FCB-2D44-073938EFB9B7}"/>
                    </a:ext>
                  </a:extLst>
                </p:cNvPr>
                <p:cNvSpPr txBox="1"/>
                <p:nvPr/>
              </p:nvSpPr>
              <p:spPr>
                <a:xfrm>
                  <a:off x="657294" y="3158258"/>
                  <a:ext cx="10877412" cy="738664"/>
                </a:xfrm>
                <a:prstGeom prst="rect">
                  <a:avLst/>
                </a:prstGeom>
                <a:noFill/>
              </p:spPr>
              <p:txBody>
                <a:bodyPr wrap="square" rtlCol="0">
                  <a:spAutoFit/>
                </a:bodyPr>
                <a:lstStyle/>
                <a:p>
                  <a:r>
                    <a:rPr lang="en-US" sz="1400" dirty="0"/>
                    <a:t>The project addresses the need for an improved healthcare appointment system. The application provides a digital platform for booking medical appointments and managing healthcare practices, including features like online scheduling, patient communication, and practice management. This enhances accessibility to healthcare services and boosts the efficiency of medical practices.</a:t>
                  </a:r>
                  <a:endParaRPr lang="en-IN" sz="1400" dirty="0"/>
                </a:p>
              </p:txBody>
            </p:sp>
          </p:grpSp>
          <p:cxnSp>
            <p:nvCxnSpPr>
              <p:cNvPr id="23" name="Straight Connector 22">
                <a:extLst>
                  <a:ext uri="{FF2B5EF4-FFF2-40B4-BE49-F238E27FC236}">
                    <a16:creationId xmlns:a16="http://schemas.microsoft.com/office/drawing/2014/main" id="{66E024F3-2A77-01F6-0C1B-404F18F267B9}"/>
                  </a:ext>
                </a:extLst>
              </p:cNvPr>
              <p:cNvCxnSpPr>
                <a:cxnSpLocks/>
              </p:cNvCxnSpPr>
              <p:nvPr/>
            </p:nvCxnSpPr>
            <p:spPr>
              <a:xfrm>
                <a:off x="657294" y="2670785"/>
                <a:ext cx="10877412" cy="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CAF43C5A-60A4-6494-1ACA-B45F3053CBA2}"/>
                  </a:ext>
                </a:extLst>
              </p:cNvPr>
              <p:cNvCxnSpPr>
                <a:cxnSpLocks/>
              </p:cNvCxnSpPr>
              <p:nvPr/>
            </p:nvCxnSpPr>
            <p:spPr>
              <a:xfrm flipV="1">
                <a:off x="4967241"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16D48C5E-6255-2F94-6782-3B3730CE58F6}"/>
                  </a:ext>
                </a:extLst>
              </p:cNvPr>
              <p:cNvCxnSpPr>
                <a:cxnSpLocks/>
              </p:cNvCxnSpPr>
              <p:nvPr/>
            </p:nvCxnSpPr>
            <p:spPr>
              <a:xfrm flipV="1">
                <a:off x="8920348" y="581176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cxnSp>
            <p:nvCxnSpPr>
              <p:cNvPr id="39" name="Straight Connector 38">
                <a:extLst>
                  <a:ext uri="{FF2B5EF4-FFF2-40B4-BE49-F238E27FC236}">
                    <a16:creationId xmlns:a16="http://schemas.microsoft.com/office/drawing/2014/main" id="{FD2B66D4-0BE1-D03D-07E1-8B5821265CCF}"/>
                  </a:ext>
                </a:extLst>
              </p:cNvPr>
              <p:cNvCxnSpPr>
                <a:cxnSpLocks/>
              </p:cNvCxnSpPr>
              <p:nvPr/>
            </p:nvCxnSpPr>
            <p:spPr>
              <a:xfrm flipV="1">
                <a:off x="8084006" y="4486349"/>
                <a:ext cx="0" cy="70061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Overview</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Tree>
    <p:extLst>
      <p:ext uri="{BB962C8B-B14F-4D97-AF65-F5344CB8AC3E}">
        <p14:creationId xmlns:p14="http://schemas.microsoft.com/office/powerpoint/2010/main" val="31724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2899C69D-36C2-1773-2B91-D0AFBCBD36C4}"/>
              </a:ext>
            </a:extLst>
          </p:cNvPr>
          <p:cNvGrpSpPr/>
          <p:nvPr/>
        </p:nvGrpSpPr>
        <p:grpSpPr>
          <a:xfrm>
            <a:off x="696060" y="864775"/>
            <a:ext cx="10877412" cy="3442035"/>
            <a:chOff x="657294" y="801812"/>
            <a:chExt cx="10877412" cy="3442035"/>
          </a:xfrm>
        </p:grpSpPr>
        <p:sp>
          <p:nvSpPr>
            <p:cNvPr id="12" name="TextBox 11">
              <a:extLst>
                <a:ext uri="{FF2B5EF4-FFF2-40B4-BE49-F238E27FC236}">
                  <a16:creationId xmlns:a16="http://schemas.microsoft.com/office/drawing/2014/main" id="{DC585C88-EDF0-BA48-BE11-39FE8D642704}"/>
                </a:ext>
              </a:extLst>
            </p:cNvPr>
            <p:cNvSpPr txBox="1"/>
            <p:nvPr/>
          </p:nvSpPr>
          <p:spPr>
            <a:xfrm>
              <a:off x="657294" y="801812"/>
              <a:ext cx="3015056" cy="369332"/>
            </a:xfrm>
            <a:prstGeom prst="rect">
              <a:avLst/>
            </a:prstGeom>
            <a:noFill/>
          </p:spPr>
          <p:txBody>
            <a:bodyPr wrap="none" rtlCol="0">
              <a:spAutoFit/>
            </a:bodyPr>
            <a:lstStyle/>
            <a:p>
              <a:r>
                <a:rPr lang="en-IN" b="1" dirty="0"/>
                <a:t>Project Features / Journeys</a:t>
              </a:r>
            </a:p>
          </p:txBody>
        </p:sp>
        <p:sp>
          <p:nvSpPr>
            <p:cNvPr id="13" name="TextBox 12">
              <a:extLst>
                <a:ext uri="{FF2B5EF4-FFF2-40B4-BE49-F238E27FC236}">
                  <a16:creationId xmlns:a16="http://schemas.microsoft.com/office/drawing/2014/main" id="{32C8D98A-1CFF-DAE0-665E-EEC0273A0CD1}"/>
                </a:ext>
              </a:extLst>
            </p:cNvPr>
            <p:cNvSpPr txBox="1"/>
            <p:nvPr/>
          </p:nvSpPr>
          <p:spPr>
            <a:xfrm>
              <a:off x="657294" y="1350747"/>
              <a:ext cx="10877412"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Voice Input using NLP</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Patient Registration and Data Management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Medical Report Generation with Generative AI</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Intelligent Appointment Booking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Doctor's Dashboard for Treatment Planning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Suggest Medicine based on Diabetic Type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Patient Portal for Record Access and Management</a:t>
              </a:r>
              <a:endParaRPr lang="en-IN" sz="1400" dirty="0"/>
            </a:p>
          </p:txBody>
        </p:sp>
      </p:grpSp>
      <p:grpSp>
        <p:nvGrpSpPr>
          <p:cNvPr id="33" name="Group 32">
            <a:extLst>
              <a:ext uri="{FF2B5EF4-FFF2-40B4-BE49-F238E27FC236}">
                <a16:creationId xmlns:a16="http://schemas.microsoft.com/office/drawing/2014/main" id="{5E281275-AC2A-38F8-57B2-20EBAB047AA9}"/>
              </a:ext>
            </a:extLst>
          </p:cNvPr>
          <p:cNvGrpSpPr/>
          <p:nvPr/>
        </p:nvGrpSpPr>
        <p:grpSpPr>
          <a:xfrm>
            <a:off x="1447657" y="50809"/>
            <a:ext cx="10048283" cy="751003"/>
            <a:chOff x="1447657" y="50809"/>
            <a:chExt cx="10048283" cy="751003"/>
          </a:xfrm>
        </p:grpSpPr>
        <p:grpSp>
          <p:nvGrpSpPr>
            <p:cNvPr id="4" name="Group 3">
              <a:extLst>
                <a:ext uri="{FF2B5EF4-FFF2-40B4-BE49-F238E27FC236}">
                  <a16:creationId xmlns:a16="http://schemas.microsoft.com/office/drawing/2014/main" id="{E1B1BB54-D5E9-7633-9A9E-8C64BF9934BB}"/>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7C9E75DE-AFA2-6043-7735-1C995ED42F2B}"/>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90CE5739-DE18-79E5-3803-86EF1793832D}"/>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52F578AD-0D23-3F2B-9E51-FA4548625E2C}"/>
                    </a:ext>
                  </a:extLst>
                </p:cNvPr>
                <p:cNvSpPr txBox="1"/>
                <p:nvPr/>
              </p:nvSpPr>
              <p:spPr>
                <a:xfrm>
                  <a:off x="7274388" y="191031"/>
                  <a:ext cx="3691052"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Project Features</a:t>
                  </a:r>
                </a:p>
              </p:txBody>
            </p:sp>
            <p:grpSp>
              <p:nvGrpSpPr>
                <p:cNvPr id="8" name="Group 7">
                  <a:extLst>
                    <a:ext uri="{FF2B5EF4-FFF2-40B4-BE49-F238E27FC236}">
                      <a16:creationId xmlns:a16="http://schemas.microsoft.com/office/drawing/2014/main" id="{CB3B49EC-D778-11FB-A400-D4EB5EC09AF8}"/>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A0217ED9-38FE-6D36-4E25-F1988B12864A}"/>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0198E617-ECD4-A130-4C80-DC23A16EBB31}"/>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28" name="TextBox 27">
              <a:extLst>
                <a:ext uri="{FF2B5EF4-FFF2-40B4-BE49-F238E27FC236}">
                  <a16:creationId xmlns:a16="http://schemas.microsoft.com/office/drawing/2014/main" id="{B4D8D290-78D4-4DF4-B95C-581EE8014F97}"/>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spTree>
    <p:extLst>
      <p:ext uri="{BB962C8B-B14F-4D97-AF65-F5344CB8AC3E}">
        <p14:creationId xmlns:p14="http://schemas.microsoft.com/office/powerpoint/2010/main" val="33468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Technology Stack</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3" y="1078003"/>
            <a:ext cx="5107625"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670524" cy="369332"/>
            </a:xfrm>
            <a:prstGeom prst="rect">
              <a:avLst/>
            </a:prstGeom>
            <a:noFill/>
          </p:spPr>
          <p:txBody>
            <a:bodyPr wrap="none" rtlCol="0">
              <a:spAutoFit/>
            </a:bodyPr>
            <a:lstStyle/>
            <a:p>
              <a:r>
                <a:rPr lang="en-IN" b="1" dirty="0"/>
                <a:t>Presentation Layer</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Technologies: </a:t>
              </a:r>
              <a:r>
                <a:rPr lang="en-IN" sz="1400" dirty="0" err="1"/>
                <a:t>StreamLit</a:t>
              </a:r>
              <a:endParaRPr lang="en-IN" sz="1400" dirty="0">
                <a:solidFill>
                  <a:srgbClr val="0070C0"/>
                </a:solidFill>
              </a:endParaRPr>
            </a:p>
          </p:txBody>
        </p:sp>
      </p:grpSp>
      <p:grpSp>
        <p:nvGrpSpPr>
          <p:cNvPr id="19" name="Group 18">
            <a:extLst>
              <a:ext uri="{FF2B5EF4-FFF2-40B4-BE49-F238E27FC236}">
                <a16:creationId xmlns:a16="http://schemas.microsoft.com/office/drawing/2014/main" id="{F7F8CBB5-A70B-9C24-41CC-3EF77C367318}"/>
              </a:ext>
            </a:extLst>
          </p:cNvPr>
          <p:cNvGrpSpPr/>
          <p:nvPr/>
        </p:nvGrpSpPr>
        <p:grpSpPr>
          <a:xfrm>
            <a:off x="796252" y="4650223"/>
            <a:ext cx="5107625" cy="689444"/>
            <a:chOff x="657294" y="801812"/>
            <a:chExt cx="3970199" cy="689444"/>
          </a:xfrm>
        </p:grpSpPr>
        <p:sp>
          <p:nvSpPr>
            <p:cNvPr id="20" name="TextBox 19">
              <a:extLst>
                <a:ext uri="{FF2B5EF4-FFF2-40B4-BE49-F238E27FC236}">
                  <a16:creationId xmlns:a16="http://schemas.microsoft.com/office/drawing/2014/main" id="{9EE5A607-F4B0-D5A4-E372-CB020052E7F4}"/>
                </a:ext>
              </a:extLst>
            </p:cNvPr>
            <p:cNvSpPr txBox="1"/>
            <p:nvPr/>
          </p:nvSpPr>
          <p:spPr>
            <a:xfrm>
              <a:off x="657294" y="801812"/>
              <a:ext cx="1191950" cy="369332"/>
            </a:xfrm>
            <a:prstGeom prst="rect">
              <a:avLst/>
            </a:prstGeom>
            <a:noFill/>
          </p:spPr>
          <p:txBody>
            <a:bodyPr wrap="none" rtlCol="0">
              <a:spAutoFit/>
            </a:bodyPr>
            <a:lstStyle/>
            <a:p>
              <a:r>
                <a:rPr lang="en-IN" b="1" dirty="0"/>
                <a:t>Source Code</a:t>
              </a:r>
            </a:p>
          </p:txBody>
        </p:sp>
        <p:sp>
          <p:nvSpPr>
            <p:cNvPr id="21" name="TextBox 20">
              <a:extLst>
                <a:ext uri="{FF2B5EF4-FFF2-40B4-BE49-F238E27FC236}">
                  <a16:creationId xmlns:a16="http://schemas.microsoft.com/office/drawing/2014/main" id="{A4B8DC5C-7168-FE85-8E0E-59C7E731C844}"/>
                </a:ext>
              </a:extLst>
            </p:cNvPr>
            <p:cNvSpPr txBox="1"/>
            <p:nvPr/>
          </p:nvSpPr>
          <p:spPr>
            <a:xfrm>
              <a:off x="657294" y="1183479"/>
              <a:ext cx="3970199" cy="307777"/>
            </a:xfrm>
            <a:prstGeom prst="rect">
              <a:avLst/>
            </a:prstGeom>
            <a:noFill/>
          </p:spPr>
          <p:txBody>
            <a:bodyPr wrap="square" rtlCol="0">
              <a:spAutoFit/>
            </a:bodyPr>
            <a:lstStyle/>
            <a:p>
              <a:r>
                <a:rPr lang="en-IN" sz="1400" dirty="0"/>
                <a:t>Project code repository is available at </a:t>
              </a:r>
              <a:r>
                <a:rPr lang="en-IN" sz="1400" dirty="0">
                  <a:solidFill>
                    <a:srgbClr val="0070C0"/>
                  </a:solidFill>
                </a:rPr>
                <a:t>Link</a:t>
              </a:r>
            </a:p>
          </p:txBody>
        </p:sp>
      </p:grpSp>
      <p:sp>
        <p:nvSpPr>
          <p:cNvPr id="22" name="TextBox 21">
            <a:extLst>
              <a:ext uri="{FF2B5EF4-FFF2-40B4-BE49-F238E27FC236}">
                <a16:creationId xmlns:a16="http://schemas.microsoft.com/office/drawing/2014/main" id="{18933026-F079-D307-C0EB-9986F588260F}"/>
              </a:ext>
            </a:extLst>
          </p:cNvPr>
          <p:cNvSpPr txBox="1"/>
          <p:nvPr/>
        </p:nvSpPr>
        <p:spPr>
          <a:xfrm>
            <a:off x="932620" y="6499414"/>
            <a:ext cx="7871268" cy="307777"/>
          </a:xfrm>
          <a:prstGeom prst="rect">
            <a:avLst/>
          </a:prstGeom>
          <a:noFill/>
        </p:spPr>
        <p:txBody>
          <a:bodyPr wrap="square" rtlCol="0">
            <a:spAutoFit/>
          </a:bodyPr>
          <a:lstStyle/>
          <a:p>
            <a:r>
              <a:rPr lang="en-IN" sz="1400" dirty="0"/>
              <a:t>Note: Artefacts locations are provided as clickable hyperlink available as “Link”</a:t>
            </a:r>
          </a:p>
        </p:txBody>
      </p:sp>
      <p:grpSp>
        <p:nvGrpSpPr>
          <p:cNvPr id="26" name="Group 25">
            <a:extLst>
              <a:ext uri="{FF2B5EF4-FFF2-40B4-BE49-F238E27FC236}">
                <a16:creationId xmlns:a16="http://schemas.microsoft.com/office/drawing/2014/main" id="{80789A23-CD38-3C04-73FE-D5936CAE8E65}"/>
              </a:ext>
            </a:extLst>
          </p:cNvPr>
          <p:cNvGrpSpPr/>
          <p:nvPr/>
        </p:nvGrpSpPr>
        <p:grpSpPr>
          <a:xfrm>
            <a:off x="6367477" y="1078003"/>
            <a:ext cx="5107625" cy="689444"/>
            <a:chOff x="657294" y="801812"/>
            <a:chExt cx="3970199" cy="689444"/>
          </a:xfrm>
        </p:grpSpPr>
        <p:sp>
          <p:nvSpPr>
            <p:cNvPr id="27" name="TextBox 26">
              <a:extLst>
                <a:ext uri="{FF2B5EF4-FFF2-40B4-BE49-F238E27FC236}">
                  <a16:creationId xmlns:a16="http://schemas.microsoft.com/office/drawing/2014/main" id="{299D9320-857C-2260-A370-DA21FF64E726}"/>
                </a:ext>
              </a:extLst>
            </p:cNvPr>
            <p:cNvSpPr txBox="1"/>
            <p:nvPr/>
          </p:nvSpPr>
          <p:spPr>
            <a:xfrm>
              <a:off x="657294" y="801812"/>
              <a:ext cx="1208148" cy="369332"/>
            </a:xfrm>
            <a:prstGeom prst="rect">
              <a:avLst/>
            </a:prstGeom>
            <a:noFill/>
          </p:spPr>
          <p:txBody>
            <a:bodyPr wrap="none" rtlCol="0">
              <a:spAutoFit/>
            </a:bodyPr>
            <a:lstStyle/>
            <a:p>
              <a:r>
                <a:rPr lang="en-IN" b="1" dirty="0"/>
                <a:t>Methodology</a:t>
              </a:r>
            </a:p>
          </p:txBody>
        </p:sp>
        <p:sp>
          <p:nvSpPr>
            <p:cNvPr id="28" name="TextBox 27">
              <a:extLst>
                <a:ext uri="{FF2B5EF4-FFF2-40B4-BE49-F238E27FC236}">
                  <a16:creationId xmlns:a16="http://schemas.microsoft.com/office/drawing/2014/main" id="{45985574-1F0F-B52C-8CE2-D6144B8CF964}"/>
                </a:ext>
              </a:extLst>
            </p:cNvPr>
            <p:cNvSpPr txBox="1"/>
            <p:nvPr/>
          </p:nvSpPr>
          <p:spPr>
            <a:xfrm>
              <a:off x="657294" y="1183479"/>
              <a:ext cx="3970199" cy="307777"/>
            </a:xfrm>
            <a:prstGeom prst="rect">
              <a:avLst/>
            </a:prstGeom>
            <a:noFill/>
          </p:spPr>
          <p:txBody>
            <a:bodyPr wrap="square" rtlCol="0">
              <a:spAutoFit/>
            </a:bodyPr>
            <a:lstStyle/>
            <a:p>
              <a:r>
                <a:rPr lang="en-IN" sz="1400" dirty="0"/>
                <a:t>Agile Development</a:t>
              </a:r>
              <a:endParaRPr lang="en-IN" sz="1400" dirty="0">
                <a:solidFill>
                  <a:srgbClr val="0070C0"/>
                </a:solidFill>
              </a:endParaRPr>
            </a:p>
          </p:txBody>
        </p:sp>
      </p:grpSp>
      <p:grpSp>
        <p:nvGrpSpPr>
          <p:cNvPr id="29" name="Group 28">
            <a:extLst>
              <a:ext uri="{FF2B5EF4-FFF2-40B4-BE49-F238E27FC236}">
                <a16:creationId xmlns:a16="http://schemas.microsoft.com/office/drawing/2014/main" id="{737595F8-0FE1-C906-A898-9D3875C4FE5F}"/>
              </a:ext>
            </a:extLst>
          </p:cNvPr>
          <p:cNvGrpSpPr/>
          <p:nvPr/>
        </p:nvGrpSpPr>
        <p:grpSpPr>
          <a:xfrm>
            <a:off x="796253" y="2271133"/>
            <a:ext cx="5107625" cy="689444"/>
            <a:chOff x="657294" y="801812"/>
            <a:chExt cx="3970199" cy="689444"/>
          </a:xfrm>
        </p:grpSpPr>
        <p:sp>
          <p:nvSpPr>
            <p:cNvPr id="30" name="TextBox 29">
              <a:extLst>
                <a:ext uri="{FF2B5EF4-FFF2-40B4-BE49-F238E27FC236}">
                  <a16:creationId xmlns:a16="http://schemas.microsoft.com/office/drawing/2014/main" id="{7D127159-6FE6-628F-2639-4AF7AFF8C6DD}"/>
                </a:ext>
              </a:extLst>
            </p:cNvPr>
            <p:cNvSpPr txBox="1"/>
            <p:nvPr/>
          </p:nvSpPr>
          <p:spPr>
            <a:xfrm>
              <a:off x="657294" y="801812"/>
              <a:ext cx="1560874" cy="369332"/>
            </a:xfrm>
            <a:prstGeom prst="rect">
              <a:avLst/>
            </a:prstGeom>
            <a:noFill/>
          </p:spPr>
          <p:txBody>
            <a:bodyPr wrap="none" rtlCol="0">
              <a:spAutoFit/>
            </a:bodyPr>
            <a:lstStyle/>
            <a:p>
              <a:r>
                <a:rPr lang="en-IN" b="1" dirty="0"/>
                <a:t>Application Layer</a:t>
              </a:r>
            </a:p>
          </p:txBody>
        </p:sp>
        <p:sp>
          <p:nvSpPr>
            <p:cNvPr id="31" name="TextBox 30">
              <a:extLst>
                <a:ext uri="{FF2B5EF4-FFF2-40B4-BE49-F238E27FC236}">
                  <a16:creationId xmlns:a16="http://schemas.microsoft.com/office/drawing/2014/main" id="{0F442D11-651A-5AC6-F1C4-87492759D9F7}"/>
                </a:ext>
              </a:extLst>
            </p:cNvPr>
            <p:cNvSpPr txBox="1"/>
            <p:nvPr/>
          </p:nvSpPr>
          <p:spPr>
            <a:xfrm>
              <a:off x="657294" y="1183479"/>
              <a:ext cx="3970199" cy="307777"/>
            </a:xfrm>
            <a:prstGeom prst="rect">
              <a:avLst/>
            </a:prstGeom>
            <a:noFill/>
          </p:spPr>
          <p:txBody>
            <a:bodyPr wrap="square" rtlCol="0">
              <a:spAutoFit/>
            </a:bodyPr>
            <a:lstStyle/>
            <a:p>
              <a:r>
                <a:rPr lang="en-IN" sz="1400" dirty="0"/>
                <a:t>Technologies: Python</a:t>
              </a:r>
            </a:p>
          </p:txBody>
        </p:sp>
      </p:grpSp>
      <p:grpSp>
        <p:nvGrpSpPr>
          <p:cNvPr id="33" name="Group 32">
            <a:extLst>
              <a:ext uri="{FF2B5EF4-FFF2-40B4-BE49-F238E27FC236}">
                <a16:creationId xmlns:a16="http://schemas.microsoft.com/office/drawing/2014/main" id="{B7688D70-4DF6-8813-9687-2BC28BD22D00}"/>
              </a:ext>
            </a:extLst>
          </p:cNvPr>
          <p:cNvGrpSpPr/>
          <p:nvPr/>
        </p:nvGrpSpPr>
        <p:grpSpPr>
          <a:xfrm>
            <a:off x="796253" y="3462844"/>
            <a:ext cx="5107625" cy="685111"/>
            <a:chOff x="618525" y="2630224"/>
            <a:chExt cx="5107625" cy="685111"/>
          </a:xfrm>
        </p:grpSpPr>
        <p:sp>
          <p:nvSpPr>
            <p:cNvPr id="24" name="TextBox 23">
              <a:extLst>
                <a:ext uri="{FF2B5EF4-FFF2-40B4-BE49-F238E27FC236}">
                  <a16:creationId xmlns:a16="http://schemas.microsoft.com/office/drawing/2014/main" id="{F28C2539-A4F7-8D3F-A646-C46C5C3A3703}"/>
                </a:ext>
              </a:extLst>
            </p:cNvPr>
            <p:cNvSpPr txBox="1"/>
            <p:nvPr/>
          </p:nvSpPr>
          <p:spPr>
            <a:xfrm>
              <a:off x="618528" y="2630224"/>
              <a:ext cx="1300356" cy="369332"/>
            </a:xfrm>
            <a:prstGeom prst="rect">
              <a:avLst/>
            </a:prstGeom>
            <a:noFill/>
          </p:spPr>
          <p:txBody>
            <a:bodyPr wrap="none" rtlCol="0">
              <a:spAutoFit/>
            </a:bodyPr>
            <a:lstStyle/>
            <a:p>
              <a:r>
                <a:rPr lang="en-IN" b="1" dirty="0"/>
                <a:t>Data Layer</a:t>
              </a:r>
            </a:p>
          </p:txBody>
        </p:sp>
        <p:sp>
          <p:nvSpPr>
            <p:cNvPr id="32" name="TextBox 31">
              <a:extLst>
                <a:ext uri="{FF2B5EF4-FFF2-40B4-BE49-F238E27FC236}">
                  <a16:creationId xmlns:a16="http://schemas.microsoft.com/office/drawing/2014/main" id="{A446F67A-E221-B964-3BAF-E01BD718F917}"/>
                </a:ext>
              </a:extLst>
            </p:cNvPr>
            <p:cNvSpPr txBox="1"/>
            <p:nvPr/>
          </p:nvSpPr>
          <p:spPr>
            <a:xfrm>
              <a:off x="618525" y="3007558"/>
              <a:ext cx="5107625" cy="307777"/>
            </a:xfrm>
            <a:prstGeom prst="rect">
              <a:avLst/>
            </a:prstGeom>
            <a:noFill/>
          </p:spPr>
          <p:txBody>
            <a:bodyPr wrap="square" rtlCol="0">
              <a:spAutoFit/>
            </a:bodyPr>
            <a:lstStyle/>
            <a:p>
              <a:r>
                <a:rPr lang="fr-FR" sz="1400" dirty="0"/>
                <a:t>Technologies: JSON File, EMR, MongoDB Compass</a:t>
              </a:r>
              <a:endParaRPr lang="en-IN" sz="1400" dirty="0">
                <a:solidFill>
                  <a:srgbClr val="0070C0"/>
                </a:solidFill>
              </a:endParaRPr>
            </a:p>
          </p:txBody>
        </p:sp>
      </p:grpSp>
      <p:grpSp>
        <p:nvGrpSpPr>
          <p:cNvPr id="17" name="Group 16">
            <a:extLst>
              <a:ext uri="{FF2B5EF4-FFF2-40B4-BE49-F238E27FC236}">
                <a16:creationId xmlns:a16="http://schemas.microsoft.com/office/drawing/2014/main" id="{3E982BA2-0894-9048-6B84-F1AC16ECFCF3}"/>
              </a:ext>
            </a:extLst>
          </p:cNvPr>
          <p:cNvGrpSpPr/>
          <p:nvPr/>
        </p:nvGrpSpPr>
        <p:grpSpPr>
          <a:xfrm>
            <a:off x="6367477" y="2271632"/>
            <a:ext cx="5107625" cy="1115998"/>
            <a:chOff x="618525" y="2630224"/>
            <a:chExt cx="5107625" cy="1115998"/>
          </a:xfrm>
        </p:grpSpPr>
        <p:sp>
          <p:nvSpPr>
            <p:cNvPr id="18" name="TextBox 17">
              <a:extLst>
                <a:ext uri="{FF2B5EF4-FFF2-40B4-BE49-F238E27FC236}">
                  <a16:creationId xmlns:a16="http://schemas.microsoft.com/office/drawing/2014/main" id="{5E2F4105-B70D-B7EE-C124-31E8F67DD312}"/>
                </a:ext>
              </a:extLst>
            </p:cNvPr>
            <p:cNvSpPr txBox="1"/>
            <p:nvPr/>
          </p:nvSpPr>
          <p:spPr>
            <a:xfrm>
              <a:off x="618528" y="2630224"/>
              <a:ext cx="2873992" cy="369332"/>
            </a:xfrm>
            <a:prstGeom prst="rect">
              <a:avLst/>
            </a:prstGeom>
            <a:noFill/>
          </p:spPr>
          <p:txBody>
            <a:bodyPr wrap="none" rtlCol="0">
              <a:spAutoFit/>
            </a:bodyPr>
            <a:lstStyle/>
            <a:p>
              <a:r>
                <a:rPr lang="en-IN" b="1" dirty="0"/>
                <a:t>Products, Tools &amp; Utilities</a:t>
              </a:r>
            </a:p>
          </p:txBody>
        </p:sp>
        <p:sp>
          <p:nvSpPr>
            <p:cNvPr id="23" name="TextBox 22">
              <a:extLst>
                <a:ext uri="{FF2B5EF4-FFF2-40B4-BE49-F238E27FC236}">
                  <a16:creationId xmlns:a16="http://schemas.microsoft.com/office/drawing/2014/main" id="{9548AFC0-9EFA-AEBF-8ED7-E0760FD7B471}"/>
                </a:ext>
              </a:extLst>
            </p:cNvPr>
            <p:cNvSpPr txBox="1"/>
            <p:nvPr/>
          </p:nvSpPr>
          <p:spPr>
            <a:xfrm>
              <a:off x="618525" y="3007558"/>
              <a:ext cx="5107625" cy="738664"/>
            </a:xfrm>
            <a:prstGeom prst="rect">
              <a:avLst/>
            </a:prstGeom>
            <a:noFill/>
          </p:spPr>
          <p:txBody>
            <a:bodyPr wrap="square" rtlCol="0">
              <a:spAutoFit/>
            </a:bodyPr>
            <a:lstStyle/>
            <a:p>
              <a:r>
                <a:rPr lang="it-IT" sz="1400" dirty="0"/>
                <a:t>IDE: PyCharm</a:t>
              </a:r>
            </a:p>
            <a:p>
              <a:endParaRPr lang="it-IT" sz="1400" dirty="0"/>
            </a:p>
            <a:p>
              <a:r>
                <a:rPr lang="it-IT" sz="1400" dirty="0"/>
                <a:t>AI Model: LLAMA-3.2-Vision</a:t>
              </a:r>
            </a:p>
          </p:txBody>
        </p:sp>
      </p:grpSp>
      <p:cxnSp>
        <p:nvCxnSpPr>
          <p:cNvPr id="34" name="Straight Connector 33">
            <a:extLst>
              <a:ext uri="{FF2B5EF4-FFF2-40B4-BE49-F238E27FC236}">
                <a16:creationId xmlns:a16="http://schemas.microsoft.com/office/drawing/2014/main" id="{68E05281-624A-6E53-BB00-5C0A2B9D15F9}"/>
              </a:ext>
            </a:extLst>
          </p:cNvPr>
          <p:cNvCxnSpPr/>
          <p:nvPr/>
        </p:nvCxnSpPr>
        <p:spPr>
          <a:xfrm flipV="1">
            <a:off x="5993780" y="1025912"/>
            <a:ext cx="0" cy="4666786"/>
          </a:xfrm>
          <a:prstGeom prst="line">
            <a:avLst/>
          </a:prstGeom>
          <a:ln w="12700"/>
        </p:spPr>
        <p:style>
          <a:lnRef idx="1">
            <a:schemeClr val="accent2"/>
          </a:lnRef>
          <a:fillRef idx="0">
            <a:schemeClr val="accent2"/>
          </a:fillRef>
          <a:effectRef idx="0">
            <a:schemeClr val="accent2"/>
          </a:effectRef>
          <a:fontRef idx="minor">
            <a:schemeClr val="tx1"/>
          </a:fontRef>
        </p:style>
      </p:cxnSp>
      <p:grpSp>
        <p:nvGrpSpPr>
          <p:cNvPr id="35" name="Group 34">
            <a:extLst>
              <a:ext uri="{FF2B5EF4-FFF2-40B4-BE49-F238E27FC236}">
                <a16:creationId xmlns:a16="http://schemas.microsoft.com/office/drawing/2014/main" id="{B26007EE-C578-4CCA-8843-71299728D0AE}"/>
              </a:ext>
            </a:extLst>
          </p:cNvPr>
          <p:cNvGrpSpPr/>
          <p:nvPr/>
        </p:nvGrpSpPr>
        <p:grpSpPr>
          <a:xfrm>
            <a:off x="6367477" y="3460928"/>
            <a:ext cx="5107625" cy="1115998"/>
            <a:chOff x="618525" y="2630224"/>
            <a:chExt cx="5107625" cy="1115998"/>
          </a:xfrm>
        </p:grpSpPr>
        <p:sp>
          <p:nvSpPr>
            <p:cNvPr id="36" name="TextBox 35">
              <a:extLst>
                <a:ext uri="{FF2B5EF4-FFF2-40B4-BE49-F238E27FC236}">
                  <a16:creationId xmlns:a16="http://schemas.microsoft.com/office/drawing/2014/main" id="{0B0E04E8-B70C-64DB-EC14-5BAED3A3907F}"/>
                </a:ext>
              </a:extLst>
            </p:cNvPr>
            <p:cNvSpPr txBox="1"/>
            <p:nvPr/>
          </p:nvSpPr>
          <p:spPr>
            <a:xfrm>
              <a:off x="618528" y="2630224"/>
              <a:ext cx="1638462" cy="369332"/>
            </a:xfrm>
            <a:prstGeom prst="rect">
              <a:avLst/>
            </a:prstGeom>
            <a:noFill/>
          </p:spPr>
          <p:txBody>
            <a:bodyPr wrap="none" rtlCol="0">
              <a:spAutoFit/>
            </a:bodyPr>
            <a:lstStyle/>
            <a:p>
              <a:r>
                <a:rPr lang="en-IN" b="1" dirty="0"/>
                <a:t>Infrastructure</a:t>
              </a:r>
            </a:p>
          </p:txBody>
        </p:sp>
        <p:sp>
          <p:nvSpPr>
            <p:cNvPr id="37" name="TextBox 36">
              <a:extLst>
                <a:ext uri="{FF2B5EF4-FFF2-40B4-BE49-F238E27FC236}">
                  <a16:creationId xmlns:a16="http://schemas.microsoft.com/office/drawing/2014/main" id="{3B919363-D300-3AC7-EF12-1659CC99A3D7}"/>
                </a:ext>
              </a:extLst>
            </p:cNvPr>
            <p:cNvSpPr txBox="1"/>
            <p:nvPr/>
          </p:nvSpPr>
          <p:spPr>
            <a:xfrm>
              <a:off x="618525" y="3007558"/>
              <a:ext cx="5107625" cy="738664"/>
            </a:xfrm>
            <a:prstGeom prst="rect">
              <a:avLst/>
            </a:prstGeom>
            <a:noFill/>
          </p:spPr>
          <p:txBody>
            <a:bodyPr wrap="square" rtlCol="0">
              <a:spAutoFit/>
            </a:bodyPr>
            <a:lstStyle/>
            <a:p>
              <a:r>
                <a:rPr lang="en-US" sz="1400" dirty="0"/>
                <a:t>Data Storage: JSON File, EMR, MongoDB</a:t>
              </a:r>
            </a:p>
            <a:p>
              <a:r>
                <a:rPr lang="en-US" sz="1400" dirty="0"/>
                <a:t>Development Environment: PyCharm as the IDE for developing the application.</a:t>
              </a:r>
            </a:p>
          </p:txBody>
        </p:sp>
      </p:grpSp>
      <p:grpSp>
        <p:nvGrpSpPr>
          <p:cNvPr id="38" name="Group 37">
            <a:extLst>
              <a:ext uri="{FF2B5EF4-FFF2-40B4-BE49-F238E27FC236}">
                <a16:creationId xmlns:a16="http://schemas.microsoft.com/office/drawing/2014/main" id="{BEFF10E3-206D-0AD5-3AB0-F7FA43B5267C}"/>
              </a:ext>
            </a:extLst>
          </p:cNvPr>
          <p:cNvGrpSpPr/>
          <p:nvPr/>
        </p:nvGrpSpPr>
        <p:grpSpPr>
          <a:xfrm>
            <a:off x="6367477" y="4650223"/>
            <a:ext cx="5107625" cy="685111"/>
            <a:chOff x="618525" y="2630224"/>
            <a:chExt cx="5107625" cy="685111"/>
          </a:xfrm>
        </p:grpSpPr>
        <p:sp>
          <p:nvSpPr>
            <p:cNvPr id="39" name="TextBox 38">
              <a:extLst>
                <a:ext uri="{FF2B5EF4-FFF2-40B4-BE49-F238E27FC236}">
                  <a16:creationId xmlns:a16="http://schemas.microsoft.com/office/drawing/2014/main" id="{AE5B6E04-D66C-A87F-F9AD-454168D09336}"/>
                </a:ext>
              </a:extLst>
            </p:cNvPr>
            <p:cNvSpPr txBox="1"/>
            <p:nvPr/>
          </p:nvSpPr>
          <p:spPr>
            <a:xfrm>
              <a:off x="618528" y="2630224"/>
              <a:ext cx="534121" cy="369332"/>
            </a:xfrm>
            <a:prstGeom prst="rect">
              <a:avLst/>
            </a:prstGeom>
            <a:noFill/>
          </p:spPr>
          <p:txBody>
            <a:bodyPr wrap="none" rtlCol="0">
              <a:spAutoFit/>
            </a:bodyPr>
            <a:lstStyle/>
            <a:p>
              <a:r>
                <a:rPr lang="en-IN" b="1" dirty="0"/>
                <a:t>API</a:t>
              </a:r>
            </a:p>
          </p:txBody>
        </p:sp>
        <p:sp>
          <p:nvSpPr>
            <p:cNvPr id="40" name="TextBox 39">
              <a:extLst>
                <a:ext uri="{FF2B5EF4-FFF2-40B4-BE49-F238E27FC236}">
                  <a16:creationId xmlns:a16="http://schemas.microsoft.com/office/drawing/2014/main" id="{372F4210-52DF-E272-3865-199D520718CA}"/>
                </a:ext>
              </a:extLst>
            </p:cNvPr>
            <p:cNvSpPr txBox="1"/>
            <p:nvPr/>
          </p:nvSpPr>
          <p:spPr>
            <a:xfrm>
              <a:off x="618525" y="3007558"/>
              <a:ext cx="5107625" cy="307777"/>
            </a:xfrm>
            <a:prstGeom prst="rect">
              <a:avLst/>
            </a:prstGeom>
            <a:noFill/>
          </p:spPr>
          <p:txBody>
            <a:bodyPr wrap="square" rtlCol="0">
              <a:spAutoFit/>
            </a:bodyPr>
            <a:lstStyle/>
            <a:p>
              <a:r>
                <a:rPr lang="en-IN" sz="1400" dirty="0"/>
                <a:t>NIL</a:t>
              </a:r>
              <a:endParaRPr lang="en-IN" sz="1400" dirty="0">
                <a:solidFill>
                  <a:srgbClr val="0070C0"/>
                </a:solidFill>
              </a:endParaRPr>
            </a:p>
          </p:txBody>
        </p:sp>
      </p:grpSp>
    </p:spTree>
    <p:extLst>
      <p:ext uri="{BB962C8B-B14F-4D97-AF65-F5344CB8AC3E}">
        <p14:creationId xmlns:p14="http://schemas.microsoft.com/office/powerpoint/2010/main" val="334223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Complete Flow</a:t>
              </a:r>
              <a:endParaRPr lang="en-IN" sz="1400" dirty="0">
                <a:solidFill>
                  <a:srgbClr val="0070C0"/>
                </a:solidFill>
              </a:endParaRPr>
            </a:p>
          </p:txBody>
        </p:sp>
      </p:grpSp>
      <p:pic>
        <p:nvPicPr>
          <p:cNvPr id="15" name="Picture 14">
            <a:extLst>
              <a:ext uri="{FF2B5EF4-FFF2-40B4-BE49-F238E27FC236}">
                <a16:creationId xmlns:a16="http://schemas.microsoft.com/office/drawing/2014/main" id="{78BFA7E2-E42F-4F89-B2F9-89A3E69C9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062" y="1452428"/>
            <a:ext cx="8414983" cy="5144315"/>
          </a:xfrm>
          <a:prstGeom prst="rect">
            <a:avLst/>
          </a:prstGeom>
        </p:spPr>
      </p:pic>
    </p:spTree>
    <p:extLst>
      <p:ext uri="{BB962C8B-B14F-4D97-AF65-F5344CB8AC3E}">
        <p14:creationId xmlns:p14="http://schemas.microsoft.com/office/powerpoint/2010/main" val="58534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Patient Data Collection Page</a:t>
              </a:r>
              <a:endParaRPr lang="en-IN" sz="1400" dirty="0">
                <a:solidFill>
                  <a:srgbClr val="0070C0"/>
                </a:solidFill>
              </a:endParaRPr>
            </a:p>
          </p:txBody>
        </p:sp>
      </p:grpSp>
      <p:pic>
        <p:nvPicPr>
          <p:cNvPr id="20" name="Picture 19">
            <a:extLst>
              <a:ext uri="{FF2B5EF4-FFF2-40B4-BE49-F238E27FC236}">
                <a16:creationId xmlns:a16="http://schemas.microsoft.com/office/drawing/2014/main" id="{FD5EA5BD-5B66-4081-A33B-1FAFC2497538}"/>
              </a:ext>
            </a:extLst>
          </p:cNvPr>
          <p:cNvPicPr>
            <a:picLocks noChangeAspect="1"/>
          </p:cNvPicPr>
          <p:nvPr/>
        </p:nvPicPr>
        <p:blipFill rotWithShape="1">
          <a:blip r:embed="rId3">
            <a:extLst>
              <a:ext uri="{28A0092B-C50C-407E-A947-70E740481C1C}">
                <a14:useLocalDpi xmlns:a14="http://schemas.microsoft.com/office/drawing/2010/main" val="0"/>
              </a:ext>
            </a:extLst>
          </a:blip>
          <a:srcRect l="5395" t="78998" r="6151" b="3324"/>
          <a:stretch/>
        </p:blipFill>
        <p:spPr>
          <a:xfrm>
            <a:off x="2783540" y="5524659"/>
            <a:ext cx="6624919" cy="868600"/>
          </a:xfrm>
          <a:prstGeom prst="rect">
            <a:avLst/>
          </a:prstGeom>
        </p:spPr>
      </p:pic>
      <p:pic>
        <p:nvPicPr>
          <p:cNvPr id="16" name="Picture 15">
            <a:extLst>
              <a:ext uri="{FF2B5EF4-FFF2-40B4-BE49-F238E27FC236}">
                <a16:creationId xmlns:a16="http://schemas.microsoft.com/office/drawing/2014/main" id="{0308C733-627B-4E5A-A01D-A09AF721180A}"/>
              </a:ext>
            </a:extLst>
          </p:cNvPr>
          <p:cNvPicPr>
            <a:picLocks noChangeAspect="1"/>
          </p:cNvPicPr>
          <p:nvPr/>
        </p:nvPicPr>
        <p:blipFill rotWithShape="1">
          <a:blip r:embed="rId4">
            <a:extLst>
              <a:ext uri="{28A0092B-C50C-407E-A947-70E740481C1C}">
                <a14:useLocalDpi xmlns:a14="http://schemas.microsoft.com/office/drawing/2010/main" val="0"/>
              </a:ext>
            </a:extLst>
          </a:blip>
          <a:srcRect l="4491" t="10710" r="80599" b="31268"/>
          <a:stretch/>
        </p:blipFill>
        <p:spPr>
          <a:xfrm>
            <a:off x="5257071" y="1510144"/>
            <a:ext cx="1677858" cy="3991600"/>
          </a:xfrm>
          <a:prstGeom prst="rect">
            <a:avLst/>
          </a:prstGeom>
        </p:spPr>
      </p:pic>
    </p:spTree>
    <p:extLst>
      <p:ext uri="{BB962C8B-B14F-4D97-AF65-F5344CB8AC3E}">
        <p14:creationId xmlns:p14="http://schemas.microsoft.com/office/powerpoint/2010/main" val="387190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Report Control Page</a:t>
              </a:r>
              <a:endParaRPr lang="en-IN" sz="1400" dirty="0">
                <a:solidFill>
                  <a:srgbClr val="0070C0"/>
                </a:solidFill>
              </a:endParaRPr>
            </a:p>
          </p:txBody>
        </p:sp>
      </p:grpSp>
      <p:pic>
        <p:nvPicPr>
          <p:cNvPr id="19" name="Picture 18">
            <a:extLst>
              <a:ext uri="{FF2B5EF4-FFF2-40B4-BE49-F238E27FC236}">
                <a16:creationId xmlns:a16="http://schemas.microsoft.com/office/drawing/2014/main" id="{A764E998-884B-469B-B093-8AE914DCB2FF}"/>
              </a:ext>
            </a:extLst>
          </p:cNvPr>
          <p:cNvPicPr>
            <a:picLocks noChangeAspect="1"/>
          </p:cNvPicPr>
          <p:nvPr/>
        </p:nvPicPr>
        <p:blipFill rotWithShape="1">
          <a:blip r:embed="rId2">
            <a:extLst>
              <a:ext uri="{28A0092B-C50C-407E-A947-70E740481C1C}">
                <a14:useLocalDpi xmlns:a14="http://schemas.microsoft.com/office/drawing/2010/main" val="0"/>
              </a:ext>
            </a:extLst>
          </a:blip>
          <a:srcRect l="5395" t="78998" r="6151" b="3324"/>
          <a:stretch/>
        </p:blipFill>
        <p:spPr>
          <a:xfrm>
            <a:off x="2783539" y="5495365"/>
            <a:ext cx="6624919" cy="868600"/>
          </a:xfrm>
          <a:prstGeom prst="rect">
            <a:avLst/>
          </a:prstGeom>
        </p:spPr>
      </p:pic>
      <p:pic>
        <p:nvPicPr>
          <p:cNvPr id="16" name="Picture 15">
            <a:extLst>
              <a:ext uri="{FF2B5EF4-FFF2-40B4-BE49-F238E27FC236}">
                <a16:creationId xmlns:a16="http://schemas.microsoft.com/office/drawing/2014/main" id="{AA7840AC-715D-4FB9-AE28-81B900AE7D7E}"/>
              </a:ext>
            </a:extLst>
          </p:cNvPr>
          <p:cNvPicPr>
            <a:picLocks noChangeAspect="1"/>
          </p:cNvPicPr>
          <p:nvPr/>
        </p:nvPicPr>
        <p:blipFill rotWithShape="1">
          <a:blip r:embed="rId3">
            <a:extLst>
              <a:ext uri="{28A0092B-C50C-407E-A947-70E740481C1C}">
                <a14:useLocalDpi xmlns:a14="http://schemas.microsoft.com/office/drawing/2010/main" val="0"/>
              </a:ext>
            </a:extLst>
          </a:blip>
          <a:srcRect l="20694" t="10710" r="64297" b="31268"/>
          <a:stretch/>
        </p:blipFill>
        <p:spPr>
          <a:xfrm>
            <a:off x="5226746" y="1386873"/>
            <a:ext cx="1738506" cy="4108492"/>
          </a:xfrm>
          <a:prstGeom prst="rect">
            <a:avLst/>
          </a:prstGeom>
        </p:spPr>
      </p:pic>
    </p:spTree>
    <p:extLst>
      <p:ext uri="{BB962C8B-B14F-4D97-AF65-F5344CB8AC3E}">
        <p14:creationId xmlns:p14="http://schemas.microsoft.com/office/powerpoint/2010/main" val="187716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7AABDB7-4BD5-117A-435A-783B15A85C94}"/>
              </a:ext>
            </a:extLst>
          </p:cNvPr>
          <p:cNvGrpSpPr/>
          <p:nvPr/>
        </p:nvGrpSpPr>
        <p:grpSpPr>
          <a:xfrm>
            <a:off x="1447657" y="50809"/>
            <a:ext cx="10048283" cy="751003"/>
            <a:chOff x="1447657" y="50809"/>
            <a:chExt cx="10048283" cy="751003"/>
          </a:xfrm>
        </p:grpSpPr>
        <p:grpSp>
          <p:nvGrpSpPr>
            <p:cNvPr id="3" name="Group 2">
              <a:extLst>
                <a:ext uri="{FF2B5EF4-FFF2-40B4-BE49-F238E27FC236}">
                  <a16:creationId xmlns:a16="http://schemas.microsoft.com/office/drawing/2014/main" id="{B718B37E-C29C-7904-6A55-2D5E4079E8FC}"/>
                </a:ext>
              </a:extLst>
            </p:cNvPr>
            <p:cNvGrpSpPr/>
            <p:nvPr/>
          </p:nvGrpSpPr>
          <p:grpSpPr>
            <a:xfrm>
              <a:off x="1447657" y="50809"/>
              <a:ext cx="10048283" cy="751003"/>
              <a:chOff x="1068516" y="145594"/>
              <a:chExt cx="10048283" cy="751003"/>
            </a:xfrm>
          </p:grpSpPr>
          <p:sp>
            <p:nvSpPr>
              <p:cNvPr id="5" name="TextBox 4">
                <a:extLst>
                  <a:ext uri="{FF2B5EF4-FFF2-40B4-BE49-F238E27FC236}">
                    <a16:creationId xmlns:a16="http://schemas.microsoft.com/office/drawing/2014/main" id="{4612C96A-F9B3-0241-6C20-803EE733607C}"/>
                  </a:ext>
                </a:extLst>
              </p:cNvPr>
              <p:cNvSpPr txBox="1"/>
              <p:nvPr/>
            </p:nvSpPr>
            <p:spPr>
              <a:xfrm>
                <a:off x="8735009" y="588820"/>
                <a:ext cx="2381790" cy="307777"/>
              </a:xfrm>
              <a:prstGeom prst="rect">
                <a:avLst/>
              </a:prstGeom>
              <a:noFill/>
            </p:spPr>
            <p:txBody>
              <a:bodyPr wrap="square" rtlCol="0">
                <a:spAutoFit/>
              </a:bodyPr>
              <a:lstStyle/>
              <a:p>
                <a:pPr algn="r"/>
                <a:endParaRPr lang="en-IN" sz="1400" dirty="0"/>
              </a:p>
            </p:txBody>
          </p:sp>
          <p:grpSp>
            <p:nvGrpSpPr>
              <p:cNvPr id="6" name="Group 5">
                <a:extLst>
                  <a:ext uri="{FF2B5EF4-FFF2-40B4-BE49-F238E27FC236}">
                    <a16:creationId xmlns:a16="http://schemas.microsoft.com/office/drawing/2014/main" id="{A8B51E12-9E64-DFD8-A33B-EBAD2C0E69D7}"/>
                  </a:ext>
                </a:extLst>
              </p:cNvPr>
              <p:cNvGrpSpPr/>
              <p:nvPr/>
            </p:nvGrpSpPr>
            <p:grpSpPr>
              <a:xfrm>
                <a:off x="1068516" y="145594"/>
                <a:ext cx="9737016" cy="461665"/>
                <a:chOff x="1228424" y="180100"/>
                <a:chExt cx="9737016" cy="461665"/>
              </a:xfrm>
            </p:grpSpPr>
            <p:sp>
              <p:nvSpPr>
                <p:cNvPr id="7" name="TextBox 6">
                  <a:extLst>
                    <a:ext uri="{FF2B5EF4-FFF2-40B4-BE49-F238E27FC236}">
                      <a16:creationId xmlns:a16="http://schemas.microsoft.com/office/drawing/2014/main" id="{769A658F-C5ED-AA67-3E68-CC9E5BE87885}"/>
                    </a:ext>
                  </a:extLst>
                </p:cNvPr>
                <p:cNvSpPr txBox="1"/>
                <p:nvPr/>
              </p:nvSpPr>
              <p:spPr>
                <a:xfrm>
                  <a:off x="7753889" y="214925"/>
                  <a:ext cx="3211551" cy="369332"/>
                </a:xfrm>
                <a:prstGeom prst="rect">
                  <a:avLst/>
                </a:prstGeom>
                <a:noFill/>
              </p:spPr>
              <p:txBody>
                <a:bodyPr wrap="square">
                  <a:spAutoFit/>
                </a:bodyPr>
                <a:lstStyle/>
                <a:p>
                  <a:pPr algn="r"/>
                  <a:r>
                    <a:rPr lang="en-IN" b="1" dirty="0">
                      <a:solidFill>
                        <a:schemeClr val="accent2">
                          <a:lumMod val="75000"/>
                        </a:schemeClr>
                      </a:solidFill>
                      <a:latin typeface="Bahnschrift" panose="020B0502040204020203" pitchFamily="34" charset="0"/>
                    </a:rPr>
                    <a:t>Wireframe | UI</a:t>
                  </a:r>
                </a:p>
              </p:txBody>
            </p:sp>
            <p:grpSp>
              <p:nvGrpSpPr>
                <p:cNvPr id="8" name="Group 7">
                  <a:extLst>
                    <a:ext uri="{FF2B5EF4-FFF2-40B4-BE49-F238E27FC236}">
                      <a16:creationId xmlns:a16="http://schemas.microsoft.com/office/drawing/2014/main" id="{9DC77C8B-6B2C-8BA8-9746-A7130B829EC9}"/>
                    </a:ext>
                  </a:extLst>
                </p:cNvPr>
                <p:cNvGrpSpPr/>
                <p:nvPr/>
              </p:nvGrpSpPr>
              <p:grpSpPr>
                <a:xfrm>
                  <a:off x="1228424" y="180100"/>
                  <a:ext cx="9737016" cy="461665"/>
                  <a:chOff x="1050144" y="0"/>
                  <a:chExt cx="9737016" cy="461665"/>
                </a:xfrm>
              </p:grpSpPr>
              <p:sp>
                <p:nvSpPr>
                  <p:cNvPr id="9" name="TextBox 8">
                    <a:extLst>
                      <a:ext uri="{FF2B5EF4-FFF2-40B4-BE49-F238E27FC236}">
                        <a16:creationId xmlns:a16="http://schemas.microsoft.com/office/drawing/2014/main" id="{D523FB00-2696-117F-7BFD-8B00C09843B9}"/>
                      </a:ext>
                    </a:extLst>
                  </p:cNvPr>
                  <p:cNvSpPr txBox="1"/>
                  <p:nvPr/>
                </p:nvSpPr>
                <p:spPr>
                  <a:xfrm>
                    <a:off x="1050144" y="0"/>
                    <a:ext cx="2879016" cy="461665"/>
                  </a:xfrm>
                  <a:prstGeom prst="rect">
                    <a:avLst/>
                  </a:prstGeom>
                  <a:noFill/>
                </p:spPr>
                <p:txBody>
                  <a:bodyPr wrap="square" rtlCol="0">
                    <a:spAutoFit/>
                  </a:bodyPr>
                  <a:lstStyle/>
                  <a:p>
                    <a:r>
                      <a:rPr lang="en-IN" sz="2400" b="1" dirty="0">
                        <a:solidFill>
                          <a:schemeClr val="accent2"/>
                        </a:solidFill>
                      </a:rPr>
                      <a:t>AI Powered HMS</a:t>
                    </a:r>
                    <a:endParaRPr lang="en-IN" sz="1600" b="1" dirty="0">
                      <a:solidFill>
                        <a:schemeClr val="bg1">
                          <a:lumMod val="65000"/>
                        </a:schemeClr>
                      </a:solidFill>
                    </a:endParaRPr>
                  </a:p>
                </p:txBody>
              </p:sp>
              <p:cxnSp>
                <p:nvCxnSpPr>
                  <p:cNvPr id="10" name="Straight Connector 9">
                    <a:extLst>
                      <a:ext uri="{FF2B5EF4-FFF2-40B4-BE49-F238E27FC236}">
                        <a16:creationId xmlns:a16="http://schemas.microsoft.com/office/drawing/2014/main" id="{CDABBB08-DFBD-B187-D2F3-088D3E6F2882}"/>
                      </a:ext>
                    </a:extLst>
                  </p:cNvPr>
                  <p:cNvCxnSpPr>
                    <a:cxnSpLocks/>
                  </p:cNvCxnSpPr>
                  <p:nvPr/>
                </p:nvCxnSpPr>
                <p:spPr>
                  <a:xfrm>
                    <a:off x="1152768" y="438982"/>
                    <a:ext cx="9634392" cy="0"/>
                  </a:xfrm>
                  <a:prstGeom prst="line">
                    <a:avLst/>
                  </a:prstGeom>
                  <a:ln w="12700"/>
                </p:spPr>
                <p:style>
                  <a:lnRef idx="1">
                    <a:schemeClr val="accent2"/>
                  </a:lnRef>
                  <a:fillRef idx="0">
                    <a:schemeClr val="accent2"/>
                  </a:fillRef>
                  <a:effectRef idx="0">
                    <a:schemeClr val="accent2"/>
                  </a:effectRef>
                  <a:fontRef idx="minor">
                    <a:schemeClr val="tx1"/>
                  </a:fontRef>
                </p:style>
              </p:cxnSp>
            </p:grpSp>
          </p:grpSp>
        </p:grpSp>
        <p:sp>
          <p:nvSpPr>
            <p:cNvPr id="4" name="TextBox 3">
              <a:extLst>
                <a:ext uri="{FF2B5EF4-FFF2-40B4-BE49-F238E27FC236}">
                  <a16:creationId xmlns:a16="http://schemas.microsoft.com/office/drawing/2014/main" id="{78D5BFF5-5A84-69FB-FF6F-EDF59B5B2010}"/>
                </a:ext>
              </a:extLst>
            </p:cNvPr>
            <p:cNvSpPr txBox="1"/>
            <p:nvPr/>
          </p:nvSpPr>
          <p:spPr>
            <a:xfrm>
              <a:off x="4187339" y="143711"/>
              <a:ext cx="3434572" cy="307777"/>
            </a:xfrm>
            <a:prstGeom prst="rect">
              <a:avLst/>
            </a:prstGeom>
            <a:noFill/>
          </p:spPr>
          <p:txBody>
            <a:bodyPr wrap="square">
              <a:spAutoFit/>
            </a:bodyPr>
            <a:lstStyle/>
            <a:p>
              <a:pPr algn="ctr"/>
              <a:r>
                <a:rPr lang="en-IN" sz="1400" b="1" i="0" u="none" strike="noStrike" baseline="0" dirty="0">
                  <a:solidFill>
                    <a:srgbClr val="0070C0"/>
                  </a:solidFill>
                  <a:latin typeface="Bahnschrift" panose="020B0502040204020203" pitchFamily="34" charset="0"/>
                </a:rPr>
                <a:t>GenAI-2024-2025-B2-00X</a:t>
              </a:r>
              <a:endParaRPr lang="en-IN" sz="1400" b="1" dirty="0">
                <a:solidFill>
                  <a:srgbClr val="0070C0"/>
                </a:solidFill>
              </a:endParaRPr>
            </a:p>
          </p:txBody>
        </p:sp>
      </p:grpSp>
      <p:grpSp>
        <p:nvGrpSpPr>
          <p:cNvPr id="11" name="Group 10">
            <a:extLst>
              <a:ext uri="{FF2B5EF4-FFF2-40B4-BE49-F238E27FC236}">
                <a16:creationId xmlns:a16="http://schemas.microsoft.com/office/drawing/2014/main" id="{5A7A2694-5C54-06E8-7EA6-1BCAC4D2C56C}"/>
              </a:ext>
            </a:extLst>
          </p:cNvPr>
          <p:cNvGrpSpPr/>
          <p:nvPr/>
        </p:nvGrpSpPr>
        <p:grpSpPr>
          <a:xfrm>
            <a:off x="796251" y="797785"/>
            <a:ext cx="10511086" cy="689444"/>
            <a:chOff x="657294" y="801812"/>
            <a:chExt cx="3970199" cy="689444"/>
          </a:xfrm>
        </p:grpSpPr>
        <p:sp>
          <p:nvSpPr>
            <p:cNvPr id="12" name="TextBox 11">
              <a:extLst>
                <a:ext uri="{FF2B5EF4-FFF2-40B4-BE49-F238E27FC236}">
                  <a16:creationId xmlns:a16="http://schemas.microsoft.com/office/drawing/2014/main" id="{C4AA4D4F-FBAE-EC38-F787-48F4AAC75776}"/>
                </a:ext>
              </a:extLst>
            </p:cNvPr>
            <p:cNvSpPr txBox="1"/>
            <p:nvPr/>
          </p:nvSpPr>
          <p:spPr>
            <a:xfrm>
              <a:off x="657294" y="801812"/>
              <a:ext cx="1300006" cy="369332"/>
            </a:xfrm>
            <a:prstGeom prst="rect">
              <a:avLst/>
            </a:prstGeom>
            <a:noFill/>
          </p:spPr>
          <p:txBody>
            <a:bodyPr wrap="none" rtlCol="0">
              <a:spAutoFit/>
            </a:bodyPr>
            <a:lstStyle/>
            <a:p>
              <a:r>
                <a:rPr lang="en-IN" b="1" dirty="0"/>
                <a:t>Wireframe | UI</a:t>
              </a:r>
            </a:p>
          </p:txBody>
        </p:sp>
        <p:sp>
          <p:nvSpPr>
            <p:cNvPr id="13" name="TextBox 12">
              <a:extLst>
                <a:ext uri="{FF2B5EF4-FFF2-40B4-BE49-F238E27FC236}">
                  <a16:creationId xmlns:a16="http://schemas.microsoft.com/office/drawing/2014/main" id="{48BBBDC1-8AA5-A179-296A-BF1C50C4E4BC}"/>
                </a:ext>
              </a:extLst>
            </p:cNvPr>
            <p:cNvSpPr txBox="1"/>
            <p:nvPr/>
          </p:nvSpPr>
          <p:spPr>
            <a:xfrm>
              <a:off x="657294" y="1183479"/>
              <a:ext cx="3970199" cy="307777"/>
            </a:xfrm>
            <a:prstGeom prst="rect">
              <a:avLst/>
            </a:prstGeom>
            <a:noFill/>
          </p:spPr>
          <p:txBody>
            <a:bodyPr wrap="square" rtlCol="0">
              <a:spAutoFit/>
            </a:bodyPr>
            <a:lstStyle/>
            <a:p>
              <a:r>
                <a:rPr lang="en-IN" sz="1400" dirty="0"/>
                <a:t>Dashboard – Smart Appointment page</a:t>
              </a:r>
              <a:endParaRPr lang="en-IN" sz="1400" dirty="0">
                <a:solidFill>
                  <a:srgbClr val="0070C0"/>
                </a:solidFill>
              </a:endParaRPr>
            </a:p>
          </p:txBody>
        </p:sp>
      </p:grpSp>
      <p:pic>
        <p:nvPicPr>
          <p:cNvPr id="21" name="Picture 20">
            <a:extLst>
              <a:ext uri="{FF2B5EF4-FFF2-40B4-BE49-F238E27FC236}">
                <a16:creationId xmlns:a16="http://schemas.microsoft.com/office/drawing/2014/main" id="{EA8BB1A0-4C67-47A4-9C5B-37CB3556097D}"/>
              </a:ext>
            </a:extLst>
          </p:cNvPr>
          <p:cNvPicPr>
            <a:picLocks noChangeAspect="1"/>
          </p:cNvPicPr>
          <p:nvPr/>
        </p:nvPicPr>
        <p:blipFill rotWithShape="1">
          <a:blip r:embed="rId2">
            <a:extLst>
              <a:ext uri="{28A0092B-C50C-407E-A947-70E740481C1C}">
                <a14:useLocalDpi xmlns:a14="http://schemas.microsoft.com/office/drawing/2010/main" val="0"/>
              </a:ext>
            </a:extLst>
          </a:blip>
          <a:srcRect l="5395" t="78998" r="6151" b="3324"/>
          <a:stretch/>
        </p:blipFill>
        <p:spPr>
          <a:xfrm>
            <a:off x="2783540" y="5678548"/>
            <a:ext cx="6624919" cy="868600"/>
          </a:xfrm>
          <a:prstGeom prst="rect">
            <a:avLst/>
          </a:prstGeom>
        </p:spPr>
      </p:pic>
      <p:pic>
        <p:nvPicPr>
          <p:cNvPr id="16" name="Picture 15">
            <a:extLst>
              <a:ext uri="{FF2B5EF4-FFF2-40B4-BE49-F238E27FC236}">
                <a16:creationId xmlns:a16="http://schemas.microsoft.com/office/drawing/2014/main" id="{7ED42F78-FAAD-4939-8404-2D5C42C6A77F}"/>
              </a:ext>
            </a:extLst>
          </p:cNvPr>
          <p:cNvPicPr>
            <a:picLocks noChangeAspect="1"/>
          </p:cNvPicPr>
          <p:nvPr/>
        </p:nvPicPr>
        <p:blipFill rotWithShape="1">
          <a:blip r:embed="rId3">
            <a:extLst>
              <a:ext uri="{28A0092B-C50C-407E-A947-70E740481C1C}">
                <a14:useLocalDpi xmlns:a14="http://schemas.microsoft.com/office/drawing/2010/main" val="0"/>
              </a:ext>
            </a:extLst>
          </a:blip>
          <a:srcRect l="36001" t="10710" r="47962" b="31268"/>
          <a:stretch/>
        </p:blipFill>
        <p:spPr>
          <a:xfrm>
            <a:off x="5148943" y="1489021"/>
            <a:ext cx="1894114" cy="4189527"/>
          </a:xfrm>
          <a:prstGeom prst="rect">
            <a:avLst/>
          </a:prstGeom>
        </p:spPr>
      </p:pic>
    </p:spTree>
    <p:extLst>
      <p:ext uri="{BB962C8B-B14F-4D97-AF65-F5344CB8AC3E}">
        <p14:creationId xmlns:p14="http://schemas.microsoft.com/office/powerpoint/2010/main" val="2355115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3495</TotalTime>
  <Words>713</Words>
  <Application>Microsoft Office PowerPoint</Application>
  <PresentationFormat>Widescreen</PresentationFormat>
  <Paragraphs>192</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Bahnschrift</vt:lpstr>
      <vt:lpstr>Calibri</vt:lpstr>
      <vt:lpstr>Ginto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Ramakrishnan T CIO</dc:creator>
  <cp:lastModifiedBy>ALPHA RECON</cp:lastModifiedBy>
  <cp:revision>293</cp:revision>
  <dcterms:created xsi:type="dcterms:W3CDTF">2024-10-28T03:56:58Z</dcterms:created>
  <dcterms:modified xsi:type="dcterms:W3CDTF">2025-02-01T07:02:38Z</dcterms:modified>
</cp:coreProperties>
</file>