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Title 9">
            <a:extLst>
              <a:ext uri="{FF2B5EF4-FFF2-40B4-BE49-F238E27FC236}">
                <a16:creationId xmlns:a16="http://schemas.microsoft.com/office/drawing/2014/main" id="{CE2D3596-3984-FBAF-31F4-083A60B5FD95}"/>
              </a:ext>
            </a:extLst>
          </p:cNvPr>
          <p:cNvSpPr>
            <a:spLocks noGrp="1"/>
          </p:cNvSpPr>
          <p:nvPr>
            <p:ph type="ctrTitle"/>
          </p:nvPr>
        </p:nvSpPr>
        <p:spPr>
          <a:xfrm rot="10800000" flipV="1">
            <a:off x="3195574" y="2669457"/>
            <a:ext cx="5133263" cy="1229148"/>
          </a:xfrm>
        </p:spPr>
        <p:txBody>
          <a:bodyPr/>
          <a:lstStyle/>
          <a:p>
            <a:r>
              <a:rPr lang="en-IN" b="1"/>
              <a:t>ANANDHARAYAR A</a:t>
            </a:r>
            <a:br>
              <a:rPr lang="en-IN" b="1"/>
            </a:br>
            <a:r>
              <a:rPr lang="en-IN" b="1"/>
              <a:t>     PROJECT</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762000"/>
            <a:ext cx="4572000" cy="752129"/>
          </a:xfrm>
          <a:prstGeom prst="rect">
            <a:avLst/>
          </a:prstGeom>
        </p:spPr>
        <p:txBody>
          <a:bodyPr vert="horz" wrap="square" lIns="0" tIns="13335" rIns="0" bIns="0" rtlCol="0">
            <a:spAutoFit/>
          </a:bodyPr>
          <a:lstStyle/>
          <a:p>
            <a:pPr marL="12700">
              <a:lnSpc>
                <a:spcPct val="100000"/>
              </a:lnSpc>
              <a:spcBef>
                <a:spcPts val="105"/>
              </a:spcBef>
            </a:pPr>
            <a:r>
              <a:rPr lang="en-US" dirty="0"/>
              <a:t>DISCRIMINATOR</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685800" y="2057400"/>
            <a:ext cx="8458200" cy="1015663"/>
          </a:xfrm>
          <a:prstGeom prst="rect">
            <a:avLst/>
          </a:prstGeom>
        </p:spPr>
        <p:txBody>
          <a:bodyPr wrap="square">
            <a:spAutoFit/>
          </a:bodyPr>
          <a:lstStyle/>
          <a:p>
            <a:r>
              <a:rPr lang="en-IN" sz="2000" dirty="0">
                <a:latin typeface="Arial" pitchFamily="34" charset="0"/>
                <a:cs typeface="Arial" pitchFamily="34" charset="0"/>
              </a:rPr>
              <a:t>The discriminator in a Generative Adversarial Network (GAN) is a neural network that learns to distinguish between real data and data generated by the generator</a:t>
            </a:r>
            <a:endParaRPr lang="en-US" sz="2000" dirty="0"/>
          </a:p>
        </p:txBody>
      </p:sp>
      <p:sp>
        <p:nvSpPr>
          <p:cNvPr id="11" name="Rectangle 10"/>
          <p:cNvSpPr/>
          <p:nvPr/>
        </p:nvSpPr>
        <p:spPr>
          <a:xfrm>
            <a:off x="685800" y="3276600"/>
            <a:ext cx="8458200" cy="707886"/>
          </a:xfrm>
          <a:prstGeom prst="rect">
            <a:avLst/>
          </a:prstGeom>
        </p:spPr>
        <p:txBody>
          <a:bodyPr wrap="square">
            <a:spAutoFit/>
          </a:bodyPr>
          <a:lstStyle/>
          <a:p>
            <a:pPr>
              <a:buClr>
                <a:schemeClr val="tx1"/>
              </a:buClr>
              <a:buFont typeface="Wingdings" pitchFamily="2" charset="2"/>
              <a:buChar char="q"/>
            </a:pPr>
            <a:r>
              <a:rPr lang="en-IN" sz="2000" dirty="0">
                <a:latin typeface="Arial" pitchFamily="34" charset="0"/>
                <a:cs typeface="Arial" pitchFamily="34" charset="0"/>
              </a:rPr>
              <a:t>It takes input data, either real or generated, and produces a binary output indicating whether the input is real or fake.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Rectangle 2"/>
          <p:cNvSpPr/>
          <p:nvPr/>
        </p:nvSpPr>
        <p:spPr>
          <a:xfrm>
            <a:off x="838200" y="1676400"/>
            <a:ext cx="6096000" cy="4247317"/>
          </a:xfrm>
          <a:prstGeom prst="rect">
            <a:avLst/>
          </a:prstGeom>
        </p:spPr>
        <p:txBody>
          <a:bodyPr>
            <a:spAutoFit/>
          </a:bodyPr>
          <a:lstStyle/>
          <a:p>
            <a:r>
              <a:rPr lang="en-US" i="1" dirty="0"/>
              <a:t> </a:t>
            </a:r>
          </a:p>
          <a:p>
            <a:r>
              <a:rPr lang="en-US" i="1" dirty="0"/>
              <a:t>            </a:t>
            </a:r>
            <a:r>
              <a:rPr lang="en-US" i="1" dirty="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dirty="0">
                <a:latin typeface="Arial" pitchFamily="34" charset="0"/>
                <a:cs typeface="Arial" pitchFamily="34" charset="0"/>
              </a:rPr>
              <a:t>"</a:t>
            </a:r>
            <a:endParaRPr lang="en-IN" dirty="0">
              <a:latin typeface="Arial" pitchFamily="34" charset="0"/>
              <a:cs typeface="Arial" pitchFamily="34" charset="0"/>
            </a:endParaRPr>
          </a:p>
        </p:txBody>
      </p:sp>
      <p:pic>
        <p:nvPicPr>
          <p:cNvPr id="5" name="object 2"/>
          <p:cNvPicPr/>
          <p:nvPr/>
        </p:nvPicPr>
        <p:blipFill>
          <a:blip r:embed="rId2" cstate="print"/>
          <a:stretch>
            <a:fillRect/>
          </a:stretch>
        </p:blipFill>
        <p:spPr>
          <a:xfrm>
            <a:off x="7543800" y="2286000"/>
            <a:ext cx="2695574" cy="3248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10681335" cy="738664"/>
          </a:xfrm>
        </p:spPr>
        <p:txBody>
          <a:bodyPr/>
          <a:lstStyle/>
          <a:p>
            <a:r>
              <a:rPr lang="en-US" i="1" u="sng" dirty="0">
                <a:solidFill>
                  <a:srgbClr val="292C48"/>
                </a:solidFill>
                <a:effectLst>
                  <a:outerShdw blurRad="38100" dist="38100" dir="2700000" algn="tl">
                    <a:srgbClr val="000000">
                      <a:alpha val="43137"/>
                    </a:srgbClr>
                  </a:outerShdw>
                </a:effectLst>
              </a:rPr>
              <a:t>PROPOSED SYSTEM:</a:t>
            </a:r>
            <a:endParaRPr lang="en-US" dirty="0"/>
          </a:p>
        </p:txBody>
      </p:sp>
      <p:sp>
        <p:nvSpPr>
          <p:cNvPr id="3" name="Rectangle 2"/>
          <p:cNvSpPr/>
          <p:nvPr/>
        </p:nvSpPr>
        <p:spPr>
          <a:xfrm>
            <a:off x="838200" y="1752600"/>
            <a:ext cx="6096000" cy="3693319"/>
          </a:xfrm>
          <a:prstGeom prst="rect">
            <a:avLst/>
          </a:prstGeom>
        </p:spPr>
        <p:txBody>
          <a:bodyPr wrap="square">
            <a:spAutoFit/>
          </a:bodyPr>
          <a:lstStyle/>
          <a:p>
            <a:r>
              <a:rPr lang="en-US" dirty="0"/>
              <a:t> </a:t>
            </a:r>
          </a:p>
          <a:p>
            <a:r>
              <a:rPr lang="en-US" b="0" i="1" dirty="0">
                <a:effectLst/>
                <a:latin typeface="Söhne"/>
              </a:rPr>
              <a:t>                  </a:t>
            </a:r>
            <a:r>
              <a:rPr lang="en-US" i="1" dirty="0">
                <a:latin typeface="Arial" pitchFamily="34" charset="0"/>
                <a:cs typeface="Arial" pitchFamily="34" charset="0"/>
              </a:rPr>
              <a:t>P</a:t>
            </a:r>
            <a:r>
              <a:rPr lang="en-US" i="1" dirty="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i="1" dirty="0">
                <a:solidFill>
                  <a:srgbClr val="0D0D0D"/>
                </a:solidFill>
                <a:effectLst/>
                <a:latin typeface="Arial" pitchFamily="34" charset="0"/>
                <a:cs typeface="Arial" pitchFamily="34" charset="0"/>
              </a:rPr>
              <a:t>.</a:t>
            </a:r>
            <a:endParaRPr lang="en-US" dirty="0"/>
          </a:p>
        </p:txBody>
      </p:sp>
      <p:pic>
        <p:nvPicPr>
          <p:cNvPr id="4" name="object 6"/>
          <p:cNvPicPr/>
          <p:nvPr/>
        </p:nvPicPr>
        <p:blipFill>
          <a:blip r:embed="rId2" cstate="print"/>
          <a:stretch>
            <a:fillRect/>
          </a:stretch>
        </p:blipFill>
        <p:spPr>
          <a:xfrm>
            <a:off x="8305800" y="2438400"/>
            <a:ext cx="2466975" cy="3419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a:solidFill>
                  <a:srgbClr val="292C48"/>
                </a:solidFill>
                <a:effectLst>
                  <a:outerShdw blurRad="38100" dist="38100" dir="2700000" algn="tl">
                    <a:srgbClr val="000000">
                      <a:alpha val="43137"/>
                    </a:srgbClr>
                  </a:outerShdw>
                </a:effectLst>
              </a:rPr>
              <a:t>PROPOSED SOLUTION</a:t>
            </a:r>
            <a:r>
              <a:rPr lang="en-US" i="1" u="sng" dirty="0"/>
              <a:t>:</a:t>
            </a:r>
            <a:endParaRPr lang="en-US" dirty="0"/>
          </a:p>
        </p:txBody>
      </p:sp>
      <p:sp>
        <p:nvSpPr>
          <p:cNvPr id="5" name="Rectangle 4"/>
          <p:cNvSpPr/>
          <p:nvPr/>
        </p:nvSpPr>
        <p:spPr>
          <a:xfrm>
            <a:off x="609600" y="1371600"/>
            <a:ext cx="8077200" cy="1938992"/>
          </a:xfrm>
          <a:prstGeom prst="rect">
            <a:avLst/>
          </a:prstGeom>
        </p:spPr>
        <p:txBody>
          <a:bodyPr wrap="square">
            <a:spAutoFit/>
          </a:bodyPr>
          <a:lstStyle/>
          <a:p>
            <a:pPr lvl="1">
              <a:buFont typeface="+mj-lt"/>
              <a:buAutoNum type="arabicPeriod"/>
            </a:pPr>
            <a:r>
              <a:rPr lang="en-US" sz="2000" b="1" i="1" dirty="0">
                <a:solidFill>
                  <a:srgbClr val="0D0D0D"/>
                </a:solidFill>
                <a:latin typeface="Arial" pitchFamily="34" charset="0"/>
                <a:cs typeface="Arial" pitchFamily="34" charset="0"/>
              </a:rPr>
              <a:t>Problem solution</a:t>
            </a:r>
            <a:r>
              <a:rPr lang="en-US" sz="2000" b="1" i="1" dirty="0">
                <a:solidFill>
                  <a:srgbClr val="0D0D0D"/>
                </a:solidFill>
                <a:effectLst/>
                <a:latin typeface="Arial" pitchFamily="34" charset="0"/>
                <a:cs typeface="Arial" pitchFamily="34" charset="0"/>
              </a:rPr>
              <a:t>:</a:t>
            </a:r>
            <a:endParaRPr lang="en-US" sz="2000" b="0" i="1" dirty="0">
              <a:solidFill>
                <a:srgbClr val="0D0D0D"/>
              </a:solidFill>
              <a:effectLst/>
              <a:latin typeface="Arial" pitchFamily="34" charset="0"/>
              <a:cs typeface="Arial" pitchFamily="34" charset="0"/>
            </a:endParaRPr>
          </a:p>
          <a:p>
            <a:pPr lvl="2"/>
            <a:r>
              <a:rPr lang="en-US" sz="2000" b="0" i="1" dirty="0">
                <a:solidFill>
                  <a:srgbClr val="0D0D0D"/>
                </a:solidFill>
                <a:effectLst/>
                <a:latin typeface="Arial" pitchFamily="34" charset="0"/>
                <a:cs typeface="Arial" pitchFamily="34" charset="0"/>
              </a:rPr>
              <a:t>      </a:t>
            </a:r>
          </a:p>
          <a:p>
            <a:pPr lvl="2"/>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2"/>
            <a:endParaRPr lang="en-US" sz="2000" b="0" i="1" dirty="0">
              <a:solidFill>
                <a:srgbClr val="0D0D0D"/>
              </a:solidFill>
              <a:effectLst/>
              <a:latin typeface="Arial" pitchFamily="34" charset="0"/>
              <a:cs typeface="Arial" pitchFamily="34" charset="0"/>
            </a:endParaRPr>
          </a:p>
        </p:txBody>
      </p:sp>
      <p:sp>
        <p:nvSpPr>
          <p:cNvPr id="7" name="Rectangle 6"/>
          <p:cNvSpPr/>
          <p:nvPr/>
        </p:nvSpPr>
        <p:spPr>
          <a:xfrm>
            <a:off x="914400" y="2971800"/>
            <a:ext cx="7467600" cy="1754326"/>
          </a:xfrm>
          <a:prstGeom prst="rect">
            <a:avLst/>
          </a:prstGeom>
        </p:spPr>
        <p:txBody>
          <a:bodyPr wrap="square">
            <a:spAutoFit/>
          </a:bodyPr>
          <a:lstStyle/>
          <a:p>
            <a:pPr>
              <a:buFont typeface="+mj-lt"/>
              <a:buAutoNum type="arabicPeriod"/>
            </a:pPr>
            <a:r>
              <a:rPr lang="en-US" b="1" i="1" dirty="0">
                <a:solidFill>
                  <a:srgbClr val="0D0D0D"/>
                </a:solidFill>
                <a:effectLst/>
                <a:latin typeface="Arial" pitchFamily="34" charset="0"/>
                <a:cs typeface="Arial" pitchFamily="34" charset="0"/>
              </a:rPr>
              <a:t>Overview of GANs:</a:t>
            </a:r>
            <a:endParaRPr lang="en-US" i="1" dirty="0">
              <a:solidFill>
                <a:srgbClr val="0D0D0D"/>
              </a:solidFill>
              <a:latin typeface="Arial" pitchFamily="34" charset="0"/>
              <a:cs typeface="Arial" pitchFamily="34" charset="0"/>
            </a:endParaRPr>
          </a:p>
          <a:p>
            <a:r>
              <a:rPr lang="en-US" b="0" i="1" dirty="0">
                <a:solidFill>
                  <a:srgbClr val="0D0D0D"/>
                </a:solidFill>
                <a:effectLst/>
                <a:latin typeface="Arial" pitchFamily="34" charset="0"/>
                <a:cs typeface="Arial" pitchFamily="34" charset="0"/>
              </a:rPr>
              <a:t>           </a:t>
            </a:r>
          </a:p>
          <a:p>
            <a:r>
              <a:rPr lang="en-US"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p:txBody>
      </p:sp>
      <p:sp>
        <p:nvSpPr>
          <p:cNvPr id="8" name="Rectangle 7"/>
          <p:cNvSpPr/>
          <p:nvPr/>
        </p:nvSpPr>
        <p:spPr>
          <a:xfrm>
            <a:off x="990600" y="4876800"/>
            <a:ext cx="6096000" cy="1754326"/>
          </a:xfrm>
          <a:prstGeom prst="rect">
            <a:avLst/>
          </a:prstGeom>
        </p:spPr>
        <p:txBody>
          <a:bodyPr>
            <a:spAutoFit/>
          </a:bodyPr>
          <a:lstStyle/>
          <a:p>
            <a:r>
              <a:rPr lang="en-US" b="1" i="1" dirty="0">
                <a:solidFill>
                  <a:srgbClr val="0D0D0D"/>
                </a:solidFill>
                <a:effectLst/>
                <a:latin typeface="Arial" pitchFamily="34" charset="0"/>
                <a:cs typeface="Arial" pitchFamily="34" charset="0"/>
              </a:rPr>
              <a:t>3.Data Collection and Preprocessing:</a:t>
            </a:r>
            <a:endParaRPr lang="en-US" b="0" i="1" dirty="0">
              <a:solidFill>
                <a:srgbClr val="0D0D0D"/>
              </a:solidFill>
              <a:effectLst/>
              <a:latin typeface="Arial" pitchFamily="34" charset="0"/>
              <a:cs typeface="Arial" pitchFamily="34" charset="0"/>
            </a:endParaRPr>
          </a:p>
          <a:p>
            <a:r>
              <a:rPr lang="en-US" b="0" i="1" dirty="0">
                <a:solidFill>
                  <a:srgbClr val="0D0D0D"/>
                </a:solidFill>
                <a:effectLst/>
                <a:latin typeface="Arial" pitchFamily="34" charset="0"/>
                <a:cs typeface="Arial" pitchFamily="34" charset="0"/>
              </a:rPr>
              <a:t>           </a:t>
            </a:r>
          </a:p>
          <a:p>
            <a:r>
              <a:rPr lang="en-US"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10681335" cy="758190"/>
          </a:xfrm>
        </p:spPr>
        <p:txBody>
          <a:bodyPr/>
          <a:lstStyle/>
          <a:p>
            <a:r>
              <a:rPr lang="en-US" dirty="0"/>
              <a:t>          </a:t>
            </a:r>
          </a:p>
        </p:txBody>
      </p:sp>
      <p:sp>
        <p:nvSpPr>
          <p:cNvPr id="3" name="Rectangle 2"/>
          <p:cNvSpPr/>
          <p:nvPr/>
        </p:nvSpPr>
        <p:spPr>
          <a:xfrm>
            <a:off x="533400" y="838200"/>
            <a:ext cx="9067800" cy="3385542"/>
          </a:xfrm>
          <a:prstGeom prst="rect">
            <a:avLst/>
          </a:prstGeom>
        </p:spPr>
        <p:txBody>
          <a:bodyPr wrap="square">
            <a:spAutoFit/>
          </a:bodyPr>
          <a:lstStyle/>
          <a:p>
            <a:endParaRPr lang="en-US" sz="1600" b="1" i="1" dirty="0">
              <a:solidFill>
                <a:srgbClr val="0D0D0D"/>
              </a:solidFill>
              <a:effectLst/>
            </a:endParaRPr>
          </a:p>
          <a:p>
            <a:r>
              <a:rPr lang="en-US" b="1" i="1" dirty="0">
                <a:solidFill>
                  <a:srgbClr val="0D0D0D"/>
                </a:solidFill>
                <a:effectLst/>
                <a:latin typeface="Arial" pitchFamily="34" charset="0"/>
                <a:cs typeface="Arial" pitchFamily="34" charset="0"/>
              </a:rPr>
              <a:t>4.GAN Architecture Design:</a:t>
            </a:r>
          </a:p>
          <a:p>
            <a:r>
              <a:rPr lang="en-US" b="1"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endParaRPr lang="en-US" b="0" i="1" dirty="0">
              <a:solidFill>
                <a:srgbClr val="0D0D0D"/>
              </a:solidFill>
              <a:effectLst/>
              <a:latin typeface="Arial" pitchFamily="34" charset="0"/>
              <a:cs typeface="Arial" pitchFamily="34" charset="0"/>
            </a:endParaRPr>
          </a:p>
          <a:p>
            <a:r>
              <a:rPr lang="en-US" b="1" i="1" dirty="0">
                <a:solidFill>
                  <a:srgbClr val="0D0D0D"/>
                </a:solidFill>
                <a:effectLst/>
                <a:latin typeface="Arial" pitchFamily="34" charset="0"/>
                <a:cs typeface="Arial" pitchFamily="34" charset="0"/>
              </a:rPr>
              <a:t>5.Training Process:</a:t>
            </a:r>
            <a:endParaRPr lang="en-US" i="1" dirty="0">
              <a:solidFill>
                <a:srgbClr val="0D0D0D"/>
              </a:solidFill>
              <a:latin typeface="Arial" pitchFamily="34" charset="0"/>
              <a:cs typeface="Arial" pitchFamily="34" charset="0"/>
            </a:endParaRPr>
          </a:p>
          <a:p>
            <a:r>
              <a:rPr lang="en-US"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endParaRPr lang="en-IN" dirty="0"/>
          </a:p>
        </p:txBody>
      </p:sp>
      <p:pic>
        <p:nvPicPr>
          <p:cNvPr id="4" name="object 6"/>
          <p:cNvPicPr/>
          <p:nvPr/>
        </p:nvPicPr>
        <p:blipFill>
          <a:blip r:embed="rId2" cstate="print"/>
          <a:stretch>
            <a:fillRect/>
          </a:stretch>
        </p:blipFill>
        <p:spPr>
          <a:xfrm>
            <a:off x="9067800" y="3438525"/>
            <a:ext cx="2466975" cy="34194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Rectangle 2"/>
          <p:cNvSpPr/>
          <p:nvPr/>
        </p:nvSpPr>
        <p:spPr>
          <a:xfrm>
            <a:off x="1143000" y="1305342"/>
            <a:ext cx="8001000" cy="3416320"/>
          </a:xfrm>
          <a:prstGeom prst="rect">
            <a:avLst/>
          </a:prstGeom>
        </p:spPr>
        <p:txBody>
          <a:bodyPr wrap="square">
            <a:spAutoFit/>
          </a:bodyPr>
          <a:lstStyle/>
          <a:p>
            <a:endParaRPr lang="en-US" b="1" i="1" dirty="0">
              <a:solidFill>
                <a:srgbClr val="0D0D0D"/>
              </a:solidFill>
              <a:effectLst/>
            </a:endParaRPr>
          </a:p>
          <a:p>
            <a:r>
              <a:rPr lang="en-US" b="1" i="1" dirty="0">
                <a:solidFill>
                  <a:srgbClr val="0D0D0D"/>
                </a:solidFill>
                <a:effectLst/>
                <a:latin typeface="Arial" pitchFamily="34" charset="0"/>
                <a:cs typeface="Arial" pitchFamily="34" charset="0"/>
              </a:rPr>
              <a:t>6.Training Process:</a:t>
            </a:r>
          </a:p>
          <a:p>
            <a:r>
              <a:rPr lang="en-US" b="1"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endParaRPr lang="en-US" b="0" i="1" dirty="0">
              <a:solidFill>
                <a:srgbClr val="0D0D0D"/>
              </a:solidFill>
              <a:effectLst/>
              <a:latin typeface="Arial" pitchFamily="34" charset="0"/>
              <a:cs typeface="Arial" pitchFamily="34" charset="0"/>
            </a:endParaRPr>
          </a:p>
          <a:p>
            <a:r>
              <a:rPr lang="en-US" b="1" i="1" dirty="0">
                <a:solidFill>
                  <a:srgbClr val="0D0D0D"/>
                </a:solidFill>
                <a:effectLst/>
                <a:latin typeface="Arial" pitchFamily="34" charset="0"/>
                <a:cs typeface="Arial" pitchFamily="34" charset="0"/>
              </a:rPr>
              <a:t>7.Evaluation and Validation:</a:t>
            </a:r>
          </a:p>
          <a:p>
            <a:r>
              <a:rPr lang="en-US" b="1"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Discuss evaluation metrics such as visual inspection of generated samples, quantitative measures of similarity to real data, and feedback from human evaluators to validate the performance of the trained GAN model.</a:t>
            </a:r>
          </a:p>
          <a:p>
            <a:endParaRPr lang="en-IN" dirty="0"/>
          </a:p>
        </p:txBody>
      </p:sp>
      <p:pic>
        <p:nvPicPr>
          <p:cNvPr id="4" name="object 2"/>
          <p:cNvPicPr/>
          <p:nvPr/>
        </p:nvPicPr>
        <p:blipFill>
          <a:blip r:embed="rId2" cstate="print"/>
          <a:stretch>
            <a:fillRect/>
          </a:stretch>
        </p:blipFill>
        <p:spPr>
          <a:xfrm>
            <a:off x="9220200" y="3352800"/>
            <a:ext cx="2695574" cy="3248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Rectangle 2"/>
          <p:cNvSpPr/>
          <p:nvPr/>
        </p:nvSpPr>
        <p:spPr>
          <a:xfrm>
            <a:off x="381000" y="1295400"/>
            <a:ext cx="8763000" cy="3046988"/>
          </a:xfrm>
          <a:prstGeom prst="rect">
            <a:avLst/>
          </a:prstGeom>
        </p:spPr>
        <p:txBody>
          <a:bodyPr wrap="square">
            <a:spAutoFit/>
          </a:bodyPr>
          <a:lstStyle/>
          <a:p>
            <a:endParaRPr lang="en-US" sz="1200" dirty="0"/>
          </a:p>
          <a:p>
            <a:r>
              <a:rPr lang="en-US" sz="1200" dirty="0"/>
              <a:t> </a:t>
            </a:r>
            <a:r>
              <a:rPr lang="en-US" b="1" dirty="0"/>
              <a:t>8.</a:t>
            </a:r>
            <a:r>
              <a:rPr lang="en-US" b="1" i="1" dirty="0">
                <a:solidFill>
                  <a:srgbClr val="0D0D0D"/>
                </a:solidFill>
                <a:effectLst/>
              </a:rPr>
              <a:t>Integration with Handwritten Recognition Systems:</a:t>
            </a:r>
          </a:p>
          <a:p>
            <a:r>
              <a:rPr lang="en-US" b="1" i="1" dirty="0">
                <a:solidFill>
                  <a:srgbClr val="0D0D0D"/>
                </a:solidFill>
              </a:rPr>
              <a:t>	</a:t>
            </a:r>
            <a:r>
              <a:rPr lang="en-US" b="0" i="1" dirty="0">
                <a:solidFill>
                  <a:srgbClr val="0D0D0D"/>
                </a:solidFill>
                <a:effectLst/>
              </a:rPr>
              <a:t>Explore how the generated handwritten characters can be integrated into existing recognition systems to augment training data, improving the system's accuracy and robustness.</a:t>
            </a:r>
          </a:p>
          <a:p>
            <a:endParaRPr lang="en-US" b="0" i="1" dirty="0">
              <a:solidFill>
                <a:srgbClr val="0D0D0D"/>
              </a:solidFill>
              <a:effectLst/>
            </a:endParaRPr>
          </a:p>
          <a:p>
            <a:r>
              <a:rPr lang="en-US" b="1" i="1" dirty="0">
                <a:solidFill>
                  <a:srgbClr val="0D0D0D"/>
                </a:solidFill>
                <a:effectLst/>
              </a:rPr>
              <a:t>9.Benefits and Applications:</a:t>
            </a:r>
            <a:endParaRPr lang="en-US" i="1" dirty="0">
              <a:solidFill>
                <a:srgbClr val="0D0D0D"/>
              </a:solidFill>
            </a:endParaRPr>
          </a:p>
          <a:p>
            <a:r>
              <a:rPr lang="en-US" b="0" i="1" dirty="0">
                <a:solidFill>
                  <a:srgbClr val="0D0D0D"/>
                </a:solidFill>
                <a:effectLst/>
              </a:rPr>
              <a:t>	Highlight the benefits of using GANs for generating synthetic handwritten data, including improved model generalization, reduced data annotation costs, and enhanced performance in applications such as document digitization and signature verification.</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a:solidFill>
                  <a:srgbClr val="292C48"/>
                </a:solidFill>
                <a:effectLst>
                  <a:outerShdw blurRad="38100" dist="38100" dir="2700000" algn="tl">
                    <a:srgbClr val="000000">
                      <a:alpha val="43137"/>
                    </a:srgbClr>
                  </a:outerShdw>
                </a:effectLst>
              </a:rPr>
              <a:t>SYSTEM APPROACH:</a:t>
            </a:r>
            <a:endParaRPr lang="en-US" dirty="0"/>
          </a:p>
        </p:txBody>
      </p:sp>
      <p:sp>
        <p:nvSpPr>
          <p:cNvPr id="3" name="Rectangle 2"/>
          <p:cNvSpPr/>
          <p:nvPr/>
        </p:nvSpPr>
        <p:spPr>
          <a:xfrm>
            <a:off x="304800" y="2057400"/>
            <a:ext cx="8610600" cy="2523768"/>
          </a:xfrm>
          <a:prstGeom prst="rect">
            <a:avLst/>
          </a:prstGeom>
        </p:spPr>
        <p:txBody>
          <a:bodyPr wrap="square">
            <a:spAutoFit/>
          </a:bodyPr>
          <a:lstStyle/>
          <a:p>
            <a:endParaRPr lang="en-IN" sz="2000" b="1" i="1" u="sng" dirty="0">
              <a:effectLst/>
            </a:endParaRPr>
          </a:p>
          <a:p>
            <a:r>
              <a:rPr lang="en-IN" sz="2000" b="1" i="1" u="sng" dirty="0">
                <a:effectLst/>
                <a:latin typeface="Arial" pitchFamily="34" charset="0"/>
                <a:cs typeface="Arial" pitchFamily="34" charset="0"/>
              </a:rPr>
              <a:t>Hardware Requirements:</a:t>
            </a:r>
            <a:endParaRPr lang="en-IN" sz="2000" b="1" i="1" u="sng" dirty="0">
              <a:solidFill>
                <a:srgbClr val="0D0D0D"/>
              </a:solidFill>
              <a:effectLst/>
              <a:latin typeface="Arial" pitchFamily="34" charset="0"/>
              <a:cs typeface="Arial" pitchFamily="34" charset="0"/>
            </a:endParaRP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High-performance CPU or CPU cluster.</a:t>
            </a: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GPU accelerator with CUDA support for deep learning computations.</a:t>
            </a: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Sufficient RAM and storage capacity.</a:t>
            </a: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Fast storage for efficient data access.</a:t>
            </a: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High-speed networking infrastructure for data transfer</a:t>
            </a:r>
            <a:r>
              <a:rPr lang="en-IN" sz="2000" b="0" i="0" dirty="0">
                <a:solidFill>
                  <a:srgbClr val="0D0D0D"/>
                </a:solidFill>
                <a:effectLst/>
                <a:latin typeface="Arial" pitchFamily="34" charset="0"/>
                <a:cs typeface="Arial" pitchFamily="34" charset="0"/>
              </a:rPr>
              <a:t>.</a:t>
            </a:r>
          </a:p>
          <a:p>
            <a:endParaRPr lang="en-IN" dirty="0">
              <a:latin typeface="Arial" pitchFamily="34" charset="0"/>
              <a:cs typeface="Arial" pitchFamily="34" charset="0"/>
            </a:endParaRPr>
          </a:p>
        </p:txBody>
      </p:sp>
      <p:grpSp>
        <p:nvGrpSpPr>
          <p:cNvPr id="4" name="object 2"/>
          <p:cNvGrpSpPr/>
          <p:nvPr/>
        </p:nvGrpSpPr>
        <p:grpSpPr>
          <a:xfrm>
            <a:off x="8991600" y="2971800"/>
            <a:ext cx="2762250" cy="3257550"/>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solidFill>
                  <a:srgbClr val="292C48"/>
                </a:solidFill>
                <a:effectLst>
                  <a:outerShdw blurRad="38100" dist="38100" dir="2700000" algn="tl">
                    <a:srgbClr val="000000">
                      <a:alpha val="43137"/>
                    </a:srgbClr>
                  </a:outerShdw>
                </a:effectLst>
              </a:rPr>
              <a:t>SYSTEM APPROACH:</a:t>
            </a:r>
            <a:endParaRPr lang="en-US" dirty="0"/>
          </a:p>
        </p:txBody>
      </p:sp>
      <p:sp>
        <p:nvSpPr>
          <p:cNvPr id="3" name="Rectangle 2"/>
          <p:cNvSpPr/>
          <p:nvPr/>
        </p:nvSpPr>
        <p:spPr>
          <a:xfrm>
            <a:off x="1066800" y="1676400"/>
            <a:ext cx="8077200" cy="3139321"/>
          </a:xfrm>
          <a:prstGeom prst="rect">
            <a:avLst/>
          </a:prstGeom>
        </p:spPr>
        <p:txBody>
          <a:bodyPr wrap="square">
            <a:spAutoFit/>
          </a:bodyPr>
          <a:lstStyle/>
          <a:p>
            <a:endParaRPr lang="en-US" b="1" i="1" u="sng" dirty="0"/>
          </a:p>
          <a:p>
            <a:r>
              <a:rPr lang="en-US" b="1" i="1" u="sng" dirty="0">
                <a:latin typeface="Arial" pitchFamily="34" charset="0"/>
                <a:cs typeface="Arial" pitchFamily="34" charset="0"/>
              </a:rPr>
              <a:t>Software Requirements:</a:t>
            </a:r>
          </a:p>
          <a:p>
            <a:r>
              <a:rPr lang="en-IN" b="1" i="1" dirty="0">
                <a:solidFill>
                  <a:srgbClr val="0D0D0D"/>
                </a:solidFill>
                <a:latin typeface="Arial" pitchFamily="34" charset="0"/>
                <a:cs typeface="Arial" pitchFamily="34" charset="0"/>
              </a:rPr>
              <a:t>.</a:t>
            </a:r>
            <a:r>
              <a:rPr lang="en-IN" b="0" i="1" dirty="0">
                <a:solidFill>
                  <a:srgbClr val="0D0D0D"/>
                </a:solidFill>
                <a:effectLst/>
                <a:latin typeface="Arial" pitchFamily="34" charset="0"/>
                <a:cs typeface="Arial" pitchFamily="34" charset="0"/>
              </a:rPr>
              <a:t>  </a:t>
            </a:r>
            <a:r>
              <a:rPr lang="en-IN" b="0" i="1" dirty="0" err="1">
                <a:solidFill>
                  <a:srgbClr val="0D0D0D"/>
                </a:solidFill>
                <a:effectLst/>
                <a:latin typeface="Arial" pitchFamily="34" charset="0"/>
                <a:cs typeface="Arial" pitchFamily="34" charset="0"/>
              </a:rPr>
              <a:t>TensorFlow</a:t>
            </a:r>
            <a:r>
              <a:rPr lang="en-IN" b="0" i="1" dirty="0">
                <a:solidFill>
                  <a:srgbClr val="0D0D0D"/>
                </a:solidFill>
                <a:effectLst/>
                <a:latin typeface="Arial" pitchFamily="34" charset="0"/>
                <a:cs typeface="Arial" pitchFamily="34" charset="0"/>
              </a:rPr>
              <a:t> or </a:t>
            </a:r>
            <a:r>
              <a:rPr lang="en-IN" b="0" i="1" dirty="0" err="1">
                <a:solidFill>
                  <a:srgbClr val="0D0D0D"/>
                </a:solidFill>
                <a:effectLst/>
                <a:latin typeface="Arial" pitchFamily="34" charset="0"/>
                <a:cs typeface="Arial" pitchFamily="34" charset="0"/>
              </a:rPr>
              <a:t>PyTorch</a:t>
            </a:r>
            <a:r>
              <a:rPr lang="en-IN" b="0" i="1" dirty="0">
                <a:solidFill>
                  <a:srgbClr val="0D0D0D"/>
                </a:solidFill>
                <a:effectLst/>
                <a:latin typeface="Arial" pitchFamily="34" charset="0"/>
                <a:cs typeface="Arial" pitchFamily="34" charset="0"/>
              </a:rPr>
              <a:t> for GAN implementation.</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Python programming language for scripting.</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CUDA Toolkit and </a:t>
            </a:r>
            <a:r>
              <a:rPr lang="en-IN" b="0" i="1" dirty="0" err="1">
                <a:solidFill>
                  <a:srgbClr val="0D0D0D"/>
                </a:solidFill>
                <a:effectLst/>
                <a:latin typeface="Arial" pitchFamily="34" charset="0"/>
                <a:cs typeface="Arial" pitchFamily="34" charset="0"/>
              </a:rPr>
              <a:t>cuDNN</a:t>
            </a:r>
            <a:r>
              <a:rPr lang="en-IN" b="0" i="1" dirty="0">
                <a:solidFill>
                  <a:srgbClr val="0D0D0D"/>
                </a:solidFill>
                <a:effectLst/>
                <a:latin typeface="Arial" pitchFamily="34" charset="0"/>
                <a:cs typeface="Arial" pitchFamily="34" charset="0"/>
              </a:rPr>
              <a:t> library for GPU acceleration.</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Development environment such as </a:t>
            </a:r>
            <a:r>
              <a:rPr lang="en-IN" b="0" i="1" dirty="0" err="1">
                <a:solidFill>
                  <a:srgbClr val="0D0D0D"/>
                </a:solidFill>
                <a:effectLst/>
                <a:latin typeface="Arial" pitchFamily="34" charset="0"/>
                <a:cs typeface="Arial" pitchFamily="34" charset="0"/>
              </a:rPr>
              <a:t>PyCharm</a:t>
            </a:r>
            <a:r>
              <a:rPr lang="en-IN" b="0" i="1" dirty="0">
                <a:solidFill>
                  <a:srgbClr val="0D0D0D"/>
                </a:solidFill>
                <a:effectLst/>
                <a:latin typeface="Arial" pitchFamily="34" charset="0"/>
                <a:cs typeface="Arial" pitchFamily="34" charset="0"/>
              </a:rPr>
              <a:t> or </a:t>
            </a:r>
            <a:r>
              <a:rPr lang="en-IN" b="0" i="1" dirty="0" err="1">
                <a:solidFill>
                  <a:srgbClr val="0D0D0D"/>
                </a:solidFill>
                <a:effectLst/>
                <a:latin typeface="Arial" pitchFamily="34" charset="0"/>
                <a:cs typeface="Arial" pitchFamily="34" charset="0"/>
              </a:rPr>
              <a:t>Jupyter</a:t>
            </a:r>
            <a:r>
              <a:rPr lang="en-IN" b="0" i="1" dirty="0">
                <a:solidFill>
                  <a:srgbClr val="0D0D0D"/>
                </a:solidFill>
                <a:effectLst/>
                <a:latin typeface="Arial" pitchFamily="34" charset="0"/>
                <a:cs typeface="Arial" pitchFamily="34" charset="0"/>
              </a:rPr>
              <a:t> Notebook.</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Version control with Git and collaboration platforms like </a:t>
            </a:r>
            <a:r>
              <a:rPr lang="en-IN" b="0" i="1" dirty="0" err="1">
                <a:solidFill>
                  <a:srgbClr val="0D0D0D"/>
                </a:solidFill>
                <a:effectLst/>
                <a:latin typeface="Arial" pitchFamily="34" charset="0"/>
                <a:cs typeface="Arial" pitchFamily="34" charset="0"/>
              </a:rPr>
              <a:t>GitHub</a:t>
            </a:r>
            <a:r>
              <a:rPr lang="en-IN" b="0" i="1" dirty="0">
                <a:solidFill>
                  <a:srgbClr val="0D0D0D"/>
                </a:solidFill>
                <a:effectLst/>
                <a:latin typeface="Arial" pitchFamily="34" charset="0"/>
                <a:cs typeface="Arial" pitchFamily="34" charset="0"/>
              </a:rPr>
              <a:t>.</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Containerization with </a:t>
            </a:r>
            <a:r>
              <a:rPr lang="en-IN" b="0" i="1" dirty="0" err="1">
                <a:solidFill>
                  <a:srgbClr val="0D0D0D"/>
                </a:solidFill>
                <a:effectLst/>
                <a:latin typeface="Arial" pitchFamily="34" charset="0"/>
                <a:cs typeface="Arial" pitchFamily="34" charset="0"/>
              </a:rPr>
              <a:t>Docker</a:t>
            </a:r>
            <a:r>
              <a:rPr lang="en-IN" b="0" i="1" dirty="0">
                <a:solidFill>
                  <a:srgbClr val="0D0D0D"/>
                </a:solidFill>
                <a:effectLst/>
                <a:latin typeface="Arial" pitchFamily="34" charset="0"/>
                <a:cs typeface="Arial" pitchFamily="34" charset="0"/>
              </a:rPr>
              <a:t> for environment management.</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Testing tools like </a:t>
            </a:r>
            <a:r>
              <a:rPr lang="en-IN" b="0" i="1" dirty="0" err="1">
                <a:solidFill>
                  <a:srgbClr val="0D0D0D"/>
                </a:solidFill>
                <a:effectLst/>
                <a:latin typeface="Arial" pitchFamily="34" charset="0"/>
                <a:cs typeface="Arial" pitchFamily="34" charset="0"/>
              </a:rPr>
              <a:t>PyTest</a:t>
            </a:r>
            <a:r>
              <a:rPr lang="en-IN" b="0" i="1" dirty="0">
                <a:solidFill>
                  <a:srgbClr val="0D0D0D"/>
                </a:solidFill>
                <a:effectLst/>
                <a:latin typeface="Arial" pitchFamily="34" charset="0"/>
                <a:cs typeface="Arial" pitchFamily="34" charset="0"/>
              </a:rPr>
              <a:t> and visualization libraries for monitoring and analysis.</a:t>
            </a:r>
          </a:p>
          <a:p>
            <a:endParaRPr lang="en-IN"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a:solidFill>
                  <a:srgbClr val="292C48"/>
                </a:solidFill>
                <a:effectLst>
                  <a:outerShdw blurRad="38100" dist="38100" dir="2700000" algn="tl">
                    <a:srgbClr val="000000">
                      <a:alpha val="43137"/>
                    </a:srgbClr>
                  </a:outerShdw>
                </a:effectLst>
              </a:rPr>
              <a:t>ALGORITHM:</a:t>
            </a:r>
            <a:endParaRPr lang="en-US" dirty="0"/>
          </a:p>
        </p:txBody>
      </p:sp>
      <p:sp>
        <p:nvSpPr>
          <p:cNvPr id="3" name="Rectangle 2"/>
          <p:cNvSpPr/>
          <p:nvPr/>
        </p:nvSpPr>
        <p:spPr>
          <a:xfrm>
            <a:off x="1219200" y="1295399"/>
            <a:ext cx="7924800" cy="3970318"/>
          </a:xfrm>
          <a:prstGeom prst="rect">
            <a:avLst/>
          </a:prstGeom>
        </p:spPr>
        <p:txBody>
          <a:bodyPr wrap="square">
            <a:spAutoFit/>
          </a:bodyPr>
          <a:lstStyle/>
          <a:p>
            <a:endParaRPr lang="en-IN" b="0" i="1" dirty="0">
              <a:solidFill>
                <a:srgbClr val="0D0D0D"/>
              </a:solidFill>
              <a:effectLst/>
            </a:endParaRPr>
          </a:p>
          <a:p>
            <a:r>
              <a:rPr lang="en-IN" b="0" i="1" dirty="0">
                <a:solidFill>
                  <a:srgbClr val="0D0D0D"/>
                </a:solidFill>
                <a:effectLst/>
                <a:latin typeface="Arial" pitchFamily="34" charset="0"/>
                <a:cs typeface="Arial" pitchFamily="34" charset="0"/>
              </a:rPr>
              <a:t>Here's a concise algorithm for a Handwritten Model using GAN:</a:t>
            </a:r>
          </a:p>
          <a:p>
            <a:endParaRPr lang="en-IN" b="0" i="1" dirty="0">
              <a:solidFill>
                <a:srgbClr val="0D0D0D"/>
              </a:solidFill>
              <a:effectLst/>
              <a:latin typeface="Arial" pitchFamily="34" charset="0"/>
              <a:cs typeface="Arial" pitchFamily="34" charset="0"/>
            </a:endParaRPr>
          </a:p>
          <a:p>
            <a:r>
              <a:rPr lang="en-IN" b="1" i="1" dirty="0">
                <a:solidFill>
                  <a:srgbClr val="0D0D0D"/>
                </a:solidFill>
                <a:latin typeface="Arial" pitchFamily="34" charset="0"/>
                <a:cs typeface="Arial" pitchFamily="34" charset="0"/>
              </a:rPr>
              <a:t>	1</a:t>
            </a:r>
            <a:r>
              <a:rPr lang="en-IN" i="1" dirty="0">
                <a:solidFill>
                  <a:srgbClr val="0D0D0D"/>
                </a:solidFill>
                <a:latin typeface="Arial" pitchFamily="34" charset="0"/>
                <a:cs typeface="Arial" pitchFamily="34" charset="0"/>
              </a:rPr>
              <a:t>.</a:t>
            </a:r>
            <a:r>
              <a:rPr lang="en-IN" b="1" i="1" dirty="0">
                <a:solidFill>
                  <a:srgbClr val="0D0D0D"/>
                </a:solidFill>
                <a:effectLst/>
                <a:latin typeface="Arial" pitchFamily="34" charset="0"/>
                <a:cs typeface="Arial" pitchFamily="34" charset="0"/>
              </a:rPr>
              <a:t>Initialize Parameters: </a:t>
            </a:r>
            <a:r>
              <a:rPr lang="en-IN" b="0" i="1" dirty="0">
                <a:solidFill>
                  <a:srgbClr val="0D0D0D"/>
                </a:solidFill>
                <a:effectLst/>
                <a:latin typeface="Arial" pitchFamily="34" charset="0"/>
                <a:cs typeface="Arial" pitchFamily="34" charset="0"/>
              </a:rPr>
              <a:t>Set </a:t>
            </a:r>
            <a:r>
              <a:rPr lang="en-IN" b="0" i="1" dirty="0" err="1">
                <a:solidFill>
                  <a:srgbClr val="0D0D0D"/>
                </a:solidFill>
                <a:effectLst/>
                <a:latin typeface="Arial" pitchFamily="34" charset="0"/>
                <a:cs typeface="Arial" pitchFamily="34" charset="0"/>
              </a:rPr>
              <a:t>hyperparameters</a:t>
            </a:r>
            <a:r>
              <a:rPr lang="en-IN" b="0" i="1" dirty="0">
                <a:solidFill>
                  <a:srgbClr val="0D0D0D"/>
                </a:solidFill>
                <a:effectLst/>
                <a:latin typeface="Arial" pitchFamily="34" charset="0"/>
                <a:cs typeface="Arial" pitchFamily="34" charset="0"/>
              </a:rPr>
              <a:t> and define network architectures for generator and discriminator.</a:t>
            </a:r>
          </a:p>
          <a:p>
            <a:endParaRPr lang="en-IN" b="0" i="1" dirty="0">
              <a:solidFill>
                <a:srgbClr val="0D0D0D"/>
              </a:solidFill>
              <a:effectLst/>
              <a:latin typeface="Arial" pitchFamily="34" charset="0"/>
              <a:cs typeface="Arial" pitchFamily="34" charset="0"/>
            </a:endParaRPr>
          </a:p>
          <a:p>
            <a:r>
              <a:rPr lang="en-IN" b="1" i="1" dirty="0">
                <a:solidFill>
                  <a:srgbClr val="0D0D0D"/>
                </a:solidFill>
                <a:effectLst/>
                <a:latin typeface="Arial" pitchFamily="34" charset="0"/>
                <a:cs typeface="Arial" pitchFamily="34" charset="0"/>
              </a:rPr>
              <a:t>	2.Data Pre-processing: </a:t>
            </a:r>
            <a:r>
              <a:rPr lang="en-IN" b="0" i="1" dirty="0">
                <a:solidFill>
                  <a:srgbClr val="0D0D0D"/>
                </a:solidFill>
                <a:effectLst/>
                <a:latin typeface="Arial" pitchFamily="34" charset="0"/>
                <a:cs typeface="Arial" pitchFamily="34" charset="0"/>
              </a:rPr>
              <a:t>Normalize and augment handwritten character images.</a:t>
            </a:r>
          </a:p>
          <a:p>
            <a:endParaRPr lang="en-IN" b="0" i="1" dirty="0">
              <a:solidFill>
                <a:srgbClr val="0D0D0D"/>
              </a:solidFill>
              <a:effectLst/>
              <a:latin typeface="Arial" pitchFamily="34" charset="0"/>
              <a:cs typeface="Arial" pitchFamily="34" charset="0"/>
            </a:endParaRPr>
          </a:p>
          <a:p>
            <a:r>
              <a:rPr lang="en-IN" b="1" i="1" dirty="0">
                <a:solidFill>
                  <a:srgbClr val="0D0D0D"/>
                </a:solidFill>
                <a:effectLst/>
                <a:latin typeface="Arial" pitchFamily="34" charset="0"/>
                <a:cs typeface="Arial" pitchFamily="34" charset="0"/>
              </a:rPr>
              <a:t>	3.Define Generator and Discriminator: </a:t>
            </a:r>
            <a:r>
              <a:rPr lang="en-IN" b="0" i="1" dirty="0">
                <a:solidFill>
                  <a:srgbClr val="0D0D0D"/>
                </a:solidFill>
                <a:effectLst/>
                <a:latin typeface="Arial" pitchFamily="34" charset="0"/>
                <a:cs typeface="Arial" pitchFamily="34" charset="0"/>
              </a:rPr>
              <a:t>Implement generator to produce synthetic handwritten characters. Implement discriminator to classify real vs. synthetic characters.</a:t>
            </a:r>
          </a:p>
          <a:p>
            <a:endParaRPr lang="en-IN" b="0" i="1" dirty="0">
              <a:solidFill>
                <a:srgbClr val="0D0D0D"/>
              </a:solidFill>
              <a:effectLst/>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04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ctr" anchorCtr="1"/>
          <a:lstStyle/>
          <a:p>
            <a:pPr lvl="0"/>
            <a:r>
              <a:rPr lang="en-US" sz="3800" b="1" i="1" dirty="0">
                <a:solidFill>
                  <a:srgbClr val="2A1F43"/>
                </a:solidFill>
                <a:latin typeface="Algerian" pitchFamily="82" charset="0"/>
                <a:cs typeface="Arabic Typesetting" pitchFamily="66" charset="-78"/>
              </a:rPr>
              <a:t>HAND WRITTEN  DIGIT RECOGNITION USING</a:t>
            </a:r>
          </a:p>
          <a:p>
            <a:pPr lvl="0"/>
            <a:r>
              <a:rPr lang="en-US" sz="3800" b="1" i="1" dirty="0">
                <a:solidFill>
                  <a:srgbClr val="2A1F43"/>
                </a:solidFill>
                <a:latin typeface="Algerian" pitchFamily="82" charset="0"/>
                <a:cs typeface="Arabic Typesetting" pitchFamily="66" charset="-78"/>
              </a:rPr>
              <a:t>    GENERATIVE  ADVERSARIAL NETWORK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US" sz="4250" dirty="0"/>
              <a:t>    </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Rectangle 2"/>
          <p:cNvSpPr/>
          <p:nvPr/>
        </p:nvSpPr>
        <p:spPr>
          <a:xfrm>
            <a:off x="914400" y="1720840"/>
            <a:ext cx="8229600" cy="3139321"/>
          </a:xfrm>
          <a:prstGeom prst="rect">
            <a:avLst/>
          </a:prstGeom>
        </p:spPr>
        <p:txBody>
          <a:bodyPr wrap="square">
            <a:spAutoFit/>
          </a:bodyPr>
          <a:lstStyle/>
          <a:p>
            <a:endParaRPr lang="en-IN" b="1" i="1" dirty="0">
              <a:solidFill>
                <a:srgbClr val="0D0D0D"/>
              </a:solidFill>
            </a:endParaRPr>
          </a:p>
          <a:p>
            <a:r>
              <a:rPr lang="en-IN" b="1" i="1" dirty="0">
                <a:solidFill>
                  <a:srgbClr val="0D0D0D"/>
                </a:solidFill>
              </a:rPr>
              <a:t>	</a:t>
            </a:r>
            <a:r>
              <a:rPr lang="en-IN" b="1" i="1" dirty="0">
                <a:solidFill>
                  <a:srgbClr val="0D0D0D"/>
                </a:solidFill>
                <a:latin typeface="Arial" pitchFamily="34" charset="0"/>
                <a:cs typeface="Arial" pitchFamily="34" charset="0"/>
              </a:rPr>
              <a:t>4.Training Loop: </a:t>
            </a:r>
            <a:r>
              <a:rPr lang="en-IN" i="1" dirty="0">
                <a:solidFill>
                  <a:srgbClr val="0D0D0D"/>
                </a:solidFill>
                <a:latin typeface="Arial" pitchFamily="34" charset="0"/>
                <a:cs typeface="Arial" pitchFamily="34" charset="0"/>
              </a:rPr>
              <a:t>Train discriminator to distinguish real from synthetic </a:t>
            </a:r>
            <a:r>
              <a:rPr lang="en-IN" i="1" dirty="0" err="1">
                <a:solidFill>
                  <a:srgbClr val="0D0D0D"/>
                </a:solidFill>
                <a:latin typeface="Arial" pitchFamily="34" charset="0"/>
                <a:cs typeface="Arial" pitchFamily="34" charset="0"/>
              </a:rPr>
              <a:t>characters.Train</a:t>
            </a:r>
            <a:r>
              <a:rPr lang="en-IN" i="1" dirty="0">
                <a:solidFill>
                  <a:srgbClr val="0D0D0D"/>
                </a:solidFill>
                <a:latin typeface="Arial" pitchFamily="34" charset="0"/>
                <a:cs typeface="Arial" pitchFamily="34" charset="0"/>
              </a:rPr>
              <a:t> generator to fool discriminator into producing realistic characters.</a:t>
            </a:r>
          </a:p>
          <a:p>
            <a:endParaRPr lang="en-IN" i="1" dirty="0">
              <a:solidFill>
                <a:srgbClr val="0D0D0D"/>
              </a:solidFill>
              <a:latin typeface="Arial" pitchFamily="34" charset="0"/>
              <a:cs typeface="Arial" pitchFamily="34" charset="0"/>
            </a:endParaRPr>
          </a:p>
          <a:p>
            <a:r>
              <a:rPr lang="en-IN" b="1" i="1" dirty="0">
                <a:solidFill>
                  <a:srgbClr val="0D0D0D"/>
                </a:solidFill>
                <a:latin typeface="Arial" pitchFamily="34" charset="0"/>
                <a:cs typeface="Arial" pitchFamily="34" charset="0"/>
              </a:rPr>
              <a:t>	5.Evaluation: </a:t>
            </a:r>
            <a:r>
              <a:rPr lang="en-IN" i="1" dirty="0">
                <a:solidFill>
                  <a:srgbClr val="0D0D0D"/>
                </a:solidFill>
                <a:latin typeface="Arial" pitchFamily="34" charset="0"/>
                <a:cs typeface="Arial" pitchFamily="34" charset="0"/>
              </a:rPr>
              <a:t>Assess generated characters using evaluation </a:t>
            </a:r>
            <a:r>
              <a:rPr lang="en-IN" i="1" dirty="0" err="1">
                <a:solidFill>
                  <a:srgbClr val="0D0D0D"/>
                </a:solidFill>
                <a:latin typeface="Arial" pitchFamily="34" charset="0"/>
                <a:cs typeface="Arial" pitchFamily="34" charset="0"/>
              </a:rPr>
              <a:t>metrics.Fine</a:t>
            </a:r>
            <a:r>
              <a:rPr lang="en-IN" i="1" dirty="0">
                <a:solidFill>
                  <a:srgbClr val="0D0D0D"/>
                </a:solidFill>
                <a:latin typeface="Arial" pitchFamily="34" charset="0"/>
                <a:cs typeface="Arial" pitchFamily="34" charset="0"/>
              </a:rPr>
              <a:t>-tune model if necessary.</a:t>
            </a:r>
          </a:p>
          <a:p>
            <a:endParaRPr lang="en-IN" i="1" dirty="0">
              <a:solidFill>
                <a:srgbClr val="0D0D0D"/>
              </a:solidFill>
              <a:latin typeface="Arial" pitchFamily="34" charset="0"/>
              <a:cs typeface="Arial" pitchFamily="34" charset="0"/>
            </a:endParaRPr>
          </a:p>
          <a:p>
            <a:r>
              <a:rPr lang="en-IN" b="1" i="1" dirty="0">
                <a:solidFill>
                  <a:srgbClr val="0D0D0D"/>
                </a:solidFill>
                <a:latin typeface="Arial" pitchFamily="34" charset="0"/>
                <a:cs typeface="Arial" pitchFamily="34" charset="0"/>
              </a:rPr>
              <a:t>	6.Integration with Recognition System (Optional): </a:t>
            </a:r>
            <a:r>
              <a:rPr lang="en-IN" i="1" dirty="0">
                <a:solidFill>
                  <a:srgbClr val="0D0D0D"/>
                </a:solidFill>
                <a:latin typeface="Arial" pitchFamily="34" charset="0"/>
                <a:cs typeface="Arial" pitchFamily="34" charset="0"/>
              </a:rPr>
              <a:t>Integrate generated characters with recognition system for training data augmentation</a:t>
            </a:r>
            <a:r>
              <a:rPr lang="en-IN" dirty="0">
                <a:solidFill>
                  <a:srgbClr val="0D0D0D"/>
                </a:solidFill>
                <a:latin typeface="Arial" pitchFamily="34" charset="0"/>
                <a:cs typeface="Arial" pitchFamily="34" charset="0"/>
              </a:rPr>
              <a:t>.</a:t>
            </a:r>
          </a:p>
          <a:p>
            <a:endParaRPr lang="en-IN" dirty="0"/>
          </a:p>
        </p:txBody>
      </p:sp>
      <p:grpSp>
        <p:nvGrpSpPr>
          <p:cNvPr id="4" name="object 2"/>
          <p:cNvGrpSpPr/>
          <p:nvPr/>
        </p:nvGrpSpPr>
        <p:grpSpPr>
          <a:xfrm>
            <a:off x="8991600" y="2971800"/>
            <a:ext cx="2762250" cy="3257550"/>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a:solidFill>
                  <a:srgbClr val="292C48"/>
                </a:solidFill>
                <a:effectLst>
                  <a:outerShdw blurRad="38100" dist="38100" dir="2700000" algn="tl">
                    <a:srgbClr val="000000">
                      <a:alpha val="43137"/>
                    </a:srgbClr>
                  </a:outerShdw>
                </a:effectLst>
              </a:rPr>
              <a:t>DEPLOYMENT:</a:t>
            </a:r>
            <a:endParaRPr lang="en-US" dirty="0"/>
          </a:p>
        </p:txBody>
      </p:sp>
      <p:sp>
        <p:nvSpPr>
          <p:cNvPr id="3" name="Rectangle 2"/>
          <p:cNvSpPr/>
          <p:nvPr/>
        </p:nvSpPr>
        <p:spPr>
          <a:xfrm>
            <a:off x="1066800" y="1397675"/>
            <a:ext cx="8077200" cy="3777957"/>
          </a:xfrm>
          <a:prstGeom prst="rect">
            <a:avLst/>
          </a:prstGeom>
        </p:spPr>
        <p:txBody>
          <a:bodyPr wrap="square">
            <a:spAutoFit/>
          </a:bodyPr>
          <a:lstStyle/>
          <a:p>
            <a:pPr>
              <a:buFont typeface="+mj-lt"/>
              <a:buAutoNum type="arabicPeriod"/>
            </a:pPr>
            <a:endParaRPr lang="en-IN" b="1" i="1" dirty="0">
              <a:solidFill>
                <a:srgbClr val="0D0D0D"/>
              </a:solidFill>
            </a:endParaRPr>
          </a:p>
          <a:p>
            <a:r>
              <a:rPr lang="en-IN" b="1" i="1" dirty="0">
                <a:solidFill>
                  <a:srgbClr val="0D0D0D"/>
                </a:solidFill>
                <a:latin typeface="Arial" pitchFamily="34" charset="0"/>
                <a:cs typeface="Arial" pitchFamily="34" charset="0"/>
              </a:rPr>
              <a:t>	 </a:t>
            </a:r>
            <a:r>
              <a:rPr lang="en-IN" sz="1850" b="1" i="1" dirty="0">
                <a:solidFill>
                  <a:srgbClr val="0D0D0D"/>
                </a:solidFill>
                <a:effectLst/>
                <a:latin typeface="Arial" pitchFamily="34" charset="0"/>
                <a:cs typeface="Arial" pitchFamily="34" charset="0"/>
              </a:rPr>
              <a:t>1. Model Training:</a:t>
            </a:r>
            <a:endParaRPr lang="en-IN" sz="1850" b="0" i="1" dirty="0">
              <a:solidFill>
                <a:srgbClr val="0D0D0D"/>
              </a:solidFill>
              <a:effectLst/>
              <a:latin typeface="Arial" pitchFamily="34" charset="0"/>
              <a:cs typeface="Arial" pitchFamily="34" charset="0"/>
            </a:endParaRPr>
          </a:p>
          <a:p>
            <a:pPr lvl="1"/>
            <a:r>
              <a:rPr lang="en-IN" sz="1850" b="0" i="1" dirty="0">
                <a:solidFill>
                  <a:srgbClr val="0D0D0D"/>
                </a:solidFill>
                <a:effectLst/>
                <a:latin typeface="Arial" pitchFamily="34" charset="0"/>
                <a:cs typeface="Arial" pitchFamily="34" charset="0"/>
              </a:rPr>
              <a:t> 	Train the GAN model on a high-performance computing (HPC) system using GPUs for accelerated training.</a:t>
            </a:r>
          </a:p>
          <a:p>
            <a:pPr lvl="1"/>
            <a:endParaRPr lang="en-IN" sz="1850" b="0" i="1" dirty="0">
              <a:solidFill>
                <a:srgbClr val="0D0D0D"/>
              </a:solidFill>
              <a:effectLst/>
              <a:latin typeface="Arial" pitchFamily="34" charset="0"/>
              <a:cs typeface="Arial" pitchFamily="34" charset="0"/>
            </a:endParaRPr>
          </a:p>
          <a:p>
            <a:r>
              <a:rPr lang="en-IN" sz="1850" i="1" dirty="0">
                <a:solidFill>
                  <a:srgbClr val="0D0D0D"/>
                </a:solidFill>
                <a:latin typeface="Arial" pitchFamily="34" charset="0"/>
                <a:cs typeface="Arial" pitchFamily="34" charset="0"/>
              </a:rPr>
              <a:t>  	 2. </a:t>
            </a:r>
            <a:r>
              <a:rPr lang="en-IN" sz="1850" b="1" i="1" dirty="0">
                <a:solidFill>
                  <a:srgbClr val="0D0D0D"/>
                </a:solidFill>
                <a:effectLst/>
                <a:latin typeface="Arial" pitchFamily="34" charset="0"/>
                <a:cs typeface="Arial" pitchFamily="34" charset="0"/>
              </a:rPr>
              <a:t>Model Optimization:</a:t>
            </a:r>
            <a:endParaRPr lang="en-IN" sz="1850" b="0" i="1" dirty="0">
              <a:solidFill>
                <a:srgbClr val="0D0D0D"/>
              </a:solidFill>
              <a:effectLst/>
              <a:latin typeface="Arial" pitchFamily="34" charset="0"/>
              <a:cs typeface="Arial" pitchFamily="34" charset="0"/>
            </a:endParaRPr>
          </a:p>
          <a:p>
            <a:pPr lvl="1"/>
            <a:r>
              <a:rPr lang="en-IN" sz="1850" b="0" i="1" dirty="0">
                <a:solidFill>
                  <a:srgbClr val="0D0D0D"/>
                </a:solidFill>
                <a:effectLst/>
                <a:latin typeface="Arial" pitchFamily="34" charset="0"/>
                <a:cs typeface="Arial" pitchFamily="34" charset="0"/>
              </a:rPr>
              <a:t> 	Optimize the trained model for inference speed and resource efficiency.</a:t>
            </a:r>
          </a:p>
          <a:p>
            <a:pPr lvl="1"/>
            <a:endParaRPr lang="en-IN" sz="1850" b="0" i="1" dirty="0">
              <a:solidFill>
                <a:srgbClr val="0D0D0D"/>
              </a:solidFill>
              <a:effectLst/>
              <a:latin typeface="Arial" pitchFamily="34" charset="0"/>
              <a:cs typeface="Arial" pitchFamily="34" charset="0"/>
            </a:endParaRPr>
          </a:p>
          <a:p>
            <a:r>
              <a:rPr lang="en-IN" sz="1850" i="1" dirty="0">
                <a:solidFill>
                  <a:srgbClr val="0D0D0D"/>
                </a:solidFill>
                <a:latin typeface="Arial" pitchFamily="34" charset="0"/>
                <a:cs typeface="Arial" pitchFamily="34" charset="0"/>
              </a:rPr>
              <a:t>	3.</a:t>
            </a:r>
            <a:r>
              <a:rPr lang="en-IN" sz="1850" b="1" i="1" dirty="0">
                <a:solidFill>
                  <a:srgbClr val="0D0D0D"/>
                </a:solidFill>
                <a:effectLst/>
                <a:latin typeface="Arial" pitchFamily="34" charset="0"/>
                <a:cs typeface="Arial" pitchFamily="34" charset="0"/>
              </a:rPr>
              <a:t>Containerization:</a:t>
            </a:r>
            <a:endParaRPr lang="en-IN" sz="1850" b="0" i="1" dirty="0">
              <a:solidFill>
                <a:srgbClr val="0D0D0D"/>
              </a:solidFill>
              <a:effectLst/>
              <a:latin typeface="Arial" pitchFamily="34" charset="0"/>
              <a:cs typeface="Arial" pitchFamily="34" charset="0"/>
            </a:endParaRPr>
          </a:p>
          <a:p>
            <a:pPr lvl="1"/>
            <a:r>
              <a:rPr lang="en-IN" sz="1850" b="0" i="1" dirty="0">
                <a:solidFill>
                  <a:srgbClr val="0D0D0D"/>
                </a:solidFill>
                <a:effectLst/>
                <a:latin typeface="Arial" pitchFamily="34" charset="0"/>
                <a:cs typeface="Arial" pitchFamily="34" charset="0"/>
              </a:rPr>
              <a:t> 	Package the optimized model into a </a:t>
            </a:r>
            <a:r>
              <a:rPr lang="en-IN" sz="1850" b="0" i="1" dirty="0" err="1">
                <a:solidFill>
                  <a:srgbClr val="0D0D0D"/>
                </a:solidFill>
                <a:effectLst/>
                <a:latin typeface="Arial" pitchFamily="34" charset="0"/>
                <a:cs typeface="Arial" pitchFamily="34" charset="0"/>
              </a:rPr>
              <a:t>Docker</a:t>
            </a:r>
            <a:r>
              <a:rPr lang="en-IN" sz="1850" b="0" i="1" dirty="0">
                <a:solidFill>
                  <a:srgbClr val="0D0D0D"/>
                </a:solidFill>
                <a:effectLst/>
                <a:latin typeface="Arial" pitchFamily="34" charset="0"/>
                <a:cs typeface="Arial" pitchFamily="34" charset="0"/>
              </a:rPr>
              <a:t> container for easy deployment and portability.</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grpSp>
        <p:nvGrpSpPr>
          <p:cNvPr id="3" name="object 2"/>
          <p:cNvGrpSpPr/>
          <p:nvPr/>
        </p:nvGrpSpPr>
        <p:grpSpPr>
          <a:xfrm>
            <a:off x="8991600" y="2971800"/>
            <a:ext cx="2762250" cy="3257550"/>
            <a:chOff x="7991475" y="2933700"/>
            <a:chExt cx="2762250" cy="3257550"/>
          </a:xfrm>
        </p:grpSpPr>
        <p:sp>
          <p:nvSpPr>
            <p:cNvPr id="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5"/>
            <p:cNvPicPr/>
            <p:nvPr/>
          </p:nvPicPr>
          <p:blipFill>
            <a:blip r:embed="rId2" cstate="print"/>
            <a:stretch>
              <a:fillRect/>
            </a:stretch>
          </p:blipFill>
          <p:spPr>
            <a:xfrm>
              <a:off x="7991475" y="2933700"/>
              <a:ext cx="2762250" cy="3257550"/>
            </a:xfrm>
            <a:prstGeom prst="rect">
              <a:avLst/>
            </a:prstGeom>
          </p:spPr>
        </p:pic>
      </p:grpSp>
      <p:sp>
        <p:nvSpPr>
          <p:cNvPr id="7" name="Rectangle 6"/>
          <p:cNvSpPr/>
          <p:nvPr/>
        </p:nvSpPr>
        <p:spPr>
          <a:xfrm>
            <a:off x="685800" y="1066801"/>
            <a:ext cx="8458200" cy="3693319"/>
          </a:xfrm>
          <a:prstGeom prst="rect">
            <a:avLst/>
          </a:prstGeom>
        </p:spPr>
        <p:txBody>
          <a:bodyPr wrap="square">
            <a:spAutoFit/>
          </a:bodyPr>
          <a:lstStyle/>
          <a:p>
            <a:endParaRPr lang="en-US" b="1" i="1" dirty="0">
              <a:solidFill>
                <a:srgbClr val="0D0D0D"/>
              </a:solidFill>
            </a:endParaRPr>
          </a:p>
          <a:p>
            <a:r>
              <a:rPr lang="en-US" b="1" i="1" dirty="0">
                <a:solidFill>
                  <a:srgbClr val="0D0D0D"/>
                </a:solidFill>
                <a:latin typeface="Arial" pitchFamily="34" charset="0"/>
                <a:cs typeface="Arial" pitchFamily="34" charset="0"/>
              </a:rPr>
              <a:t>        4.Deployment Platform:</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Choose a deployment platform such as cloud services (e.g., AWS, Azure) or on-premises servers.</a:t>
            </a:r>
          </a:p>
          <a:p>
            <a:endParaRPr lang="en-US" i="1" dirty="0">
              <a:solidFill>
                <a:srgbClr val="0D0D0D"/>
              </a:solidFill>
              <a:latin typeface="Arial" pitchFamily="34" charset="0"/>
              <a:cs typeface="Arial" pitchFamily="34" charset="0"/>
            </a:endParaRPr>
          </a:p>
          <a:p>
            <a:r>
              <a:rPr lang="en-US" b="1" i="1" dirty="0">
                <a:solidFill>
                  <a:srgbClr val="0D0D0D"/>
                </a:solidFill>
                <a:latin typeface="Arial" pitchFamily="34" charset="0"/>
                <a:cs typeface="Arial" pitchFamily="34" charset="0"/>
              </a:rPr>
              <a:t>        5.Scalability Considerations:</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Ensure the deployment infrastructure can handle varying workloads and scale horizontally if needed.</a:t>
            </a:r>
          </a:p>
          <a:p>
            <a:endParaRPr lang="en-US" i="1" dirty="0">
              <a:solidFill>
                <a:srgbClr val="0D0D0D"/>
              </a:solidFill>
              <a:latin typeface="Arial" pitchFamily="34" charset="0"/>
              <a:cs typeface="Arial" pitchFamily="34" charset="0"/>
            </a:endParaRPr>
          </a:p>
          <a:p>
            <a:r>
              <a:rPr lang="en-US" b="1" i="1" dirty="0">
                <a:solidFill>
                  <a:srgbClr val="0D0D0D"/>
                </a:solidFill>
                <a:latin typeface="Arial" pitchFamily="34" charset="0"/>
                <a:cs typeface="Arial" pitchFamily="34" charset="0"/>
              </a:rPr>
              <a:t>        6.API Integration (Optional):</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Expose the GAN model through an API for seamless integration with other systems or applications.</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Rectangle 2"/>
          <p:cNvSpPr/>
          <p:nvPr/>
        </p:nvSpPr>
        <p:spPr>
          <a:xfrm>
            <a:off x="838200" y="1313036"/>
            <a:ext cx="8305800" cy="3954929"/>
          </a:xfrm>
          <a:prstGeom prst="rect">
            <a:avLst/>
          </a:prstGeom>
        </p:spPr>
        <p:txBody>
          <a:bodyPr wrap="square">
            <a:spAutoFit/>
          </a:bodyPr>
          <a:lstStyle/>
          <a:p>
            <a:endParaRPr lang="en-US" sz="1700" b="1" i="1" dirty="0">
              <a:solidFill>
                <a:srgbClr val="0D0D0D"/>
              </a:solidFill>
              <a:effectLst/>
            </a:endParaRPr>
          </a:p>
          <a:p>
            <a:r>
              <a:rPr lang="en-US" b="1" i="1" dirty="0">
                <a:solidFill>
                  <a:srgbClr val="0D0D0D"/>
                </a:solidFill>
                <a:latin typeface="Arial" pitchFamily="34" charset="0"/>
                <a:cs typeface="Arial" pitchFamily="34" charset="0"/>
              </a:rPr>
              <a:t>     7.Monitoring and Maintenance:</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Implement monitoring tools to track model performance and resource utilization. Regularly update the deployed model with improvements or new versions as needed.</a:t>
            </a:r>
          </a:p>
          <a:p>
            <a:endParaRPr lang="en-US" i="1" dirty="0">
              <a:solidFill>
                <a:srgbClr val="0D0D0D"/>
              </a:solidFill>
              <a:latin typeface="Arial" pitchFamily="34" charset="0"/>
              <a:cs typeface="Arial" pitchFamily="34" charset="0"/>
            </a:endParaRPr>
          </a:p>
          <a:p>
            <a:r>
              <a:rPr lang="en-US" b="1" i="1" dirty="0">
                <a:solidFill>
                  <a:srgbClr val="0D0D0D"/>
                </a:solidFill>
                <a:latin typeface="Arial" pitchFamily="34" charset="0"/>
                <a:cs typeface="Arial" pitchFamily="34" charset="0"/>
              </a:rPr>
              <a:t>     8.Security Considerations:</a:t>
            </a:r>
          </a:p>
          <a:p>
            <a:r>
              <a:rPr lang="en-US" i="1" dirty="0">
                <a:solidFill>
                  <a:srgbClr val="0D0D0D"/>
                </a:solidFill>
                <a:latin typeface="Arial" pitchFamily="34" charset="0"/>
                <a:cs typeface="Arial" pitchFamily="34" charset="0"/>
              </a:rPr>
              <a:t>      Implement security measures such as access control and encryption to protect the deployed model and data.</a:t>
            </a:r>
          </a:p>
          <a:p>
            <a:r>
              <a:rPr lang="en-US" b="1" i="1" dirty="0">
                <a:solidFill>
                  <a:srgbClr val="0D0D0D"/>
                </a:solidFill>
                <a:latin typeface="Arial" pitchFamily="34" charset="0"/>
                <a:cs typeface="Arial" pitchFamily="34" charset="0"/>
              </a:rPr>
              <a:t>     </a:t>
            </a:r>
          </a:p>
          <a:p>
            <a:r>
              <a:rPr lang="en-US" b="1" i="1" dirty="0">
                <a:solidFill>
                  <a:srgbClr val="0D0D0D"/>
                </a:solidFill>
                <a:latin typeface="Arial" pitchFamily="34" charset="0"/>
                <a:cs typeface="Arial" pitchFamily="34" charset="0"/>
              </a:rPr>
              <a:t>     9.Testing and Validation:</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Conduct thorough testing to ensure the deployed model performs as expected in a production environment.</a:t>
            </a:r>
          </a:p>
          <a:p>
            <a:endParaRPr lang="en-IN" dirty="0"/>
          </a:p>
        </p:txBody>
      </p:sp>
      <p:pic>
        <p:nvPicPr>
          <p:cNvPr id="4" name="object 6"/>
          <p:cNvPicPr/>
          <p:nvPr/>
        </p:nvPicPr>
        <p:blipFill>
          <a:blip r:embed="rId2" cstate="print"/>
          <a:stretch>
            <a:fillRect/>
          </a:stretch>
        </p:blipFill>
        <p:spPr>
          <a:xfrm>
            <a:off x="9067800" y="3438525"/>
            <a:ext cx="2466975" cy="34194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Title 1"/>
          <p:cNvSpPr txBox="1">
            <a:spLocks/>
          </p:cNvSpPr>
          <p:nvPr/>
        </p:nvSpPr>
        <p:spPr>
          <a:xfrm>
            <a:off x="219074" y="778190"/>
            <a:ext cx="10515600" cy="583800"/>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a:ln>
                  <a:noFill/>
                </a:ln>
                <a:solidFill>
                  <a:srgbClr val="292C48"/>
                </a:solidFill>
                <a:effectLst>
                  <a:outerShdw blurRad="38100" dist="38100" dir="2700000" algn="tl">
                    <a:srgbClr val="000000">
                      <a:alpha val="43137"/>
                    </a:srgbClr>
                  </a:outerShdw>
                </a:effectLst>
                <a:uLnTx/>
                <a:uFillTx/>
                <a:latin typeface="Trebuchet MS"/>
                <a:ea typeface="+mj-ea"/>
                <a:cs typeface="Trebuchet MS"/>
              </a:rPr>
              <a:t>RESULT:</a:t>
            </a:r>
            <a:endParaRPr kumimoji="0" lang="en-IN" sz="3200" b="1" i="1" u="none" strike="noStrike" kern="0" cap="none" spc="0" normalizeH="0" baseline="0" noProof="0" dirty="0">
              <a:ln>
                <a:noFill/>
              </a:ln>
              <a:solidFill>
                <a:srgbClr val="292C48"/>
              </a:solidFill>
              <a:effectLst>
                <a:outerShdw blurRad="38100" dist="38100" dir="2700000" algn="tl">
                  <a:srgbClr val="000000">
                    <a:alpha val="43137"/>
                  </a:srgbClr>
                </a:outerShdw>
              </a:effectLst>
              <a:uLnTx/>
              <a:uFillTx/>
              <a:latin typeface="Trebuchet MS"/>
              <a:ea typeface="+mj-ea"/>
              <a:cs typeface="Trebuchet MS"/>
            </a:endParaRPr>
          </a:p>
        </p:txBody>
      </p:sp>
      <p:pic>
        <p:nvPicPr>
          <p:cNvPr id="4" name="Content Placeholder 9"/>
          <p:cNvPicPr>
            <a:picLocks noChangeAspect="1"/>
          </p:cNvPicPr>
          <p:nvPr/>
        </p:nvPicPr>
        <p:blipFill>
          <a:blip r:embed="rId2"/>
          <a:stretch>
            <a:fillRect/>
          </a:stretch>
        </p:blipFill>
        <p:spPr>
          <a:xfrm>
            <a:off x="228600" y="1524000"/>
            <a:ext cx="10186279" cy="475011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pic>
        <p:nvPicPr>
          <p:cNvPr id="3" name="Content Placeholder 4"/>
          <p:cNvPicPr>
            <a:picLocks noChangeAspect="1"/>
          </p:cNvPicPr>
          <p:nvPr/>
        </p:nvPicPr>
        <p:blipFill>
          <a:blip r:embed="rId2"/>
          <a:stretch>
            <a:fillRect/>
          </a:stretch>
        </p:blipFill>
        <p:spPr>
          <a:xfrm>
            <a:off x="2244010" y="1624519"/>
            <a:ext cx="7703983" cy="438707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Rectangle 2"/>
          <p:cNvSpPr/>
          <p:nvPr/>
        </p:nvSpPr>
        <p:spPr>
          <a:xfrm>
            <a:off x="990600" y="1676400"/>
            <a:ext cx="8001000" cy="3662541"/>
          </a:xfrm>
          <a:prstGeom prst="rect">
            <a:avLst/>
          </a:prstGeom>
        </p:spPr>
        <p:txBody>
          <a:bodyPr wrap="square">
            <a:spAutoFit/>
          </a:bodyPr>
          <a:lstStyle/>
          <a:p>
            <a:r>
              <a:rPr lang="en-US" sz="1600" b="0" i="0" dirty="0">
                <a:solidFill>
                  <a:srgbClr val="0D0D0D"/>
                </a:solidFill>
                <a:effectLst/>
              </a:rPr>
              <a:t> 	</a:t>
            </a:r>
          </a:p>
          <a:p>
            <a:r>
              <a:rPr lang="en-US" b="0" i="1" dirty="0">
                <a:solidFill>
                  <a:srgbClr val="0D0D0D"/>
                </a:solidFill>
                <a:effectLst/>
                <a:latin typeface="Arial" pitchFamily="34"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ctr" anchorCtr="1"/>
          <a:lstStyle/>
          <a:p>
            <a:pPr>
              <a:buFont typeface="Wingdings" pitchFamily="2" charset="2"/>
              <a:buChar char="q"/>
            </a:pPr>
            <a:r>
              <a:rPr lang="en-US" dirty="0">
                <a:latin typeface="Arial" pitchFamily="34" charset="0"/>
                <a:cs typeface="Arial" pitchFamily="34" charset="0"/>
              </a:rPr>
              <a:t> Objective</a:t>
            </a:r>
          </a:p>
          <a:p>
            <a:pPr>
              <a:buFont typeface="Wingdings" pitchFamily="2" charset="2"/>
              <a:buChar char="q"/>
            </a:pPr>
            <a:r>
              <a:rPr lang="en-US" dirty="0">
                <a:latin typeface="Arial" pitchFamily="34" charset="0"/>
                <a:cs typeface="Arial" pitchFamily="34" charset="0"/>
              </a:rPr>
              <a:t> Real time application</a:t>
            </a:r>
          </a:p>
          <a:p>
            <a:pPr>
              <a:buFont typeface="Wingdings" pitchFamily="2" charset="2"/>
              <a:buChar char="q"/>
            </a:pPr>
            <a:r>
              <a:rPr lang="en-US" dirty="0">
                <a:latin typeface="Arial" pitchFamily="34" charset="0"/>
                <a:cs typeface="Arial" pitchFamily="34" charset="0"/>
              </a:rPr>
              <a:t> Generator and discriminator</a:t>
            </a:r>
          </a:p>
          <a:p>
            <a:pPr>
              <a:buFont typeface="Wingdings" pitchFamily="2" charset="2"/>
              <a:buChar char="q"/>
            </a:pPr>
            <a:r>
              <a:rPr lang="en-US" i="1" dirty="0">
                <a:latin typeface="Arial" pitchFamily="34" charset="0"/>
                <a:cs typeface="Arial" pitchFamily="34" charset="0"/>
              </a:rPr>
              <a:t> Problem Statement</a:t>
            </a:r>
          </a:p>
          <a:p>
            <a:pPr>
              <a:buFont typeface="Wingdings" pitchFamily="2" charset="2"/>
              <a:buChar char="q"/>
            </a:pPr>
            <a:r>
              <a:rPr lang="en-US" dirty="0">
                <a:latin typeface="Arial" pitchFamily="34" charset="0"/>
                <a:cs typeface="Arial" pitchFamily="34" charset="0"/>
              </a:rPr>
              <a:t>Generative Adversarial Network</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Proposed System/Solution</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System Development Approach</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Algorithm and Deployment</a:t>
            </a:r>
          </a:p>
          <a:p>
            <a:pPr>
              <a:buFont typeface="Wingdings" pitchFamily="2" charset="2"/>
              <a:buChar char="q"/>
            </a:pPr>
            <a:r>
              <a:rPr lang="en-US" i="1" dirty="0">
                <a:latin typeface="Arial" pitchFamily="34" charset="0"/>
                <a:cs typeface="Arial" pitchFamily="34" charset="0"/>
              </a:rPr>
              <a:t> Result</a:t>
            </a:r>
          </a:p>
          <a:p>
            <a:pPr>
              <a:buFont typeface="Wingdings" pitchFamily="2" charset="2"/>
              <a:buChar char="q"/>
            </a:pPr>
            <a:r>
              <a:rPr lang="en-US" i="1" dirty="0">
                <a:latin typeface="Arial" pitchFamily="34" charset="0"/>
                <a:cs typeface="Arial" pitchFamily="34" charset="0"/>
              </a:rPr>
              <a:t> Conclusion</a:t>
            </a:r>
          </a:p>
          <a:p>
            <a:pPr>
              <a:buFont typeface="Wingdings" pitchFamily="2" charset="2"/>
              <a:buChar char="q"/>
            </a:pPr>
            <a:r>
              <a:rPr lang="en-US" i="1" dirty="0">
                <a:latin typeface="Arial" pitchFamily="34" charset="0"/>
                <a:cs typeface="Arial" pitchFamily="34" charset="0"/>
              </a:rPr>
              <a:t> References</a:t>
            </a:r>
            <a:endParaRPr lang="en-IN" i="1" dirty="0">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89225" cy="752129"/>
          </a:xfrm>
          <a:prstGeom prst="rect">
            <a:avLst/>
          </a:prstGeom>
        </p:spPr>
        <p:txBody>
          <a:bodyPr vert="horz" wrap="square" lIns="0" tIns="13335" rIns="0" bIns="0" rtlCol="0">
            <a:spAutoFit/>
          </a:bodyPr>
          <a:lstStyle/>
          <a:p>
            <a:pPr marL="12700">
              <a:lnSpc>
                <a:spcPct val="100000"/>
              </a:lnSpc>
              <a:spcBef>
                <a:spcPts val="105"/>
              </a:spcBef>
            </a:pPr>
            <a:r>
              <a:rPr lang="en-US"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304800"/>
            <a:ext cx="7166928"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dirty="0"/>
              <a:t>GENERATIVE ADVERSARIAL NETWORK </a:t>
            </a:r>
            <a:endParaRPr sz="32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Rectangle 12"/>
          <p:cNvSpPr/>
          <p:nvPr/>
        </p:nvSpPr>
        <p:spPr>
          <a:xfrm>
            <a:off x="1447800" y="1219200"/>
            <a:ext cx="6096000" cy="4832092"/>
          </a:xfrm>
          <a:prstGeom prst="rect">
            <a:avLst/>
          </a:prstGeom>
          <a:ln>
            <a:solidFill>
              <a:schemeClr val="bg1"/>
            </a:solidFill>
          </a:ln>
        </p:spPr>
        <p:txBody>
          <a:bodyPr lIns="0" rIns="0" anchor="ctr" anchorCtr="0">
            <a:spAutoFit/>
          </a:bodyPr>
          <a:lstStyle/>
          <a:p>
            <a:pPr lvl="2"/>
            <a:r>
              <a:rPr lang="en-IN" sz="2200" dirty="0">
                <a:latin typeface="Arial" pitchFamily="34" charset="0"/>
                <a:cs typeface="Arial" pitchFamily="34" charset="0"/>
              </a:rPr>
              <a:t> A Generative Adversarial Network (GAN) is a class of machine learning frameworks introduced by Ian </a:t>
            </a:r>
            <a:r>
              <a:rPr lang="en-IN" sz="2200" dirty="0" err="1">
                <a:latin typeface="Arial" pitchFamily="34" charset="0"/>
                <a:cs typeface="Arial" pitchFamily="34" charset="0"/>
              </a:rPr>
              <a:t>Goodfellow</a:t>
            </a:r>
            <a:r>
              <a:rPr lang="en-IN" sz="2200" dirty="0">
                <a:latin typeface="Arial" pitchFamily="34" charset="0"/>
                <a:cs typeface="Arial" pitchFamily="34" charset="0"/>
              </a:rPr>
              <a:t> and his colleagues in 2014. </a:t>
            </a:r>
          </a:p>
          <a:p>
            <a:pPr lvl="2"/>
            <a:endParaRPr lang="en-IN" sz="2200" dirty="0">
              <a:latin typeface="Arial" pitchFamily="34" charset="0"/>
              <a:cs typeface="Arial" pitchFamily="34" charset="0"/>
            </a:endParaRPr>
          </a:p>
          <a:p>
            <a:pPr lvl="2">
              <a:buFont typeface="Wingdings" pitchFamily="2" charset="2"/>
              <a:buChar char="§"/>
            </a:pPr>
            <a:r>
              <a:rPr lang="en-IN" sz="2200" dirty="0">
                <a:latin typeface="Arial" pitchFamily="34" charset="0"/>
                <a:cs typeface="Arial" pitchFamily="34" charset="0"/>
              </a:rPr>
              <a:t> GANs are composed of two neural networks, a generator and a discriminator, which are trained simultaneously through adversarial training.</a:t>
            </a:r>
          </a:p>
          <a:p>
            <a:pPr lvl="2"/>
            <a:endParaRPr lang="en-IN" sz="2200" dirty="0">
              <a:latin typeface="Arial" pitchFamily="34" charset="0"/>
              <a:cs typeface="Arial" pitchFamily="34" charset="0"/>
            </a:endParaRPr>
          </a:p>
          <a:p>
            <a:pPr lvl="2">
              <a:buFont typeface="Wingdings" pitchFamily="2" charset="2"/>
              <a:buChar char="§"/>
            </a:pPr>
            <a:r>
              <a:rPr lang="en-IN" sz="2200" dirty="0"/>
              <a:t> </a:t>
            </a:r>
            <a:r>
              <a:rPr lang="en-IN" sz="2200" dirty="0">
                <a:latin typeface="Arial" pitchFamily="34" charset="0"/>
                <a:cs typeface="Arial" pitchFamily="34" charset="0"/>
              </a:rPr>
              <a:t>GANs have been used for a variety of applications, including image generation, style transfer, super-resolution, and more.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2438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dirty="0"/>
              <a:t>GAN ARCHITECTURE</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11" name="Content Placeholder 3" descr="WhatsApp Image 2024-03-29 at 8.44.35 PM.jpeg"/>
          <p:cNvPicPr>
            <a:picLocks noChangeAspect="1"/>
          </p:cNvPicPr>
          <p:nvPr/>
        </p:nvPicPr>
        <p:blipFill>
          <a:blip r:embed="rId4"/>
          <a:stretch>
            <a:fillRect/>
          </a:stretch>
        </p:blipFill>
        <p:spPr>
          <a:xfrm>
            <a:off x="914400" y="1676400"/>
            <a:ext cx="8530046" cy="38535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dirty="0"/>
              <a:t>OBJECTIVE</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981200"/>
            <a:ext cx="7315200" cy="3477875"/>
          </a:xfrm>
          <a:prstGeom prst="rect">
            <a:avLst/>
          </a:prstGeom>
        </p:spPr>
        <p:txBody>
          <a:bodyPr wrap="square">
            <a:spAutoFit/>
          </a:bodyPr>
          <a:lstStyle/>
          <a:p>
            <a:pPr>
              <a:buFont typeface="Wingdings" pitchFamily="2" charset="2"/>
              <a:buChar char="Ø"/>
            </a:pPr>
            <a:r>
              <a:rPr lang="en-IN" sz="2000" dirty="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lang="en-IN" sz="2000" dirty="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lang="en-IN" sz="2000" dirty="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lang="en-IN" sz="2000" dirty="0">
                <a:latin typeface="Arial" pitchFamily="34" charset="0"/>
                <a:cs typeface="Arial" pitchFamily="34" charset="0"/>
              </a:rPr>
              <a:t>Through this adversarial process, the generator improves its ability to create realistic data, leading to the generation of high-quality synthetic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10400" y="2057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dirty="0"/>
              <a:t>REAL TIME APPLICATION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1676400" y="1905000"/>
            <a:ext cx="4419600" cy="2554545"/>
          </a:xfrm>
          <a:prstGeom prst="rect">
            <a:avLst/>
          </a:prstGeom>
        </p:spPr>
        <p:txBody>
          <a:bodyPr wrap="square">
            <a:spAutoFit/>
          </a:bodyPr>
          <a:lstStyle/>
          <a:p>
            <a:pPr>
              <a:buClr>
                <a:schemeClr val="tx1"/>
              </a:buClr>
              <a:buFont typeface="Wingdings" pitchFamily="2" charset="2"/>
              <a:buChar char="Ø"/>
            </a:pPr>
            <a:r>
              <a:rPr lang="en-IN" sz="2000" dirty="0">
                <a:latin typeface="Arial" pitchFamily="34" charset="0"/>
                <a:cs typeface="Arial" pitchFamily="34" charset="0"/>
              </a:rPr>
              <a:t>Image Editing and Augmentation*</a:t>
            </a:r>
          </a:p>
          <a:p>
            <a:pPr>
              <a:buClr>
                <a:schemeClr val="tx1"/>
              </a:buClr>
              <a:buFont typeface="Wingdings" pitchFamily="2" charset="2"/>
              <a:buChar char="Ø"/>
            </a:pPr>
            <a:r>
              <a:rPr lang="en-IN" sz="2000" dirty="0">
                <a:latin typeface="Arial" pitchFamily="34" charset="0"/>
                <a:cs typeface="Arial" pitchFamily="34" charset="0"/>
              </a:rPr>
              <a:t>Medical Image Analysis</a:t>
            </a:r>
          </a:p>
          <a:p>
            <a:pPr>
              <a:buClrTx/>
              <a:buFont typeface="Wingdings" pitchFamily="2" charset="2"/>
              <a:buChar char="Ø"/>
            </a:pPr>
            <a:r>
              <a:rPr lang="en-IN" sz="2000" dirty="0">
                <a:latin typeface="Arial" pitchFamily="34" charset="0"/>
                <a:cs typeface="Arial" pitchFamily="34" charset="0"/>
              </a:rPr>
              <a:t>Text-to-Image Synthesis</a:t>
            </a:r>
          </a:p>
          <a:p>
            <a:pPr>
              <a:buClrTx/>
              <a:buFont typeface="Wingdings" pitchFamily="2" charset="2"/>
              <a:buChar char="Ø"/>
            </a:pPr>
            <a:r>
              <a:rPr lang="en-IN" sz="2000" dirty="0">
                <a:latin typeface="Arial" pitchFamily="34" charset="0"/>
                <a:cs typeface="Arial" pitchFamily="34" charset="0"/>
              </a:rPr>
              <a:t>Drug Discovery</a:t>
            </a:r>
          </a:p>
          <a:p>
            <a:pPr>
              <a:buClrTx/>
              <a:buFont typeface="Wingdings" pitchFamily="2" charset="2"/>
              <a:buChar char="Ø"/>
            </a:pPr>
            <a:r>
              <a:rPr lang="en-IN" sz="2000" dirty="0">
                <a:latin typeface="Arial" pitchFamily="34" charset="0"/>
                <a:cs typeface="Arial" pitchFamily="34" charset="0"/>
              </a:rPr>
              <a:t>Video Generation and Prediction</a:t>
            </a:r>
          </a:p>
          <a:p>
            <a:pPr>
              <a:buClrTx/>
              <a:buFont typeface="Wingdings" pitchFamily="2" charset="2"/>
              <a:buChar char="Ø"/>
            </a:pPr>
            <a:r>
              <a:rPr lang="en-IN" sz="2000" dirty="0">
                <a:latin typeface="Arial" pitchFamily="34" charset="0"/>
                <a:cs typeface="Arial" pitchFamily="34" charset="0"/>
              </a:rPr>
              <a:t>Anomaly Detection</a:t>
            </a:r>
          </a:p>
          <a:p>
            <a:pPr>
              <a:buClrTx/>
              <a:buFont typeface="Wingdings" pitchFamily="2" charset="2"/>
              <a:buChar char="Ø"/>
            </a:pPr>
            <a:r>
              <a:rPr lang="en-IN" sz="2000" dirty="0">
                <a:latin typeface="Arial" pitchFamily="34" charset="0"/>
                <a:cs typeface="Arial" pitchFamily="34" charset="0"/>
              </a:rPr>
              <a:t>Style Transfer in Fashion</a:t>
            </a:r>
          </a:p>
          <a:p>
            <a:r>
              <a:rPr lang="en-IN" sz="2000" dirty="0">
                <a:latin typeface="Arial" pitchFamily="34" charset="0"/>
                <a:cs typeface="Arial" pitchFamily="34" charset="0"/>
              </a:rPr>
              <a:t>Image Generation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220200" y="3200400"/>
            <a:ext cx="2466975" cy="3419475"/>
          </a:xfrm>
          <a:prstGeom prst="rect">
            <a:avLst/>
          </a:prstGeom>
        </p:spPr>
      </p:pic>
      <p:sp>
        <p:nvSpPr>
          <p:cNvPr id="7" name="object 7"/>
          <p:cNvSpPr txBox="1">
            <a:spLocks noGrp="1"/>
          </p:cNvSpPr>
          <p:nvPr>
            <p:ph type="title"/>
          </p:nvPr>
        </p:nvSpPr>
        <p:spPr>
          <a:xfrm>
            <a:off x="152400" y="609600"/>
            <a:ext cx="4800600" cy="670696"/>
          </a:xfrm>
          <a:prstGeom prst="rect">
            <a:avLst/>
          </a:prstGeom>
        </p:spPr>
        <p:txBody>
          <a:bodyPr vert="horz" wrap="square" lIns="0" tIns="16510" rIns="0" bIns="0" rtlCol="0">
            <a:spAutoFit/>
          </a:bodyPr>
          <a:lstStyle/>
          <a:p>
            <a:pPr marL="12700" algn="ctr">
              <a:lnSpc>
                <a:spcPct val="100000"/>
              </a:lnSpc>
              <a:spcBef>
                <a:spcPts val="130"/>
              </a:spcBef>
            </a:pPr>
            <a:r>
              <a:rPr lang="en-US" sz="4250" dirty="0"/>
              <a:t>GENERATOR</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p:cNvSpPr/>
          <p:nvPr/>
        </p:nvSpPr>
        <p:spPr>
          <a:xfrm>
            <a:off x="1219200" y="2057400"/>
            <a:ext cx="7010400" cy="2246769"/>
          </a:xfrm>
          <a:prstGeom prst="rect">
            <a:avLst/>
          </a:prstGeom>
        </p:spPr>
        <p:txBody>
          <a:bodyPr wrap="square">
            <a:spAutoFit/>
          </a:bodyPr>
          <a:lstStyle/>
          <a:p>
            <a:pPr>
              <a:buClr>
                <a:schemeClr val="tx1"/>
              </a:buClr>
              <a:buFont typeface="Arial" pitchFamily="34" charset="0"/>
              <a:buChar char="●"/>
            </a:pPr>
            <a:r>
              <a:rPr lang="en-IN" sz="2000" dirty="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000" dirty="0">
              <a:latin typeface="Arial" pitchFamily="34" charset="0"/>
              <a:cs typeface="Arial" pitchFamily="34" charset="0"/>
            </a:endParaRPr>
          </a:p>
          <a:p>
            <a:pPr>
              <a:buClr>
                <a:schemeClr val="tx1"/>
              </a:buClr>
              <a:buFont typeface="Trebuchet MS" pitchFamily="34" charset="0"/>
              <a:buChar char="●"/>
            </a:pPr>
            <a:r>
              <a:rPr lang="en-IN" sz="2000" dirty="0">
                <a:latin typeface="Arial" pitchFamily="34" charset="0"/>
                <a:cs typeface="Arial" pitchFamily="34" charset="0"/>
              </a:rPr>
              <a:t> It learns to map this noise to the data distribution of the training set, effectively creating new data that is similar to the real data. </a:t>
            </a:r>
          </a:p>
        </p:txBody>
      </p:sp>
      <p:pic>
        <p:nvPicPr>
          <p:cNvPr id="10" name="object 6"/>
          <p:cNvPicPr/>
          <p:nvPr/>
        </p:nvPicPr>
        <p:blipFill>
          <a:blip r:embed="rId2" cstate="print"/>
          <a:stretch>
            <a:fillRect/>
          </a:stretch>
        </p:blipFill>
        <p:spPr>
          <a:xfrm>
            <a:off x="9372600" y="3352800"/>
            <a:ext cx="2466975" cy="3419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pic>
        <p:nvPicPr>
          <p:cNvPr id="10" name="Content Placeholder 3" descr="WhatsApp Image 2024-03-29 at 9.15.58 PM.jpeg"/>
          <p:cNvPicPr>
            <a:picLocks noChangeAspect="1"/>
          </p:cNvPicPr>
          <p:nvPr/>
        </p:nvPicPr>
        <p:blipFill>
          <a:blip r:embed="rId3"/>
          <a:stretch>
            <a:fillRect/>
          </a:stretch>
        </p:blipFill>
        <p:spPr>
          <a:xfrm>
            <a:off x="685800" y="1371600"/>
            <a:ext cx="8216537" cy="410173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919</Words>
  <Application>Microsoft Office PowerPoint</Application>
  <PresentationFormat>Widescreen</PresentationFormat>
  <Paragraphs>171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ANANDHARAYAR A      PROJECT</vt:lpstr>
      <vt:lpstr>    </vt:lpstr>
      <vt:lpstr>OUTLINE</vt:lpstr>
      <vt:lpstr>GENERATIVE ADVERSARIAL NETWORK </vt:lpstr>
      <vt:lpstr>GAN ARCHITECTURE</vt:lpstr>
      <vt:lpstr>OBJECTIVE</vt:lpstr>
      <vt:lpstr>REAL TIME APPLICATION</vt:lpstr>
      <vt:lpstr>GENERATOR</vt:lpstr>
      <vt:lpstr>PowerPoint Presentation</vt:lpstr>
      <vt:lpstr>DISCRIMINATOR</vt:lpstr>
      <vt:lpstr>PROBLEM STATEMENT</vt:lpstr>
      <vt:lpstr>PROPOSED SYSTEM:</vt:lpstr>
      <vt:lpstr>PROPOSED SOLUTION:</vt:lpstr>
      <vt:lpstr>          </vt:lpstr>
      <vt:lpstr>     </vt:lpstr>
      <vt:lpstr>      </vt:lpstr>
      <vt:lpstr>SYSTEM APPROACH:</vt:lpstr>
      <vt:lpstr>SYSTEM APPROACH:</vt:lpstr>
      <vt:lpstr>ALGORITHM:</vt:lpstr>
      <vt:lpstr>     </vt:lpstr>
      <vt:lpstr>DEPLOYMENT:</vt:lpstr>
      <vt:lpstr>     </vt:lpstr>
      <vt:lpstr>    </vt:lpstr>
      <vt:lpstr>    </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KISHORE R</dc:title>
  <cp:lastModifiedBy>anandharayar0609@gmail.com</cp:lastModifiedBy>
  <cp:revision>11</cp:revision>
  <dcterms:created xsi:type="dcterms:W3CDTF">2024-04-03T05:12:43Z</dcterms:created>
  <dcterms:modified xsi:type="dcterms:W3CDTF">2024-04-03T13:48:35Z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