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Anandhi</a:t>
            </a:r>
            <a:r>
              <a:rPr lang="en-US" sz="2000" b="1" dirty="0">
                <a:solidFill>
                  <a:schemeClr val="accent1">
                    <a:lumMod val="75000"/>
                  </a:schemeClr>
                </a:solidFill>
                <a:latin typeface="Arial"/>
                <a:cs typeface="Arial"/>
              </a:rPr>
              <a:t> . P</a:t>
            </a: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p>
          <a:p>
            <a:pPr marL="305435" indent="-305435" algn="just"/>
            <a:r>
              <a:rPr lang="en-US" sz="2000" dirty="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dirty="0"/>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p>
          <a:p>
            <a:pPr marL="305435" indent="-305435"/>
            <a:endParaRPr lang="en-US" dirty="0"/>
          </a:p>
          <a:p>
            <a:pPr marL="305435" indent="-305435"/>
            <a:r>
              <a:rPr lang="en-US" dirty="0"/>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p>
          <a:p>
            <a:pPr marL="305435" indent="-305435"/>
            <a:endParaRPr lang="en-US" dirty="0"/>
          </a:p>
          <a:p>
            <a:pPr marL="305435" indent="-305435"/>
            <a:r>
              <a:rPr lang="en-US" dirty="0"/>
              <a:t>User Behavior Analysis: Conduct in-depth analysis of user behavior patterns, preferences, and usage trends to better understand the factors influencing bike demand. Develop personalized recommendation systems and incentive programs to encourage user engagement and loyalty.</a:t>
            </a:r>
          </a:p>
          <a:p>
            <a:pPr marL="305435" indent="-305435"/>
            <a:endParaRPr lang="en-US" dirty="0"/>
          </a:p>
          <a:p>
            <a:pPr marL="305435" indent="-305435"/>
            <a:r>
              <a:rPr lang="en-US" dirty="0"/>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969264"/>
            <a:ext cx="10448833" cy="5682087"/>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Data Collection:</a:t>
            </a:r>
          </a:p>
          <a:p>
            <a:pPr marL="305435" indent="-305435"/>
            <a:r>
              <a:rPr lang="en-US" sz="1200" b="1" dirty="0">
                <a:latin typeface="Calibri"/>
                <a:cs typeface="Calibri"/>
              </a:rPr>
              <a:t>1. Gather comprehensive data on keylogger usage, including timestamps of keystrokes, applications used, and frequency of activity.</a:t>
            </a:r>
          </a:p>
          <a:p>
            <a:pPr marL="305435" indent="-305435"/>
            <a:r>
              <a:rPr lang="en-US" sz="1200" b="1" dirty="0">
                <a:latin typeface="Calibri"/>
                <a:cs typeface="Calibri"/>
              </a:rPr>
              <a:t>2. Collect contextual data such as user demographics, device specifications, and environmental factors that may influence keylogger behavior.</a:t>
            </a:r>
          </a:p>
          <a:p>
            <a:pPr marL="305435" indent="-305435"/>
            <a:endParaRPr lang="en-US" sz="1200" b="1" dirty="0">
              <a:latin typeface="Calibri"/>
              <a:cs typeface="Calibri"/>
            </a:endParaRPr>
          </a:p>
          <a:p>
            <a:pPr marL="305435" indent="-305435"/>
            <a:r>
              <a:rPr lang="en-US" sz="1200" b="1" dirty="0">
                <a:latin typeface="Calibri"/>
                <a:cs typeface="Calibri"/>
              </a:rPr>
              <a:t>Data Preprocessing:</a:t>
            </a:r>
          </a:p>
          <a:p>
            <a:pPr marL="305435" indent="-305435"/>
            <a:r>
              <a:rPr lang="en-US" sz="1200" b="1" dirty="0">
                <a:latin typeface="Calibri"/>
                <a:cs typeface="Calibri"/>
              </a:rPr>
              <a:t>1. Cleanse the collected data to remove any noise or irrelevant information, ensuring the dataset's quality and reliability.</a:t>
            </a:r>
          </a:p>
          <a:p>
            <a:pPr marL="305435" indent="-305435"/>
            <a:r>
              <a:rPr lang="en-US" sz="1200" b="1" dirty="0">
                <a:latin typeface="Calibri"/>
                <a:cs typeface="Calibri"/>
              </a:rPr>
              <a:t>2. Preprocess the data to handle missing values, outliers, and inconsistencies, preparing it for input into machine learning algorithms.</a:t>
            </a:r>
          </a:p>
          <a:p>
            <a:pPr marL="305435" indent="-305435"/>
            <a:endParaRPr lang="en-US" sz="1200" b="1" dirty="0">
              <a:latin typeface="Calibri"/>
              <a:cs typeface="Calibri"/>
            </a:endParaRPr>
          </a:p>
          <a:p>
            <a:pPr marL="305435" indent="-305435"/>
            <a:r>
              <a:rPr lang="en-US" sz="1200" b="1" dirty="0">
                <a:latin typeface="Calibri"/>
                <a:cs typeface="Calibri"/>
              </a:rPr>
              <a:t>Machine Learning Algorithm:</a:t>
            </a:r>
          </a:p>
          <a:p>
            <a:pPr marL="305435" indent="-305435"/>
            <a:r>
              <a:rPr lang="en-US" sz="1200" b="1" dirty="0">
                <a:latin typeface="Calibri"/>
                <a:cs typeface="Calibri"/>
              </a:rPr>
              <a:t>1. Implement machine learning algorithms suitable for keylogger analysis, such as anomaly detection techniques, classification algorithms, or sequence modeling approaches.</a:t>
            </a:r>
          </a:p>
          <a:p>
            <a:pPr marL="305435" indent="-305435"/>
            <a:r>
              <a:rPr lang="en-US" sz="1200" b="1" dirty="0">
                <a:latin typeface="Calibri"/>
                <a:cs typeface="Calibri"/>
              </a:rPr>
              <a:t>2. Train the model using the preprocessed data to identify patterns and anomalies in keystroke behavior, distinguishing between normal user activity and potentially malicious actions.</a:t>
            </a:r>
          </a:p>
          <a:p>
            <a:pPr marL="305435" indent="-305435"/>
            <a:endParaRPr lang="en-US" sz="1200" b="1" dirty="0">
              <a:latin typeface="Calibri"/>
              <a:cs typeface="Calibri"/>
            </a:endParaRPr>
          </a:p>
          <a:p>
            <a:pPr marL="305435" indent="-305435"/>
            <a:r>
              <a:rPr lang="en-US" sz="1200" b="1" dirty="0">
                <a:latin typeface="Calibri"/>
                <a:cs typeface="Calibri"/>
              </a:rPr>
              <a:t>Deployment:</a:t>
            </a:r>
          </a:p>
          <a:p>
            <a:pPr marL="305435" indent="-305435"/>
            <a:r>
              <a:rPr lang="en-US" sz="1200" b="1" dirty="0">
                <a:latin typeface="Calibri"/>
                <a:cs typeface="Calibri"/>
              </a:rPr>
              <a:t>1. Develop a user-friendly interface or application for keylogger detection and analysis, providing real-time monitoring and alerts for suspicious behavior.</a:t>
            </a:r>
          </a:p>
          <a:p>
            <a:pPr marL="305435" indent="-305435"/>
            <a:r>
              <a:rPr lang="en-US" sz="1200" b="1" dirty="0">
                <a:latin typeface="Calibri"/>
                <a:cs typeface="Calibri"/>
              </a:rPr>
              <a:t>2. Deploy the solution on secure and reliable platforms, ensuring data privacy and protection against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78993"/>
            <a:ext cx="10467121" cy="3575304"/>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Evaluation:</a:t>
            </a:r>
          </a:p>
          <a:p>
            <a:pPr marL="305435" indent="-305435"/>
            <a:r>
              <a:rPr lang="en-US" sz="1200" b="1" dirty="0">
                <a:latin typeface="Calibri"/>
                <a:cs typeface="Calibri"/>
              </a:rPr>
              <a:t>1. Evaluate the performance of the keylogger detection model using metrics such as accuracy, precision, recall, and F1 score.</a:t>
            </a:r>
          </a:p>
          <a:p>
            <a:pPr marL="305435" indent="-305435"/>
            <a:r>
              <a:rPr lang="en-US" sz="1200" b="1" dirty="0">
                <a:latin typeface="Calibri"/>
                <a:cs typeface="Calibri"/>
              </a:rPr>
              <a:t>2. Conduct thorough testing and validation of the deployed solution in real-world scenarios to assess its effectiveness and reliability.</a:t>
            </a:r>
          </a:p>
          <a:p>
            <a:pPr marL="305435" indent="-305435"/>
            <a:r>
              <a:rPr lang="en-US" sz="1200" b="1" dirty="0">
                <a:latin typeface="Calibri"/>
                <a:cs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lang="en-IN" dirty="0"/>
          </a:p>
        </p:txBody>
      </p:sp>
    </p:spTree>
    <p:extLst>
      <p:ext uri="{BB962C8B-B14F-4D97-AF65-F5344CB8AC3E}">
        <p14:creationId xmlns:p14="http://schemas.microsoft.com/office/powerpoint/2010/main" val="3793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System Requirements:</a:t>
            </a:r>
          </a:p>
          <a:p>
            <a:r>
              <a:rPr lang="en-IN" sz="1800" b="1" dirty="0">
                <a:solidFill>
                  <a:srgbClr val="0F0F0F"/>
                </a:solidFill>
                <a:ea typeface="+mn-lt"/>
                <a:cs typeface="+mn-lt"/>
              </a:rPr>
              <a:t>Operating System: The code should work on Windows, macOS, or Linux. </a:t>
            </a:r>
          </a:p>
          <a:p>
            <a:r>
              <a:rPr lang="en-IN" sz="1800" b="1" dirty="0">
                <a:solidFill>
                  <a:srgbClr val="0F0F0F"/>
                </a:solidFill>
                <a:ea typeface="+mn-lt"/>
                <a:cs typeface="+mn-lt"/>
              </a:rPr>
              <a:t>Python Interpreter: Python 3.x installed on your system.</a:t>
            </a:r>
          </a:p>
          <a:p>
            <a:pPr marL="0" indent="0">
              <a:buNone/>
            </a:pPr>
            <a:r>
              <a:rPr lang="en-IN" sz="1800" b="1" dirty="0">
                <a:solidFill>
                  <a:srgbClr val="0F0F0F"/>
                </a:solidFill>
                <a:ea typeface="+mn-lt"/>
                <a:cs typeface="+mn-lt"/>
              </a:rPr>
              <a:t>Required Libraries:</a:t>
            </a:r>
          </a:p>
          <a:p>
            <a:r>
              <a:rPr lang="en-IN" sz="1800" b="1" dirty="0" err="1">
                <a:solidFill>
                  <a:srgbClr val="0F0F0F"/>
                </a:solidFill>
                <a:ea typeface="+mn-lt"/>
                <a:cs typeface="+mn-lt"/>
              </a:rPr>
              <a:t>Tkinter</a:t>
            </a:r>
            <a:r>
              <a:rPr lang="en-IN" sz="1800" b="1" dirty="0">
                <a:solidFill>
                  <a:srgbClr val="0F0F0F"/>
                </a:solidFill>
                <a:ea typeface="+mn-lt"/>
                <a:cs typeface="+mn-lt"/>
              </a:rPr>
              <a:t> : </a:t>
            </a:r>
            <a:r>
              <a:rPr lang="en-IN" sz="1800" b="1" dirty="0" err="1">
                <a:solidFill>
                  <a:srgbClr val="0F0F0F"/>
                </a:solidFill>
                <a:ea typeface="+mn-lt"/>
                <a:cs typeface="+mn-lt"/>
              </a:rPr>
              <a:t>Tkinter</a:t>
            </a:r>
            <a:r>
              <a:rPr lang="en-IN" sz="1800" b="1" dirty="0">
                <a:solidFill>
                  <a:srgbClr val="0F0F0F"/>
                </a:solidFill>
                <a:ea typeface="+mn-lt"/>
                <a:cs typeface="+mn-lt"/>
              </a:rPr>
              <a:t> is Python's de-facto standard GUI (Graphical User Interface) package.</a:t>
            </a:r>
          </a:p>
          <a:p>
            <a:r>
              <a:rPr lang="en-IN" sz="1800" b="1" dirty="0">
                <a:solidFill>
                  <a:srgbClr val="0F0F0F"/>
                </a:solidFill>
                <a:ea typeface="+mn-lt"/>
                <a:cs typeface="+mn-lt"/>
              </a:rPr>
              <a:t>No additional installation is required for Python versions 3.x as </a:t>
            </a:r>
            <a:r>
              <a:rPr lang="en-IN" sz="1800" b="1" dirty="0" err="1">
                <a:solidFill>
                  <a:srgbClr val="0F0F0F"/>
                </a:solidFill>
                <a:ea typeface="+mn-lt"/>
                <a:cs typeface="+mn-lt"/>
              </a:rPr>
              <a:t>Tkinter</a:t>
            </a:r>
            <a:r>
              <a:rPr lang="en-IN" sz="1800" b="1" dirty="0">
                <a:solidFill>
                  <a:srgbClr val="0F0F0F"/>
                </a:solidFill>
                <a:ea typeface="+mn-lt"/>
                <a:cs typeface="+mn-lt"/>
              </a:rPr>
              <a:t> comes pre-installed.</a:t>
            </a:r>
          </a:p>
          <a:p>
            <a:r>
              <a:rPr lang="en-IN" sz="1800" b="1" dirty="0">
                <a:solidFill>
                  <a:srgbClr val="0F0F0F"/>
                </a:solidFill>
                <a:ea typeface="+mn-lt"/>
                <a:cs typeface="+mn-lt"/>
              </a:rPr>
              <a:t>For Python versions 2.x, you may need to install </a:t>
            </a:r>
            <a:r>
              <a:rPr lang="en-IN" sz="1800" b="1" dirty="0" err="1">
                <a:solidFill>
                  <a:srgbClr val="0F0F0F"/>
                </a:solidFill>
                <a:ea typeface="+mn-lt"/>
                <a:cs typeface="+mn-lt"/>
              </a:rPr>
              <a:t>Tkinter</a:t>
            </a:r>
            <a:r>
              <a:rPr lang="en-IN" sz="1800" b="1" dirty="0">
                <a:solidFill>
                  <a:srgbClr val="0F0F0F"/>
                </a:solidFill>
                <a:ea typeface="+mn-lt"/>
                <a:cs typeface="+mn-lt"/>
              </a:rPr>
              <a:t> separately.</a:t>
            </a:r>
          </a:p>
          <a:p>
            <a:r>
              <a:rPr lang="en-IN" sz="1800" b="1" dirty="0" err="1">
                <a:solidFill>
                  <a:srgbClr val="0F0F0F"/>
                </a:solidFill>
                <a:ea typeface="+mn-lt"/>
                <a:cs typeface="+mn-lt"/>
              </a:rPr>
              <a:t>pynput</a:t>
            </a:r>
            <a:r>
              <a:rPr lang="en-IN" sz="1800" b="1" dirty="0">
                <a:solidFill>
                  <a:srgbClr val="0F0F0F"/>
                </a:solidFill>
                <a:ea typeface="+mn-lt"/>
                <a:cs typeface="+mn-lt"/>
              </a:rPr>
              <a:t>: The </a:t>
            </a:r>
            <a:r>
              <a:rPr lang="en-IN" sz="1800" b="1" dirty="0" err="1">
                <a:solidFill>
                  <a:srgbClr val="0F0F0F"/>
                </a:solidFill>
                <a:ea typeface="+mn-lt"/>
                <a:cs typeface="+mn-lt"/>
              </a:rPr>
              <a:t>pynput</a:t>
            </a:r>
            <a:r>
              <a:rPr lang="en-IN" sz="1800" b="1" dirty="0">
                <a:solidFill>
                  <a:srgbClr val="0F0F0F"/>
                </a:solidFill>
                <a:ea typeface="+mn-lt"/>
                <a:cs typeface="+mn-lt"/>
              </a:rPr>
              <a:t> library is used for monitoring and controlling input devices, such as keyboards and mice.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r>
              <a:rPr lang="en-US" dirty="0"/>
              <a:t>Initialize Variables: </a:t>
            </a:r>
          </a:p>
          <a:p>
            <a:r>
              <a:rPr lang="en-US" dirty="0"/>
              <a:t>Initialize global variables such as </a:t>
            </a:r>
            <a:r>
              <a:rPr lang="en-US" dirty="0" err="1"/>
              <a:t>keys_used</a:t>
            </a:r>
            <a:r>
              <a:rPr lang="en-US" dirty="0"/>
              <a:t>, flag, and keys. These variables will be used to store information about keystrokes.</a:t>
            </a:r>
          </a:p>
          <a:p>
            <a:pPr marL="0" indent="0">
              <a:buNone/>
            </a:pPr>
            <a:r>
              <a:rPr lang="en-US" dirty="0"/>
              <a:t>Define Functions:</a:t>
            </a:r>
          </a:p>
          <a:p>
            <a:r>
              <a:rPr lang="en-US" dirty="0" err="1"/>
              <a:t>generate_text_log</a:t>
            </a:r>
            <a:r>
              <a:rPr lang="en-US" dirty="0"/>
              <a:t>(key): Write the captured keystrokes to a text file named key_log.txt.</a:t>
            </a:r>
          </a:p>
          <a:p>
            <a:r>
              <a:rPr lang="en-US" dirty="0" err="1"/>
              <a:t>generate_json_file</a:t>
            </a:r>
            <a:r>
              <a:rPr lang="en-US" dirty="0"/>
              <a:t>(</a:t>
            </a:r>
            <a:r>
              <a:rPr lang="en-US" dirty="0" err="1"/>
              <a:t>keys_used</a:t>
            </a:r>
            <a:r>
              <a:rPr lang="en-US" dirty="0"/>
              <a:t>): Write the captured keystrokes to a JSON file named </a:t>
            </a:r>
            <a:r>
              <a:rPr lang="en-US" dirty="0" err="1"/>
              <a:t>key_log.json</a:t>
            </a:r>
            <a:r>
              <a:rPr lang="en-US" dirty="0"/>
              <a:t>.</a:t>
            </a:r>
          </a:p>
          <a:p>
            <a:r>
              <a:rPr lang="en-US" dirty="0" err="1"/>
              <a:t>on_press</a:t>
            </a:r>
            <a:r>
              <a:rPr lang="en-US" dirty="0"/>
              <a:t>(key): Callback function invoked when a key is pressed. Records the keypress event, updates the flag, and generates log files.</a:t>
            </a:r>
          </a:p>
          <a:p>
            <a:r>
              <a:rPr lang="en-US" dirty="0" err="1"/>
              <a:t>on_release</a:t>
            </a:r>
            <a:r>
              <a:rPr lang="en-US" dirty="0"/>
              <a:t>(key): Callback function invoked when a key is released. Records the key release event and generates log files.</a:t>
            </a:r>
          </a:p>
          <a:p>
            <a:r>
              <a:rPr lang="en-US" dirty="0" err="1"/>
              <a:t>start_keylogger</a:t>
            </a:r>
            <a:r>
              <a:rPr lang="en-US" dirty="0"/>
              <a:t>(): Starts the keylogger by creating a keyboard listener using </a:t>
            </a:r>
            <a:r>
              <a:rPr lang="en-US" dirty="0" err="1"/>
              <a:t>pynput</a:t>
            </a:r>
            <a:r>
              <a:rPr lang="en-US" dirty="0"/>
              <a:t>.</a:t>
            </a:r>
          </a:p>
          <a:p>
            <a:r>
              <a:rPr lang="en-US" dirty="0" err="1"/>
              <a:t>stop_keylogger</a:t>
            </a:r>
            <a:r>
              <a:rPr lang="en-US" dirty="0"/>
              <a:t>(): Stops the keylogger by stopping the keyboard listener.</a:t>
            </a:r>
          </a:p>
          <a:p>
            <a:pPr marL="0" indent="0">
              <a:buNone/>
            </a:pPr>
            <a:r>
              <a:rPr lang="en-US" dirty="0"/>
              <a:t>GUI Setup:</a:t>
            </a:r>
          </a:p>
          <a:p>
            <a:r>
              <a:rPr lang="en-US" dirty="0"/>
              <a:t>Create a </a:t>
            </a:r>
            <a:r>
              <a:rPr lang="en-US" dirty="0" err="1"/>
              <a:t>Tkinter</a:t>
            </a:r>
            <a:r>
              <a:rPr lang="en-US" dirty="0"/>
              <a:t> window titled "Keylogger".</a:t>
            </a:r>
          </a:p>
          <a:p>
            <a:r>
              <a:rPr lang="en-US" dirty="0"/>
              <a:t>Add a label to display instructions and status messages.</a:t>
            </a:r>
          </a:p>
          <a:p>
            <a:r>
              <a:rPr lang="en-US" dirty="0"/>
              <a:t>Add "Start" and "Stop" buttons to initiate and terminate the keylogging process.</a:t>
            </a:r>
          </a:p>
          <a:p>
            <a:pPr marL="0" indent="0">
              <a:buNone/>
            </a:pPr>
            <a:r>
              <a:rPr lang="en-US" dirty="0"/>
              <a:t>Keylogging Process:</a:t>
            </a:r>
          </a:p>
          <a:p>
            <a:r>
              <a:rPr lang="en-US" dirty="0"/>
              <a:t>The keylogger captures keystrokes using the </a:t>
            </a:r>
            <a:r>
              <a:rPr lang="en-US" dirty="0" err="1"/>
              <a:t>pynput</a:t>
            </a:r>
            <a:r>
              <a:rPr lang="en-US" dirty="0"/>
              <a:t> library's </a:t>
            </a:r>
            <a:r>
              <a:rPr lang="en-US" dirty="0" err="1"/>
              <a:t>keyboard.Listener</a:t>
            </a:r>
            <a:r>
              <a:rPr lang="en-US" dirty="0"/>
              <a:t> class.</a:t>
            </a:r>
          </a:p>
          <a:p>
            <a:r>
              <a:rPr lang="en-US" dirty="0"/>
              <a:t>When a key is pressed (</a:t>
            </a:r>
            <a:r>
              <a:rPr lang="en-US" dirty="0" err="1"/>
              <a:t>on_press</a:t>
            </a:r>
            <a:r>
              <a:rPr lang="en-US" dirty="0"/>
              <a:t>), the event is recorded, the flag is updated, and log files are generated.</a:t>
            </a:r>
          </a:p>
          <a:p>
            <a:r>
              <a:rPr lang="en-US" dirty="0"/>
              <a:t>When a key is released (</a:t>
            </a:r>
            <a:r>
              <a:rPr lang="en-US" dirty="0" err="1"/>
              <a:t>on_release</a:t>
            </a:r>
            <a:r>
              <a:rPr lang="en-US" dirty="0"/>
              <a:t>), the event is recorded, and log files are generated.</a:t>
            </a:r>
          </a:p>
          <a:p>
            <a:r>
              <a:rPr lang="en-US" dirty="0"/>
              <a:t>The captured keystrokes are stored in the </a:t>
            </a:r>
            <a:r>
              <a:rPr lang="en-US" dirty="0" err="1"/>
              <a:t>keys_used</a:t>
            </a:r>
            <a:r>
              <a:rPr lang="en-US" dirty="0"/>
              <a:t> list.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dirty="0"/>
              <a:t>User Interaction:</a:t>
            </a:r>
          </a:p>
          <a:p>
            <a:r>
              <a:rPr lang="en-US" dirty="0"/>
              <a:t>The user interacts with the GUI to start and stop the keylogging process.</a:t>
            </a:r>
          </a:p>
          <a:p>
            <a:r>
              <a:rPr lang="en-US" dirty="0"/>
              <a:t>Clicking the "Start" button initiates the keylogging process, and the status message is updated.</a:t>
            </a:r>
          </a:p>
          <a:p>
            <a:r>
              <a:rPr lang="en-US" dirty="0"/>
              <a:t>Clicking the "Stop" button terminates the keylogging process, and the status message is updated.</a:t>
            </a:r>
          </a:p>
          <a:p>
            <a:pPr marL="0" indent="0">
              <a:buNone/>
            </a:pPr>
            <a:r>
              <a:rPr lang="en-US" dirty="0"/>
              <a:t>Deployment:</a:t>
            </a:r>
          </a:p>
          <a:p>
            <a:r>
              <a:rPr lang="en-US" dirty="0"/>
              <a:t>Deploy the keylogger as a desktop application using </a:t>
            </a:r>
            <a:r>
              <a:rPr lang="en-US" dirty="0" err="1"/>
              <a:t>Tkinter</a:t>
            </a:r>
            <a:r>
              <a:rPr lang="en-US" dirty="0"/>
              <a:t>.</a:t>
            </a:r>
          </a:p>
          <a:p>
            <a:r>
              <a:rPr lang="en-US" dirty="0"/>
              <a:t>Ensure that the necessary libraries (</a:t>
            </a:r>
            <a:r>
              <a:rPr lang="en-US" dirty="0" err="1"/>
              <a:t>Tkinter</a:t>
            </a:r>
            <a:r>
              <a:rPr lang="en-US" dirty="0"/>
              <a:t>, </a:t>
            </a:r>
            <a:r>
              <a:rPr lang="en-US" dirty="0" err="1"/>
              <a:t>pynput</a:t>
            </a:r>
            <a:r>
              <a:rPr lang="en-US" dirty="0"/>
              <a:t>, </a:t>
            </a:r>
            <a:r>
              <a:rPr lang="en-US" dirty="0" err="1"/>
              <a:t>json</a:t>
            </a:r>
            <a:r>
              <a:rPr lang="en-US" dirty="0"/>
              <a:t>) are installed.</a:t>
            </a:r>
          </a:p>
          <a:p>
            <a:r>
              <a:rPr lang="en-US" dirty="0"/>
              <a:t>Run the script to start the keylogging process.</a:t>
            </a:r>
          </a:p>
          <a:p>
            <a:r>
              <a:rPr lang="en-US" dirty="0"/>
              <a:t>Interact with the GUI to control the keylogger (start/stop).</a:t>
            </a:r>
          </a:p>
          <a:p>
            <a:pPr marL="0" indent="0">
              <a:buNone/>
            </a:pPr>
            <a:r>
              <a:rPr lang="en-US" dirty="0"/>
              <a:t>Data Logging:</a:t>
            </a:r>
          </a:p>
          <a:p>
            <a:r>
              <a:rPr lang="en-US" dirty="0"/>
              <a:t>The captured keystrokes are logged to both a text file (key_log.txt) and a JSON file (</a:t>
            </a:r>
            <a:r>
              <a:rPr lang="en-US" dirty="0" err="1"/>
              <a:t>key_log.json</a:t>
            </a:r>
            <a:r>
              <a:rPr lang="en-US" dirty="0"/>
              <a:t>) for analysis and review.</a:t>
            </a:r>
            <a:endParaRPr lang="en-IN" dirty="0"/>
          </a:p>
        </p:txBody>
      </p:sp>
    </p:spTree>
    <p:extLst>
      <p:ext uri="{BB962C8B-B14F-4D97-AF65-F5344CB8AC3E}">
        <p14:creationId xmlns:p14="http://schemas.microsoft.com/office/powerpoint/2010/main" val="3791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A763EDB-1239-9080-6BAF-D25F00C52E4A}"/>
              </a:ext>
            </a:extLst>
          </p:cNvPr>
          <p:cNvPicPr>
            <a:picLocks noGrp="1" noChangeAspect="1"/>
          </p:cNvPicPr>
          <p:nvPr>
            <p:ph idx="1"/>
          </p:nvPr>
        </p:nvPicPr>
        <p:blipFill rotWithShape="1">
          <a:blip r:embed="rId2"/>
          <a:srcRect l="19919" t="20408" r="18359" b="10462"/>
          <a:stretch/>
        </p:blipFill>
        <p:spPr>
          <a:xfrm>
            <a:off x="1234439" y="1684020"/>
            <a:ext cx="4971027" cy="3131820"/>
          </a:xfrm>
        </p:spPr>
      </p:pic>
      <p:pic>
        <p:nvPicPr>
          <p:cNvPr id="7" name="Picture 6">
            <a:extLst>
              <a:ext uri="{FF2B5EF4-FFF2-40B4-BE49-F238E27FC236}">
                <a16:creationId xmlns:a16="http://schemas.microsoft.com/office/drawing/2014/main" id="{20D4DD62-23F0-BA2D-1CFE-63BB17433806}"/>
              </a:ext>
            </a:extLst>
          </p:cNvPr>
          <p:cNvPicPr>
            <a:picLocks noChangeAspect="1"/>
          </p:cNvPicPr>
          <p:nvPr/>
        </p:nvPicPr>
        <p:blipFill rotWithShape="1">
          <a:blip r:embed="rId3"/>
          <a:srcRect l="18250" t="20444" r="30875" b="22444"/>
          <a:stretch/>
        </p:blipFill>
        <p:spPr>
          <a:xfrm>
            <a:off x="6461760" y="1676887"/>
            <a:ext cx="4971027" cy="3138953"/>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55</TotalTime>
  <Words>1266</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 logger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Chandran Pattu</cp:lastModifiedBy>
  <cp:revision>36</cp:revision>
  <dcterms:created xsi:type="dcterms:W3CDTF">2021-05-26T16:50:10Z</dcterms:created>
  <dcterms:modified xsi:type="dcterms:W3CDTF">2024-04-12T14:18:44Z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