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74" r:id="rId13"/>
    <p:sldId id="267" r:id="rId14"/>
    <p:sldId id="271" r:id="rId15"/>
    <p:sldId id="268" r:id="rId16"/>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tableStyles" Target="tableStyles.xml"/><Relationship Id="rId18" Type="http://schemas.openxmlformats.org/officeDocument/2006/relationships/presProps" Target="presProps.xml"/><Relationship Id="rId19" Type="http://schemas.openxmlformats.org/officeDocument/2006/relationships/viewProps" Target="viewProps.xml"/><Relationship Id="rId2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698"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699"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20-08-2024</a:t>
            </a:fld>
            <a:endParaRPr lang="en-IN"/>
          </a:p>
        </p:txBody>
      </p:sp>
      <p:sp>
        <p:nvSpPr>
          <p:cNvPr id="1048700"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1"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2"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3"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63" name="Slide Image Placeholder 1"/>
          <p:cNvSpPr>
            <a:spLocks noChangeAspect="1" noRot="1" noGrp="1"/>
          </p:cNvSpPr>
          <p:nvPr>
            <p:ph type="sldImg"/>
          </p:nvPr>
        </p:nvSpPr>
        <p:spPr/>
      </p:sp>
      <p:sp>
        <p:nvSpPr>
          <p:cNvPr id="1048664" name="Notes Placeholder 2"/>
          <p:cNvSpPr>
            <a:spLocks noGrp="1"/>
          </p:cNvSpPr>
          <p:nvPr>
            <p:ph type="body" idx="1"/>
          </p:nvPr>
        </p:nvSpPr>
        <p:spPr/>
        <p:txBody>
          <a:bodyPr/>
          <a:p>
            <a:endParaRPr dirty="0" lang="en-IN"/>
          </a:p>
        </p:txBody>
      </p:sp>
      <p:sp>
        <p:nvSpPr>
          <p:cNvPr id="104866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33" name=""/>
        <p:cNvGrpSpPr/>
        <p:nvPr/>
      </p:nvGrpSpPr>
      <p:grpSpPr>
        <a:xfrm>
          <a:off x="0" y="0"/>
          <a:ext cx="0" cy="0"/>
          <a:chOff x="0" y="0"/>
          <a:chExt cx="0" cy="0"/>
        </a:xfrm>
      </p:grpSpPr>
      <p:sp>
        <p:nvSpPr>
          <p:cNvPr id="1048651"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652"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65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5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5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84"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85" name="Holder 3"/>
          <p:cNvSpPr>
            <a:spLocks noGrp="1"/>
          </p:cNvSpPr>
          <p:nvPr>
            <p:ph type="body" idx="1"/>
          </p:nvPr>
        </p:nvSpPr>
        <p:spPr>
          <a:xfrm>
            <a:off x="609600" y="1577340"/>
            <a:ext cx="10972800" cy="266700"/>
          </a:xfrm>
        </p:spPr>
        <p:txBody>
          <a:bodyPr bIns="0" lIns="0" rIns="0" tIns="0"/>
          <a:p/>
        </p:txBody>
      </p:sp>
      <p:sp>
        <p:nvSpPr>
          <p:cNvPr id="1048686"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7"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88"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89"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90"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691"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692"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3"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4"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18" name=""/>
        <p:cNvGrpSpPr/>
        <p:nvPr/>
      </p:nvGrpSpPr>
      <p:grpSpPr>
        <a:xfrm>
          <a:off x="0" y="0"/>
          <a:ext cx="0" cy="0"/>
          <a:chOff x="0" y="0"/>
          <a:chExt cx="0" cy="0"/>
        </a:xfrm>
      </p:grpSpPr>
      <p:sp>
        <p:nvSpPr>
          <p:cNvPr id="1048591"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592"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3"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4"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695"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6"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7"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image" Target="../media/image14.png"/><Relationship Id="rId2" Type="http://schemas.openxmlformats.org/officeDocument/2006/relationships/image" Target="../media/image15.jpeg"/><Relationship Id="rId3"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image" Target="../media/image16.jpeg"/><Relationship Id="rId2" Type="http://schemas.openxmlformats.org/officeDocument/2006/relationships/image" Target="../media/image17.jpeg"/><Relationship Id="rId3" Type="http://schemas.openxmlformats.org/officeDocument/2006/relationships/image" Target="../media/image18.jpeg"/><Relationship Id="rId4"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3.jpeg"/><Relationship Id="rId4"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2.png"/><Relationship Id="rId3" Type="http://schemas.openxmlformats.org/officeDocument/2006/relationships/image" Target="../media/image5.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png"/><Relationship Id="rId3"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image" Target="../media/image1.png"/><Relationship Id="rId3" Type="http://schemas.openxmlformats.org/officeDocument/2006/relationships/image" Target="../media/image11.jpeg"/><Relationship Id="rId4"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13.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76299" y="990600"/>
            <a:ext cx="1743075" cy="1333500"/>
            <a:chOff x="742950" y="1104900"/>
            <a:chExt cx="1743075" cy="1333500"/>
          </a:xfrm>
        </p:grpSpPr>
        <p:sp>
          <p:nvSpPr>
            <p:cNvPr id="104865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65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65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65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6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64"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6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62" name="TextBox 13"/>
          <p:cNvSpPr txBox="1"/>
          <p:nvPr/>
        </p:nvSpPr>
        <p:spPr>
          <a:xfrm>
            <a:off x="2295523" y="3359785"/>
            <a:ext cx="8610600" cy="1869440"/>
          </a:xfrm>
          <a:prstGeom prst="rect"/>
          <a:noFill/>
        </p:spPr>
        <p:txBody>
          <a:bodyPr rtlCol="0" wrap="square">
            <a:spAutoFit/>
          </a:bodyPr>
          <a:p>
            <a:r>
              <a:rPr sz="2400" lang="en-US"/>
              <a:t>STUDENT NAME:</a:t>
            </a:r>
            <a:r>
              <a:rPr sz="2400" lang="en-US"/>
              <a:t> </a:t>
            </a:r>
            <a:r>
              <a:rPr sz="2400" lang="en-US"/>
              <a:t> </a:t>
            </a:r>
            <a:r>
              <a:rPr sz="2400" lang="en-US"/>
              <a:t>A</a:t>
            </a:r>
            <a:r>
              <a:rPr sz="2400" lang="en-US"/>
              <a:t>N</a:t>
            </a:r>
            <a:r>
              <a:rPr sz="2400" lang="en-US"/>
              <a:t>A</a:t>
            </a:r>
            <a:r>
              <a:rPr sz="2400" lang="en-US"/>
              <a:t>N</a:t>
            </a:r>
            <a:r>
              <a:rPr sz="2400" lang="en-US"/>
              <a:t>D</a:t>
            </a:r>
            <a:r>
              <a:rPr sz="2400" lang="en-US"/>
              <a:t>H</a:t>
            </a:r>
            <a:r>
              <a:rPr sz="2400" lang="en-US"/>
              <a:t>I</a:t>
            </a:r>
            <a:r>
              <a:rPr sz="2400" lang="en-US"/>
              <a:t>DHA </a:t>
            </a:r>
            <a:r>
              <a:rPr sz="2400" lang="en-US"/>
              <a:t>DEVI </a:t>
            </a:r>
            <a:r>
              <a:rPr sz="2400" lang="en-US"/>
              <a:t>K</a:t>
            </a:r>
            <a:r>
              <a:rPr sz="2400" lang="en-US"/>
              <a:t>.</a:t>
            </a:r>
            <a:r>
              <a:rPr sz="2400" lang="en-US"/>
              <a:t>S</a:t>
            </a:r>
            <a:endParaRPr dirty="0" sz="2400" lang="en-US"/>
          </a:p>
          <a:p>
            <a:r>
              <a:rPr dirty="0" sz="2400" lang="en-US"/>
              <a:t>REGISTER NO:</a:t>
            </a:r>
            <a:r>
              <a:rPr dirty="0" sz="2400" lang="en-US"/>
              <a:t> </a:t>
            </a:r>
            <a:r>
              <a:rPr dirty="0" sz="2400" lang="en-US"/>
              <a:t>3</a:t>
            </a:r>
            <a:r>
              <a:rPr dirty="0" sz="2400" lang="en-US"/>
              <a:t>1</a:t>
            </a:r>
            <a:r>
              <a:rPr dirty="0" sz="2400" lang="en-US"/>
              <a:t>2</a:t>
            </a:r>
            <a:r>
              <a:rPr dirty="0" sz="2400" lang="en-US"/>
              <a:t>2</a:t>
            </a:r>
            <a:r>
              <a:rPr dirty="0" sz="2400" lang="en-US"/>
              <a:t>1</a:t>
            </a:r>
            <a:r>
              <a:rPr dirty="0" sz="2400" lang="en-US"/>
              <a:t>2</a:t>
            </a:r>
            <a:r>
              <a:rPr dirty="0" sz="2400" lang="en-US"/>
              <a:t>0</a:t>
            </a:r>
            <a:r>
              <a:rPr dirty="0" sz="2400" lang="en-US"/>
              <a:t>5</a:t>
            </a:r>
            <a:r>
              <a:rPr dirty="0" sz="2400" lang="en-US"/>
              <a:t>7</a:t>
            </a:r>
            <a:endParaRPr altLang="en-US" lang="zh-CN"/>
          </a:p>
          <a:p>
            <a:r>
              <a:rPr dirty="0" sz="2400" lang="en-US"/>
              <a:t>DEPARTMENT:</a:t>
            </a:r>
            <a:r>
              <a:rPr dirty="0" sz="2400" lang="en-US"/>
              <a:t> </a:t>
            </a:r>
            <a:r>
              <a:rPr dirty="0" sz="2400" lang="en-US"/>
              <a:t>B</a:t>
            </a:r>
            <a:r>
              <a:rPr dirty="0" sz="2400" lang="en-US"/>
              <a:t>.</a:t>
            </a:r>
            <a:r>
              <a:rPr dirty="0" sz="2400" lang="en-US"/>
              <a:t>C</a:t>
            </a:r>
            <a:r>
              <a:rPr dirty="0" sz="2400" lang="en-US"/>
              <a:t>O</a:t>
            </a:r>
            <a:r>
              <a:rPr dirty="0" sz="2400" lang="en-US"/>
              <a:t>M</a:t>
            </a:r>
            <a:r>
              <a:rPr dirty="0" sz="2400" lang="en-US"/>
              <a:t> </a:t>
            </a:r>
            <a:r>
              <a:rPr dirty="0" sz="2400" lang="en-US"/>
              <a:t>G</a:t>
            </a:r>
            <a:r>
              <a:rPr dirty="0" sz="2400" lang="en-US"/>
              <a:t>E</a:t>
            </a:r>
            <a:r>
              <a:rPr dirty="0" sz="2400" lang="en-US"/>
              <a:t>N</a:t>
            </a:r>
            <a:r>
              <a:rPr dirty="0" sz="2400" lang="en-US"/>
              <a:t>E</a:t>
            </a:r>
            <a:r>
              <a:rPr dirty="0" sz="2400" lang="en-US"/>
              <a:t>R</a:t>
            </a:r>
            <a:r>
              <a:rPr dirty="0" sz="2400" lang="en-US"/>
              <a:t>A</a:t>
            </a:r>
            <a:r>
              <a:rPr dirty="0" sz="2400" lang="en-US"/>
              <a:t>L </a:t>
            </a:r>
            <a:endParaRPr altLang="en-US" lang="zh-CN"/>
          </a:p>
          <a:p>
            <a:r>
              <a:rPr dirty="0" sz="2400" lang="en-US"/>
              <a:t>COLLEGE</a:t>
            </a:r>
            <a:r>
              <a:rPr dirty="0" sz="2400" lang="en-US"/>
              <a:t>:</a:t>
            </a:r>
            <a:r>
              <a:rPr dirty="0" sz="2400" lang="en-US"/>
              <a:t> </a:t>
            </a:r>
            <a:r>
              <a:rPr dirty="0" sz="2400" lang="en-US"/>
              <a:t> </a:t>
            </a:r>
            <a:r>
              <a:rPr dirty="0" sz="2400" lang="en-US"/>
              <a:t>M</a:t>
            </a:r>
            <a:r>
              <a:rPr dirty="0" sz="2400" lang="en-US"/>
              <a:t>A</a:t>
            </a:r>
            <a:r>
              <a:rPr dirty="0" sz="2400" lang="en-US"/>
              <a:t>R</a:t>
            </a:r>
            <a:r>
              <a:rPr dirty="0" sz="2400" lang="en-US"/>
              <a:t> </a:t>
            </a:r>
            <a:r>
              <a:rPr dirty="0" sz="2400" lang="en-US"/>
              <a:t>G</a:t>
            </a:r>
            <a:r>
              <a:rPr dirty="0" sz="2400" lang="en-US"/>
              <a:t>R</a:t>
            </a:r>
            <a:r>
              <a:rPr dirty="0" sz="2400" lang="en-US"/>
              <a:t>E</a:t>
            </a:r>
            <a:r>
              <a:rPr dirty="0" sz="2400" lang="en-US"/>
              <a:t>G</a:t>
            </a:r>
            <a:r>
              <a:rPr dirty="0" sz="2400" lang="en-US"/>
              <a:t>O</a:t>
            </a:r>
            <a:r>
              <a:rPr dirty="0" sz="2400" lang="en-US"/>
              <a:t>R</a:t>
            </a:r>
            <a:r>
              <a:rPr dirty="0" sz="2400" lang="en-US"/>
              <a:t>I</a:t>
            </a:r>
            <a:r>
              <a:rPr dirty="0" sz="2400" lang="en-US"/>
              <a:t>O</a:t>
            </a:r>
            <a:r>
              <a:rPr dirty="0" sz="2400" lang="en-US"/>
              <a:t>S</a:t>
            </a:r>
            <a:r>
              <a:rPr dirty="0" sz="2400" lang="en-US"/>
              <a:t> </a:t>
            </a:r>
            <a:r>
              <a:rPr dirty="0" sz="2400" lang="en-US"/>
              <a:t>C</a:t>
            </a:r>
            <a:r>
              <a:rPr dirty="0" sz="2400" lang="en-US"/>
              <a:t>O</a:t>
            </a:r>
            <a:r>
              <a:rPr dirty="0" sz="2400" lang="en-US"/>
              <a:t>L</a:t>
            </a:r>
            <a:r>
              <a:rPr dirty="0" sz="2400" lang="en-US"/>
              <a:t>L</a:t>
            </a:r>
            <a:r>
              <a:rPr dirty="0" sz="2400" lang="en-US"/>
              <a:t>EGE </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5"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7"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709" name=""/>
          <p:cNvSpPr txBox="1"/>
          <p:nvPr/>
        </p:nvSpPr>
        <p:spPr>
          <a:xfrm>
            <a:off x="0" y="624838"/>
            <a:ext cx="10733857" cy="6187440"/>
          </a:xfrm>
          <a:prstGeom prst="rect"/>
        </p:spPr>
        <p:txBody>
          <a:bodyPr rtlCol="0" wrap="square">
            <a:spAutoFit/>
          </a:bodyPr>
          <a:p>
            <a:r>
              <a:rPr sz="2000" lang="en-US">
                <a:solidFill>
                  <a:srgbClr val="000000"/>
                </a:solidFill>
              </a:rPr>
              <a:t>Data Collection and Entry:
•Sheet in: This sheet contains detailed employee information, including Employee ID, names, start dates, job titles, supervisors, email addresses, business units, and performance-related data. This is the primary data source for my analysis.​
2. Data Preparation:
•Sheet in:
•I have gathered comprehensive employee data, possibly from various sources, and 
compiled it into this sheet.​
•The data includes demographic information, job details, and performance metrics like 
"Performance Score" and "Employee Rating."​
•This sheet also has a "Performance level" column, though some values appear to be 
missing.​
3. Aggregation of Performance Data:
•Sheet Sheet1:
•This sheet appears to summarize performance data by Business Unit.​
•The table is organized to show the count of employees in each performance level (high, 
low, medium, very high) across different Business Units (e.g., BPC, CCDR).​
•I used Excel functions like COUNTIF or PivotTables to aggregate this data.
•The sheet also includes a "Grand Total" column, which summarizes the total count of 
employees across performance levels for each Business Unit.​</a:t>
            </a:r>
            <a:endParaRPr sz="2800" lang="en-US">
              <a:solidFill>
                <a:srgbClr val="000000"/>
              </a:solidFill>
            </a:endParaRPr>
          </a:p>
        </p:txBody>
      </p:sp>
      <p:sp>
        <p:nvSpPr>
          <p:cNvPr id="1048719" name=""/>
          <p:cNvSpPr txBox="1"/>
          <p:nvPr/>
        </p:nvSpPr>
        <p:spPr>
          <a:xfrm>
            <a:off x="617671" y="0"/>
            <a:ext cx="4000000" cy="624839"/>
          </a:xfrm>
          <a:prstGeom prst="rect"/>
        </p:spPr>
        <p:txBody>
          <a:bodyPr rtlCol="0" wrap="square">
            <a:spAutoFit/>
          </a:bodyPr>
          <a:p>
            <a:r>
              <a:rPr b="1" sz="3600" lang="en-US">
                <a:solidFill>
                  <a:srgbClr val="000000"/>
                </a:solidFill>
              </a:rPr>
              <a:t>M</a:t>
            </a:r>
            <a:r>
              <a:rPr b="1" sz="3600" lang="en-US">
                <a:solidFill>
                  <a:srgbClr val="000000"/>
                </a:solidFill>
              </a:rPr>
              <a:t>O</a:t>
            </a:r>
            <a:r>
              <a:rPr b="1" sz="3600" lang="en-US">
                <a:solidFill>
                  <a:srgbClr val="000000"/>
                </a:solidFill>
              </a:rPr>
              <a:t>D</a:t>
            </a:r>
            <a:r>
              <a:rPr b="1" sz="3600" lang="en-US">
                <a:solidFill>
                  <a:srgbClr val="000000"/>
                </a:solidFill>
              </a:rPr>
              <a:t>E</a:t>
            </a:r>
            <a:r>
              <a:rPr b="1" sz="3600" lang="en-US">
                <a:solidFill>
                  <a:srgbClr val="000000"/>
                </a:solidFill>
              </a:rPr>
              <a:t>L</a:t>
            </a:r>
            <a:r>
              <a:rPr b="1" sz="3600" lang="en-US">
                <a:solidFill>
                  <a:srgbClr val="000000"/>
                </a:solidFill>
              </a:rPr>
              <a:t>L</a:t>
            </a:r>
            <a:r>
              <a:rPr b="1" sz="3600" lang="en-US">
                <a:solidFill>
                  <a:srgbClr val="000000"/>
                </a:solidFill>
              </a:rPr>
              <a:t>ING </a:t>
            </a:r>
            <a:endParaRPr b="1" sz="3600" lang="en-US">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726" name=""/>
          <p:cNvSpPr txBox="1"/>
          <p:nvPr/>
        </p:nvSpPr>
        <p:spPr>
          <a:xfrm>
            <a:off x="3366927" y="-1709870"/>
            <a:ext cx="4000000" cy="510540"/>
          </a:xfrm>
          <a:prstGeom prst="rect"/>
        </p:spPr>
        <p:txBody>
          <a:bodyPr rtlCol="0"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r>
              <a:rPr sz="2800" lang="en-US">
                <a:solidFill>
                  <a:srgbClr val="000000"/>
                </a:solidFill>
              </a:rPr>
              <a:t/>
            </a:r>
            <a:endParaRPr sz="2800" lang="en-US">
              <a:solidFill>
                <a:srgbClr val="000000"/>
              </a:solidFill>
            </a:endParaRPr>
          </a:p>
        </p:txBody>
      </p:sp>
      <p:sp>
        <p:nvSpPr>
          <p:cNvPr id="1048730" name=""/>
          <p:cNvSpPr txBox="1"/>
          <p:nvPr/>
        </p:nvSpPr>
        <p:spPr>
          <a:xfrm>
            <a:off x="617671" y="0"/>
            <a:ext cx="4000000" cy="624839"/>
          </a:xfrm>
          <a:prstGeom prst="rect"/>
        </p:spPr>
        <p:txBody>
          <a:bodyPr rtlCol="0"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r>
              <a:rPr b="1" sz="3600" lang="en-US">
                <a:solidFill>
                  <a:srgbClr val="000000"/>
                </a:solidFill>
                <a:latin typeface="Arial"/>
              </a:rPr>
              <a:t>M</a:t>
            </a:r>
            <a:r>
              <a:rPr b="1" sz="3600" lang="en-US">
                <a:solidFill>
                  <a:srgbClr val="000000"/>
                </a:solidFill>
                <a:latin typeface="Arial"/>
              </a:rPr>
              <a:t>O</a:t>
            </a:r>
            <a:r>
              <a:rPr b="1" sz="3600" lang="en-US">
                <a:solidFill>
                  <a:srgbClr val="000000"/>
                </a:solidFill>
                <a:latin typeface="Arial"/>
              </a:rPr>
              <a:t>D</a:t>
            </a:r>
            <a:r>
              <a:rPr b="1" sz="3600" lang="en-US">
                <a:solidFill>
                  <a:srgbClr val="000000"/>
                </a:solidFill>
                <a:latin typeface="Arial"/>
              </a:rPr>
              <a:t>E</a:t>
            </a:r>
            <a:r>
              <a:rPr b="1" sz="3600" lang="en-US">
                <a:solidFill>
                  <a:srgbClr val="000000"/>
                </a:solidFill>
                <a:latin typeface="Arial"/>
              </a:rPr>
              <a:t>L</a:t>
            </a:r>
            <a:r>
              <a:rPr b="1" sz="3600" lang="en-US">
                <a:solidFill>
                  <a:srgbClr val="000000"/>
                </a:solidFill>
                <a:latin typeface="Arial"/>
              </a:rPr>
              <a:t>L</a:t>
            </a:r>
            <a:r>
              <a:rPr b="1" sz="3600" lang="en-US">
                <a:solidFill>
                  <a:srgbClr val="000000"/>
                </a:solidFill>
                <a:latin typeface="Arial"/>
              </a:rPr>
              <a:t>ING </a:t>
            </a:r>
            <a:endParaRPr b="1" sz="3600" lang="en-US">
              <a:solidFill>
                <a:srgbClr val="000000"/>
              </a:solidFill>
            </a:endParaRPr>
          </a:p>
        </p:txBody>
      </p:sp>
      <p:sp>
        <p:nvSpPr>
          <p:cNvPr id="1048731" name=""/>
          <p:cNvSpPr txBox="1"/>
          <p:nvPr/>
        </p:nvSpPr>
        <p:spPr>
          <a:xfrm>
            <a:off x="349479" y="868918"/>
            <a:ext cx="10858519" cy="5781040"/>
          </a:xfrm>
          <a:prstGeom prst="rect"/>
        </p:spPr>
        <p:txBody>
          <a:bodyPr rtlCol="0" wrap="square">
            <a:spAutoFit/>
          </a:bodyPr>
          <a:p>
            <a:r>
              <a:rPr sz="2400" lang="en-US">
                <a:solidFill>
                  <a:srgbClr val="000000"/>
                </a:solidFill>
              </a:rPr>
              <a:t>4. Visualization:
•Although not explicitly shown in the provided data, it’s common to create charts or graphs in Excel to visualize performance distributions.
•I have used the data in Sheet1 to create bar charts or pie charts illustrating 
the distribution of performance levels across different Business Units.
5. Additional Data Analysis (Sheet2):
•Sheet Sheet2:
•Contains ID-marks pair, possibly related to some other aspect of performance 
or another dataset.
•It might be used for supplementary analysis, though it’s unclear how it ties 
into the main performance analysis.
6. Final Analysis and Reporting:
•I would likely compile these analyses into a coherent report, possibly adding 
explanations, visualizations, and insights directly into the Excel file or exporting the data into a presentation format.
•Key insights could include identifying top-performing Business Units, areas</a:t>
            </a:r>
            <a:endParaRPr sz="2800" lang="en-US">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9"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1" name="object 7"/>
          <p:cNvSpPr txBox="1">
            <a:spLocks noGrp="1"/>
          </p:cNvSpPr>
          <p:nvPr>
            <p:ph type="title"/>
          </p:nvPr>
        </p:nvSpPr>
        <p:spPr>
          <a:xfrm>
            <a:off x="755332" y="385444"/>
            <a:ext cx="3265241" cy="7372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2"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pic>
        <p:nvPicPr>
          <p:cNvPr id="2097175" name=""/>
          <p:cNvPicPr>
            <a:picLocks/>
          </p:cNvPicPr>
          <p:nvPr/>
        </p:nvPicPr>
        <p:blipFill>
          <a:blip xmlns:r="http://schemas.openxmlformats.org/officeDocument/2006/relationships" r:embed="rId2"/>
          <a:srcRect l="0" t="35121" r="0" b="41974"/>
          <a:stretch>
            <a:fillRect/>
          </a:stretch>
        </p:blipFill>
        <p:spPr>
          <a:xfrm rot="21586082">
            <a:off x="605916" y="1341228"/>
            <a:ext cx="10033875" cy="5053765"/>
          </a:xfrm>
          <a:prstGeom prst="rec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733" name="object 7"/>
          <p:cNvSpPr txBox="1">
            <a:spLocks noGrp="1"/>
          </p:cNvSpPr>
          <p:nvPr/>
        </p:nvSpPr>
        <p:spPr>
          <a:xfrm>
            <a:off x="755332" y="385444"/>
            <a:ext cx="3265241" cy="737236"/>
          </a:xfrm>
          <a:prstGeom prst="rect"/>
        </p:spPr>
        <p:txBody>
          <a:bodyPr bIns="0" lIns="0" rIns="0" rtlCol="0" tIns="13335" vert="horz" wrap="square">
            <a:spAutoFit/>
          </a:bodyPr>
          <a:lstStyle>
            <a:lvl1pPr>
              <a:defRPr b="1" sz="4800" i="0">
                <a:solidFill>
                  <a:srgbClr val="000000"/>
                </a:solidFill>
                <a:latin typeface="Trebuchet MS"/>
                <a:cs typeface="Trebuchet MS"/>
              </a:defRPr>
            </a:lvl1pPr>
          </a:lstStyle>
          <a:p>
            <a:pPr marL="12700">
              <a:lnSpc>
                <a:spcPct val="100000"/>
              </a:lnSpc>
              <a:spcBef>
                <a:spcPts val="105"/>
              </a:spcBef>
            </a:pPr>
            <a:r>
              <a:rPr dirty="0"/>
              <a:t>R</a:t>
            </a:r>
            <a:r>
              <a:rPr dirty="0" spc="-40"/>
              <a:t>E</a:t>
            </a:r>
            <a:r>
              <a:rPr dirty="0" spc="15"/>
              <a:t>S</a:t>
            </a:r>
            <a:r>
              <a:rPr dirty="0" spc="-30"/>
              <a:t>U</a:t>
            </a:r>
            <a:r>
              <a:rPr dirty="0" spc="-405"/>
              <a:t>L</a:t>
            </a:r>
            <a:r>
              <a:rPr dirty="0"/>
              <a:t>TS</a:t>
            </a:r>
          </a:p>
        </p:txBody>
      </p:sp>
      <p:pic>
        <p:nvPicPr>
          <p:cNvPr id="2097178" name=""/>
          <p:cNvPicPr>
            <a:picLocks/>
          </p:cNvPicPr>
          <p:nvPr/>
        </p:nvPicPr>
        <p:blipFill>
          <a:blip xmlns:r="http://schemas.openxmlformats.org/officeDocument/2006/relationships" r:embed="rId1"/>
          <a:stretch>
            <a:fillRect/>
          </a:stretch>
        </p:blipFill>
        <p:spPr>
          <a:xfrm rot="761">
            <a:off x="-868989" y="8371445"/>
            <a:ext cx="8144033" cy="5665690"/>
          </a:xfrm>
          <a:prstGeom prst="rect"/>
        </p:spPr>
      </p:pic>
      <p:pic>
        <p:nvPicPr>
          <p:cNvPr id="2097179" name=""/>
          <p:cNvPicPr>
            <a:picLocks/>
          </p:cNvPicPr>
          <p:nvPr/>
        </p:nvPicPr>
        <p:blipFill>
          <a:blip xmlns:r="http://schemas.openxmlformats.org/officeDocument/2006/relationships" r:embed="rId2"/>
          <a:stretch>
            <a:fillRect/>
          </a:stretch>
        </p:blipFill>
        <p:spPr>
          <a:xfrm rot="0">
            <a:off x="5973614" y="1679053"/>
            <a:ext cx="4956993" cy="4820608"/>
          </a:xfrm>
          <a:prstGeom prst="rect"/>
        </p:spPr>
      </p:pic>
      <p:pic>
        <p:nvPicPr>
          <p:cNvPr id="2097180" name=""/>
          <p:cNvPicPr>
            <a:picLocks/>
          </p:cNvPicPr>
          <p:nvPr/>
        </p:nvPicPr>
        <p:blipFill>
          <a:blip xmlns:r="http://schemas.openxmlformats.org/officeDocument/2006/relationships" r:embed="rId3"/>
          <a:stretch>
            <a:fillRect/>
          </a:stretch>
        </p:blipFill>
        <p:spPr>
          <a:xfrm>
            <a:off x="262818" y="988339"/>
            <a:ext cx="7012226" cy="6054931"/>
          </a:xfrm>
          <a:prstGeom prst="rec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3"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736" name=""/>
          <p:cNvSpPr txBox="1"/>
          <p:nvPr/>
        </p:nvSpPr>
        <p:spPr>
          <a:xfrm>
            <a:off x="278681" y="1328308"/>
            <a:ext cx="10344660" cy="5120639"/>
          </a:xfrm>
          <a:prstGeom prst="rect"/>
        </p:spPr>
        <p:txBody>
          <a:bodyPr rtlCol="0" wrap="square">
            <a:spAutoFit/>
          </a:bodyPr>
          <a:p>
            <a:r>
              <a:rPr sz="2800" lang="en-US">
                <a:solidFill>
                  <a:srgbClr val="000000"/>
                </a:solidFill>
              </a:rPr>
              <a:t>The Employee Performance Analysis reveals varied performance levels across different Business Units, with a significant number of employees falling into the "medium" and "low" categories, 
particularly in units like BPC and CCDR. There are also strong 
performers in the "very high" category, suggesting potential for 
leadership development. However, some data gaps, such as 
missing "Performance level" entries, need addressing for more 
accurate insights. Overall, the analysis suggests a need for 
targeted training and development in lower-performing units, 
recognition programs for high performers, and improved data 
accuracy for future assessments.</a:t>
            </a:r>
            <a:endParaRPr sz="2800" lang="en-US">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9"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30" name="object 3"/>
          <p:cNvGrpSpPr/>
          <p:nvPr/>
        </p:nvGrpSpPr>
        <p:grpSpPr>
          <a:xfrm>
            <a:off x="7443849" y="0"/>
            <a:ext cx="4752975" cy="6863080"/>
            <a:chOff x="7443849" y="0"/>
            <a:chExt cx="4752975" cy="6863080"/>
          </a:xfrm>
        </p:grpSpPr>
        <p:sp>
          <p:nvSpPr>
            <p:cNvPr id="1048630"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31"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2"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3"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4"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5"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6"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7"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8"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9"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40"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1"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2"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43"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31" name="object 18"/>
          <p:cNvGrpSpPr/>
          <p:nvPr/>
        </p:nvGrpSpPr>
        <p:grpSpPr>
          <a:xfrm>
            <a:off x="466725" y="6410325"/>
            <a:ext cx="3705225" cy="295275"/>
            <a:chOff x="466725" y="6410325"/>
            <a:chExt cx="3705225" cy="295275"/>
          </a:xfrm>
        </p:grpSpPr>
        <p:pic>
          <p:nvPicPr>
            <p:cNvPr id="2097160"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61"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44"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45" name="TextBox 22"/>
          <p:cNvSpPr txBox="1"/>
          <p:nvPr/>
        </p:nvSpPr>
        <p:spPr>
          <a:xfrm>
            <a:off x="723436" y="2123271"/>
            <a:ext cx="9087314"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pic>
        <p:nvPicPr>
          <p:cNvPr id="2097170" name=""/>
          <p:cNvPicPr>
            <a:picLocks/>
          </p:cNvPicPr>
          <p:nvPr/>
        </p:nvPicPr>
        <p:blipFill>
          <a:blip xmlns:r="http://schemas.openxmlformats.org/officeDocument/2006/relationships" r:embed="rId3"/>
          <a:stretch>
            <a:fillRect/>
          </a:stretch>
        </p:blipFill>
        <p:spPr>
          <a:xfrm rot="0">
            <a:off x="4871520" y="3047999"/>
            <a:ext cx="5154183" cy="3347714"/>
          </a:xfrm>
          <a:prstGeom prst="rec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5" name=""/>
        <p:cNvGrpSpPr/>
        <p:nvPr/>
      </p:nvGrpSpPr>
      <p:grpSpPr>
        <a:xfrm>
          <a:off x="0" y="0"/>
          <a:ext cx="0" cy="0"/>
          <a:chOff x="0" y="0"/>
          <a:chExt cx="0" cy="0"/>
        </a:xfrm>
      </p:grpSpPr>
      <p:sp>
        <p:nvSpPr>
          <p:cNvPr id="104860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26" name="object 3"/>
          <p:cNvGrpSpPr/>
          <p:nvPr/>
        </p:nvGrpSpPr>
        <p:grpSpPr>
          <a:xfrm>
            <a:off x="7443849" y="0"/>
            <a:ext cx="4752975" cy="6863080"/>
            <a:chOff x="7443849" y="0"/>
            <a:chExt cx="4752975" cy="6863080"/>
          </a:xfrm>
        </p:grpSpPr>
        <p:sp>
          <p:nvSpPr>
            <p:cNvPr id="104860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0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1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1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1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2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6"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27" name="object 18"/>
          <p:cNvGrpSpPr/>
          <p:nvPr/>
        </p:nvGrpSpPr>
        <p:grpSpPr>
          <a:xfrm>
            <a:off x="47625" y="3819523"/>
            <a:ext cx="4124325" cy="3009900"/>
            <a:chOff x="47625" y="3819523"/>
            <a:chExt cx="4124325" cy="3009900"/>
          </a:xfrm>
        </p:grpSpPr>
        <p:pic>
          <p:nvPicPr>
            <p:cNvPr id="2097157"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8"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21" name="object 21"/>
          <p:cNvSpPr txBox="1">
            <a:spLocks noGrp="1"/>
          </p:cNvSpPr>
          <p:nvPr>
            <p:ph type="title"/>
          </p:nvPr>
        </p:nvSpPr>
        <p:spPr>
          <a:xfrm>
            <a:off x="739775" y="445388"/>
            <a:ext cx="3283179" cy="737236"/>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2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2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7991475" y="2933700"/>
            <a:ext cx="2762250" cy="3257550"/>
            <a:chOff x="7991475" y="2933700"/>
            <a:chExt cx="2762250" cy="3257550"/>
          </a:xfrm>
        </p:grpSpPr>
        <p:sp>
          <p:nvSpPr>
            <p:cNvPr id="104859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59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2"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597"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598" name="object 7"/>
          <p:cNvSpPr txBox="1">
            <a:spLocks noGrp="1"/>
          </p:cNvSpPr>
          <p:nvPr>
            <p:ph type="title"/>
          </p:nvPr>
        </p:nvSpPr>
        <p:spPr>
          <a:xfrm>
            <a:off x="834072" y="575055"/>
            <a:ext cx="6548577"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3"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599"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00" name=""/>
          <p:cNvSpPr txBox="1"/>
          <p:nvPr/>
        </p:nvSpPr>
        <p:spPr>
          <a:xfrm rot="24122">
            <a:off x="215544" y="1972329"/>
            <a:ext cx="10159369" cy="4676140"/>
          </a:xfrm>
          <a:prstGeom prst="rect"/>
        </p:spPr>
        <p:txBody>
          <a:bodyPr rtlCol="0" wrap="square">
            <a:spAutoFit/>
          </a:bodyPr>
          <a:p>
            <a:r>
              <a:rPr sz="1600" lang="en-US">
                <a:solidFill>
                  <a:srgbClr val="000000"/>
                </a:solidFill>
              </a:rPr>
              <a:t>To write a problem statement on employee performance, you need to identify the 
specific area of performance that is problematic, such as low productivity, high 
absenteeism, or poor quality of work.
Objective: Improve the effectiveness of the employee performance evaluation system 
within Company to enhance overall productivity, employee satisfaction, and alignment 
with organizational goals.
Background: The current employee performance evaluation system is perceived as 
subjective and inconsistent. This has led to concerns about fairness, accuracy, and its 
impact on employee motivation and development.
Identification and strengths and weekness: It helps in identifying which employees are 
performing well and which ones need improvements .
Performance Metrics:It allows the organization to track key performance indicators 
(KPIS)such as task completion,sales treagets,and other measurable objectives.
Informed Decision-making:Management can make informed decision about 
promotions,rewards,or additional training based on performance data
Resource Allocation: It helps in optimizing the allocation of resources by identifying 
where more support or training may be needed.
Employee Development : It assists in creating personalized development plans for 
employees, helping them grow in their roles.</a:t>
            </a:r>
            <a:endParaRPr sz="2800" lang="en-US">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23" name=""/>
        <p:cNvGrpSpPr/>
        <p:nvPr/>
      </p:nvGrpSpPr>
      <p:grpSpPr>
        <a:xfrm>
          <a:off x="0" y="0"/>
          <a:ext cx="0" cy="0"/>
          <a:chOff x="0" y="0"/>
          <a:chExt cx="0" cy="0"/>
        </a:xfrm>
      </p:grpSpPr>
      <p:grpSp>
        <p:nvGrpSpPr>
          <p:cNvPr id="24" name="object 2"/>
          <p:cNvGrpSpPr/>
          <p:nvPr/>
        </p:nvGrpSpPr>
        <p:grpSpPr>
          <a:xfrm>
            <a:off x="8658225" y="2647950"/>
            <a:ext cx="3533775" cy="3810000"/>
            <a:chOff x="8658225" y="2647950"/>
            <a:chExt cx="3533775" cy="3810000"/>
          </a:xfrm>
        </p:grpSpPr>
        <p:sp>
          <p:nvSpPr>
            <p:cNvPr id="104860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02"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4"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03"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04"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55"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05"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06" name="TextBox 10"/>
          <p:cNvSpPr txBox="1"/>
          <p:nvPr/>
        </p:nvSpPr>
        <p:spPr>
          <a:xfrm>
            <a:off x="384541" y="1440180"/>
            <a:ext cx="9405492" cy="5425440"/>
          </a:xfrm>
          <a:prstGeom prst="rect"/>
          <a:noFill/>
        </p:spPr>
        <p:txBody>
          <a:bodyPr rtlCol="0" wrap="square">
            <a:spAutoFit/>
          </a:bodyPr>
          <a:p>
            <a:pPr algn="l">
              <a:buFont typeface="Arial" panose="020B0604020202020204" pitchFamily="34" charset="0"/>
              <a:buChar char="•"/>
            </a:pPr>
            <a:r>
              <a:rPr b="0" dirty="0" sz="1800" i="0" lang="en-US">
                <a:solidFill>
                  <a:srgbClr val="0D0D0D"/>
                </a:solidFill>
                <a:effectLst/>
                <a:latin typeface="Times New Roman" panose="02020603050405020304" pitchFamily="18" charset="0"/>
                <a:cs typeface="Times New Roman" panose="02020603050405020304" pitchFamily="18" charset="0"/>
              </a:rPr>
              <a:t>Analyzing the performance of the employee by considering the various factor like agenda, </a:t>
            </a:r>
            <a:endParaRPr b="0" dirty="0" sz="20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1800" i="0" lang="en-US">
                <a:solidFill>
                  <a:srgbClr val="0D0D0D"/>
                </a:solidFill>
                <a:effectLst/>
                <a:latin typeface="Times New Roman" panose="02020603050405020304" pitchFamily="18" charset="0"/>
                <a:cs typeface="Times New Roman" panose="02020603050405020304" pitchFamily="18" charset="0"/>
              </a:rPr>
              <a:t>performance, achievements, etc.The employee performance analysis project aims to assess and enhance productivity by evaluating key performance metrics and competencies. It will </a:t>
            </a:r>
            <a:endParaRPr b="0" dirty="0" sz="20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1800" i="0" lang="en-US">
                <a:solidFill>
                  <a:srgbClr val="0D0D0D"/>
                </a:solidFill>
                <a:effectLst/>
                <a:latin typeface="Times New Roman" panose="02020603050405020304" pitchFamily="18" charset="0"/>
                <a:cs typeface="Times New Roman" panose="02020603050405020304" pitchFamily="18" charset="0"/>
              </a:rPr>
              <a:t>involve collecting data through surveys, evaluations, and performance indicators over a </a:t>
            </a:r>
            <a:endParaRPr b="0" dirty="0" sz="20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1800" i="0" lang="en-US">
                <a:solidFill>
                  <a:srgbClr val="0D0D0D"/>
                </a:solidFill>
                <a:effectLst/>
                <a:latin typeface="Times New Roman" panose="02020603050405020304" pitchFamily="18" charset="0"/>
                <a:cs typeface="Times New Roman" panose="02020603050405020304" pitchFamily="18" charset="0"/>
              </a:rPr>
              <a:t>defined period. The analysis will identify strengths, areas for improvement, and alignment </a:t>
            </a:r>
            <a:endParaRPr b="0" dirty="0" sz="20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1800" i="0" lang="en-US">
                <a:solidFill>
                  <a:srgbClr val="0D0D0D"/>
                </a:solidFill>
                <a:effectLst/>
                <a:latin typeface="Times New Roman" panose="02020603050405020304" pitchFamily="18" charset="0"/>
                <a:cs typeface="Times New Roman" panose="02020603050405020304" pitchFamily="18" charset="0"/>
              </a:rPr>
              <a:t>with organizational goals. Key stakeholders include employees, managers, and HR </a:t>
            </a:r>
            <a:endParaRPr b="0" dirty="0" sz="20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1800" i="0" lang="en-US">
                <a:solidFill>
                  <a:srgbClr val="0D0D0D"/>
                </a:solidFill>
                <a:effectLst/>
                <a:latin typeface="Times New Roman" panose="02020603050405020304" pitchFamily="18" charset="0"/>
                <a:cs typeface="Times New Roman" panose="02020603050405020304" pitchFamily="18" charset="0"/>
              </a:rPr>
              <a:t>personnel. The project will culminate in actionable insights and recommendations to support professional development and performance improvements.this project overview helps to </a:t>
            </a:r>
            <a:endParaRPr b="0" dirty="0" sz="20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1800" i="0" lang="en-US">
                <a:solidFill>
                  <a:srgbClr val="0D0D0D"/>
                </a:solidFill>
                <a:effectLst/>
                <a:latin typeface="Times New Roman" panose="02020603050405020304" pitchFamily="18" charset="0"/>
                <a:cs typeface="Times New Roman" panose="02020603050405020304" pitchFamily="18" charset="0"/>
              </a:rPr>
              <a:t>identify the trends and pattends of different categories of employees like high, </a:t>
            </a:r>
            <a:endParaRPr b="0" dirty="0" sz="20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1800" i="0" lang="en-US">
                <a:solidFill>
                  <a:srgbClr val="0D0D0D"/>
                </a:solidFill>
                <a:effectLst/>
                <a:latin typeface="Times New Roman" panose="02020603050405020304" pitchFamily="18" charset="0"/>
                <a:cs typeface="Times New Roman" panose="02020603050405020304" pitchFamily="18" charset="0"/>
              </a:rPr>
              <a:t>medium,low,etc. The employee performance analysis using excel project aims to evaluvate</a:t>
            </a:r>
            <a:endParaRPr b="0" dirty="0" sz="20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1800" i="0" lang="en-US">
                <a:solidFill>
                  <a:srgbClr val="0D0D0D"/>
                </a:solidFill>
                <a:effectLst/>
                <a:latin typeface="Times New Roman" panose="02020603050405020304" pitchFamily="18" charset="0"/>
                <a:cs typeface="Times New Roman" panose="02020603050405020304" pitchFamily="18" charset="0"/>
              </a:rPr>
              <a:t>and improve employee productivity within an organization by leveraging excels data analysis and visualization capabilities.the project involves collecting relevant performance data such </a:t>
            </a:r>
            <a:endParaRPr b="0" dirty="0" sz="20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1800" i="0" lang="en-US">
                <a:solidFill>
                  <a:srgbClr val="0D0D0D"/>
                </a:solidFill>
                <a:effectLst/>
                <a:latin typeface="Times New Roman" panose="02020603050405020304" pitchFamily="18" charset="0"/>
                <a:cs typeface="Times New Roman" panose="02020603050405020304" pitchFamily="18" charset="0"/>
              </a:rPr>
              <a:t>as attendance,task completion rates, and sales figures,and organizing this information into a structured excel workbook.Using various excel functions and tools,the data will be analyzed </a:t>
            </a:r>
            <a:endParaRPr b="0" dirty="0" sz="20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1800" i="0" lang="en-US">
                <a:solidFill>
                  <a:srgbClr val="0D0D0D"/>
                </a:solidFill>
                <a:effectLst/>
                <a:latin typeface="Times New Roman" panose="02020603050405020304" pitchFamily="18" charset="0"/>
                <a:cs typeface="Times New Roman" panose="02020603050405020304" pitchFamily="18" charset="0"/>
              </a:rPr>
              <a:t>to identify trends,strengths,and areas needing an improvement</a:t>
            </a:r>
            <a:endParaRPr b="0" dirty="0" sz="2400" i="0" lang="en-US">
              <a:solidFill>
                <a:srgbClr val="0D0D0D"/>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624"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5"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7" name="object 5"/>
          <p:cNvSpPr txBox="1">
            <a:spLocks noGrp="1"/>
          </p:cNvSpPr>
          <p:nvPr>
            <p:ph type="title"/>
          </p:nvPr>
        </p:nvSpPr>
        <p:spPr>
          <a:xfrm>
            <a:off x="425251" y="235567"/>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59"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28"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704" name=""/>
          <p:cNvSpPr txBox="1"/>
          <p:nvPr/>
        </p:nvSpPr>
        <p:spPr>
          <a:xfrm>
            <a:off x="0" y="753725"/>
            <a:ext cx="10762980" cy="6225540"/>
          </a:xfrm>
          <a:prstGeom prst="rect"/>
        </p:spPr>
        <p:txBody>
          <a:bodyPr rtlCol="0" wrap="square">
            <a:spAutoFit/>
          </a:bodyPr>
          <a:p>
            <a:r>
              <a:rPr sz="1800" lang="en-US">
                <a:solidFill>
                  <a:srgbClr val="000000"/>
                </a:solidFill>
              </a:rPr>
              <a:t>Management: They will gain insights into employee productivity and performance 
trends, helping them make informed 
decisions about promotions, rewards, and resource allocation.​​
•
HR Department: HR professionals can 
use the analysis to identify training 
needs, develop personalized 
development plans, and ensure fair and 
data-driven performance evaluations.​​
•
Employees: Employees will benefit from clear feedback on their performance, 
leading to opportunities for growth, 
recognition, and career advancement.​​
•
Team Leaders: They can use the 
analysis to understand team dynamics, 
identify top performers, and address any performance issues within their teams.​​
•
The Organization as a Whole: By 
optimizing employee performance and 
productivity, the organization can achieve better overall efficiency, reduce costs, 
and improve employee satisfaction and 
rete</a:t>
            </a:r>
            <a:endParaRPr sz="2800" lang="en-US">
              <a:solidFill>
                <a:srgbClr val="000000"/>
              </a:solidFill>
            </a:endParaRPr>
          </a:p>
        </p:txBody>
      </p:sp>
      <p:pic>
        <p:nvPicPr>
          <p:cNvPr id="2097169" name=""/>
          <p:cNvPicPr>
            <a:picLocks/>
          </p:cNvPicPr>
          <p:nvPr/>
        </p:nvPicPr>
        <p:blipFill>
          <a:blip xmlns:r="http://schemas.openxmlformats.org/officeDocument/2006/relationships" r:embed="rId2"/>
          <a:stretch>
            <a:fillRect/>
          </a:stretch>
        </p:blipFill>
        <p:spPr>
          <a:xfrm rot="21593934">
            <a:off x="7864465" y="1098673"/>
            <a:ext cx="4352410" cy="4048392"/>
          </a:xfrm>
          <a:prstGeom prst="rec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pic>
        <p:nvPicPr>
          <p:cNvPr id="2097162"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4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7"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49"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3"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0"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706" name=""/>
          <p:cNvSpPr txBox="1"/>
          <p:nvPr/>
        </p:nvSpPr>
        <p:spPr>
          <a:xfrm>
            <a:off x="2695574" y="2019299"/>
            <a:ext cx="4572000" cy="2987040"/>
          </a:xfrm>
          <a:prstGeom prst="rect"/>
        </p:spPr>
        <p:txBody>
          <a:bodyPr rtlCol="0" wrap="square">
            <a:spAutoFit/>
          </a:bodyPr>
          <a:p>
            <a:r>
              <a:rPr sz="3200" lang="en-US">
                <a:solidFill>
                  <a:srgbClr val="000000"/>
                </a:solidFill>
              </a:rPr>
              <a:t>Conditional formatting - missingFilter - remove 
Formula - performance 
Pivot - summary
Graph- data visualization</a:t>
            </a:r>
            <a:endParaRPr sz="2800" lang="en-US">
              <a:solidFill>
                <a:srgbClr val="000000"/>
              </a:solidFill>
            </a:endParaRPr>
          </a:p>
        </p:txBody>
      </p:sp>
      <p:pic>
        <p:nvPicPr>
          <p:cNvPr id="2097171" name=""/>
          <p:cNvPicPr>
            <a:picLocks/>
          </p:cNvPicPr>
          <p:nvPr/>
        </p:nvPicPr>
        <p:blipFill>
          <a:blip xmlns:r="http://schemas.openxmlformats.org/officeDocument/2006/relationships" r:embed="rId3"/>
          <a:stretch>
            <a:fillRect/>
          </a:stretch>
        </p:blipFill>
        <p:spPr>
          <a:xfrm rot="0">
            <a:off x="6781787" y="3580653"/>
            <a:ext cx="5060664" cy="3174954"/>
          </a:xfrm>
          <a:prstGeom prst="rec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6" name="Title 1"/>
          <p:cNvSpPr>
            <a:spLocks noGrp="1"/>
          </p:cNvSpPr>
          <p:nvPr>
            <p:ph type="title"/>
          </p:nvPr>
        </p:nvSpPr>
        <p:spPr>
          <a:xfrm>
            <a:off x="755332" y="385444"/>
            <a:ext cx="10681335" cy="723901"/>
          </a:xfrm>
        </p:spPr>
        <p:txBody>
          <a:bodyPr/>
          <a:p>
            <a:r>
              <a:rPr dirty="0" lang="en-IN"/>
              <a:t>Dataset Description</a:t>
            </a:r>
          </a:p>
        </p:txBody>
      </p:sp>
      <p:sp>
        <p:nvSpPr>
          <p:cNvPr id="1048707" name=""/>
          <p:cNvSpPr txBox="1"/>
          <p:nvPr/>
        </p:nvSpPr>
        <p:spPr>
          <a:xfrm>
            <a:off x="458492" y="1291136"/>
            <a:ext cx="4572000" cy="4701540"/>
          </a:xfrm>
          <a:prstGeom prst="rect"/>
        </p:spPr>
        <p:txBody>
          <a:bodyPr rtlCol="0" wrap="square">
            <a:spAutoFit/>
          </a:bodyPr>
          <a:p>
            <a:r>
              <a:rPr sz="2800" lang="en-US">
                <a:solidFill>
                  <a:srgbClr val="000000"/>
                </a:solidFill>
              </a:rPr>
              <a:t>Employee=tony stark
26- features 
9-features
Emp ID number-3435
NAME-TEXT-Calibri
Business Unit-STKI
Job Function- Engineer
Gender-Male
Employee rating number-5
Performance Score-Fully Meets</a:t>
            </a:r>
            <a:endParaRPr sz="2800" lang="en-US">
              <a:solidFill>
                <a:srgbClr val="000000"/>
              </a:solidFill>
            </a:endParaRPr>
          </a:p>
        </p:txBody>
      </p:sp>
      <p:pic>
        <p:nvPicPr>
          <p:cNvPr id="2097172" name=""/>
          <p:cNvPicPr>
            <a:picLocks/>
          </p:cNvPicPr>
          <p:nvPr/>
        </p:nvPicPr>
        <p:blipFill>
          <a:blip xmlns:r="http://schemas.openxmlformats.org/officeDocument/2006/relationships" r:embed="rId1"/>
          <a:stretch>
            <a:fillRect/>
          </a:stretch>
        </p:blipFill>
        <p:spPr>
          <a:xfrm rot="0">
            <a:off x="5354375" y="1931260"/>
            <a:ext cx="6082292" cy="3421290"/>
          </a:xfrm>
          <a:prstGeom prst="rec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7"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9"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1"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2"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3"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708" name=""/>
          <p:cNvSpPr txBox="1"/>
          <p:nvPr/>
        </p:nvSpPr>
        <p:spPr>
          <a:xfrm>
            <a:off x="2533649" y="2354702"/>
            <a:ext cx="6535638" cy="1348740"/>
          </a:xfrm>
          <a:prstGeom prst="rect"/>
        </p:spPr>
        <p:txBody>
          <a:bodyPr rtlCol="0" wrap="square">
            <a:spAutoFit/>
          </a:bodyPr>
          <a:p>
            <a:r>
              <a:rPr sz="2800" lang="en-US">
                <a:solidFill>
                  <a:srgbClr val="000000"/>
                </a:solidFill>
              </a:rPr>
              <a:t>Performance level =IFS(Z11&gt;=5,"very 
high",Z11&gt;=4,"high",Z11&gt;=3,"medium",TRUE,"low")</a:t>
            </a:r>
            <a:endParaRPr sz="2800" lang="en-US">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Channabasava Yadav</cp:lastModifiedBy>
  <dcterms:created xsi:type="dcterms:W3CDTF">2024-03-28T06:07:22Z</dcterms:created>
  <dcterms:modified xsi:type="dcterms:W3CDTF">2024-08-30T14:58:39Z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1ac9c91f8659461586b3e887a714e691</vt:lpwstr>
  </property>
</Properties>
</file>