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2"/>
    <p:sldId id="264" r:id="rId13"/>
    <p:sldId id="270" r:id="rId14"/>
    <p:sldId id="268" r:id="rId15"/>
    <p:sldId id="269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USIC T"/>
          <p:cNvPicPr>
            <a:picLocks noChangeAspect="1"/>
          </p:cNvPicPr>
          <p:nvPr/>
        </p:nvPicPr>
        <p:blipFill>
          <a:blip r:embed="rId1">
            <a:alphaModFix amt="17000"/>
          </a:blip>
          <a:stretch>
            <a:fillRect/>
          </a:stretch>
        </p:blipFill>
        <p:spPr>
          <a:xfrm>
            <a:off x="0" y="247015"/>
            <a:ext cx="12192000" cy="63639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766763" y="209868"/>
            <a:ext cx="10515600" cy="320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PROJECT REPORT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700" b="1">
                <a:latin typeface="Times New Roman" panose="02020603050405020304" charset="0"/>
                <a:cs typeface="Times New Roman" panose="02020603050405020304" charset="0"/>
              </a:rPr>
              <a:t>“GENERATIVE MUSIC BASED ON TRANSFORMER ARCHITECTURE”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Submitted in partial fulfillment for the award of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MASTER OF COMPUTER APPLICATIONS DEGREE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62153" y="3299143"/>
            <a:ext cx="49263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SUBMITTED BY: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ANANDITA KUMARI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COURSE: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MCA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SECTION: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UNIVERSITY ROLL No.: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2200110140019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SUBJECT CODE: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KCA-451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2883" y="3299143"/>
            <a:ext cx="3755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UNDER THE GUIDENCE OF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Dr. Awaneesh Gupta (HOD)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3518" y="5941378"/>
            <a:ext cx="11785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UNITED INSTITUTE OF MANAGEMENT (011)</a:t>
            </a:r>
            <a:endParaRPr lang="en-US" sz="2000"/>
          </a:p>
          <a:p>
            <a:pPr algn="ctr"/>
            <a:r>
              <a:rPr lang="en-US" sz="2000"/>
              <a:t>(AFFILIATED TO Dr. A.P.J. Abdul Kalam Technical University (APJAKTU), LUCKNOW)</a:t>
            </a:r>
            <a:endParaRPr lang="en-US" sz="2000"/>
          </a:p>
        </p:txBody>
      </p:sp>
      <p:pic>
        <p:nvPicPr>
          <p:cNvPr id="13" name="Content Placeholder 12" descr="united logo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1" y="3937318"/>
            <a:ext cx="1891665" cy="1891665"/>
          </a:xfrm>
          <a:prstGeom prst="rect">
            <a:avLst/>
          </a:prstGeom>
        </p:spPr>
      </p:pic>
      <p:pic>
        <p:nvPicPr>
          <p:cNvPr id="10" name="Picture 9" descr="AKTU COLLEGE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30" y="4006215"/>
            <a:ext cx="183324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headset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5346700" y="0"/>
            <a:ext cx="6845300" cy="68453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3195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Real-Time Interaction: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Verifying system response to user inputs.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Performance Evaluation: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Measuring the quality and coherence of generated music.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Bug Fixing: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Identifying and resolving any issues during the testing phase.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TEST AND VALID MUSIC"/>
          <p:cNvPicPr>
            <a:picLocks noChangeAspect="1"/>
          </p:cNvPicPr>
          <p:nvPr/>
        </p:nvPicPr>
        <p:blipFill>
          <a:blip r:embed="rId1">
            <a:alphaModFix amt="20000"/>
          </a:blip>
          <a:srcRect b="8011"/>
          <a:stretch>
            <a:fillRect/>
          </a:stretch>
        </p:blipFill>
        <p:spPr>
          <a:xfrm>
            <a:off x="10795" y="727075"/>
            <a:ext cx="12181205" cy="5403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TRAINING AND VALIDATION DATA SUMMARY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TRAIN DATA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47010"/>
            <a:ext cx="5260975" cy="2508250"/>
          </a:xfrm>
          <a:prstGeom prst="rect">
            <a:avLst/>
          </a:prstGeom>
        </p:spPr>
      </p:pic>
      <p:pic>
        <p:nvPicPr>
          <p:cNvPr id="6" name="Content Placeholder 5" descr="VALIDATION DATA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6965" y="3045460"/>
            <a:ext cx="5130800" cy="1911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90320" y="2216150"/>
            <a:ext cx="4089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TRAIN DATA SUMMARY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81115" y="2216150"/>
            <a:ext cx="475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VALIDATION DATA SUMMARY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TRAINING REPORT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 descr="DRU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08545" y="2016125"/>
            <a:ext cx="4491355" cy="44913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Training Phase Averages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Learning Rate (lr):5.00 x 10</a:t>
            </a:r>
            <a:r>
              <a:rPr lang="en-US" baseline="30000">
                <a:latin typeface="Times New Roman" panose="02020603050405020304" charset="0"/>
                <a:cs typeface="Times New Roman" panose="02020603050405020304" charset="0"/>
              </a:rPr>
              <a:t>-5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Gradient Norm (grad_norm): 3.37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Cross-Entropy Loss (ce): 3.39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Perplexity (ppl): 40.23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Duration:1305.91 seconds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VALIDATION REPORT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ACCORDIAN"/>
          <p:cNvPicPr>
            <a:picLocks noChangeAspect="1"/>
          </p:cNvPicPr>
          <p:nvPr>
            <p:ph sz="half" idx="2"/>
          </p:nvPr>
        </p:nvPicPr>
        <p:blipFill>
          <a:blip r:embed="rId1"/>
          <a:srcRect b="5675"/>
          <a:stretch>
            <a:fillRect/>
          </a:stretch>
        </p:blipFill>
        <p:spPr>
          <a:xfrm>
            <a:off x="6226175" y="1825625"/>
            <a:ext cx="5344160" cy="4491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770755"/>
          </a:xfrm>
        </p:spPr>
        <p:txBody>
          <a:bodyPr/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Validation Phase Averages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Cross-Entropy Loss (ce): 3.07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Perplexity (ppl): 21.55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Average Duration: 29.71 seconds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IMPLEMENTATION AND FUTURE SCOPE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03745" cy="435165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Current Implementation: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Integration with Audiocraft for enhanced audio quality.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Future Prospects: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Exploring applications in live performances, gaming, and multimedia.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Continuous Improvement: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Adapting to new technologies and expanding musical styles.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 descr="pian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33030" y="1939290"/>
            <a:ext cx="4098290" cy="4237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mic"/>
          <p:cNvPicPr>
            <a:picLocks noChangeAspect="1"/>
          </p:cNvPicPr>
          <p:nvPr/>
        </p:nvPicPr>
        <p:blipFill>
          <a:blip r:embed="rId1">
            <a:alphaModFix amt="20000"/>
          </a:blip>
          <a:srcRect t="18130" b="18472"/>
          <a:stretch>
            <a:fillRect/>
          </a:stretch>
        </p:blipFill>
        <p:spPr>
          <a:xfrm>
            <a:off x="663575" y="0"/>
            <a:ext cx="10864850" cy="6888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gradFill>
                  <a:gsLst>
                    <a:gs pos="27000">
                      <a:srgbClr val="7030A0"/>
                    </a:gs>
                    <a:gs pos="75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b="1">
              <a:gradFill>
                <a:gsLst>
                  <a:gs pos="27000">
                    <a:srgbClr val="7030A0"/>
                  </a:gs>
                  <a:gs pos="75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IN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1100" y="1555115"/>
            <a:ext cx="4763770" cy="46367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369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38200" y="1468120"/>
            <a:ext cx="10515600" cy="5020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PROBLEM IDENTIFICATION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DESIGNING AND OUTPUT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CODING AND TRAINING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TESTING REPORT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IMPLEMENTATON AND FUTURE SCOPE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BIBLOGRAPHY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IDENTIFICATION</a:t>
            </a:r>
            <a:endParaRPr lang="en-US" sz="3600" b="1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6145" y="1620520"/>
            <a:ext cx="10668000" cy="473011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Limited Creativity: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Conventional music composition relies heavily on human creativity, leading to potential creative blocks.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Time-Consuming: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Manual composition is labor-intensive and slow.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Subjectivity: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Human biases influence the composition process, limiting diversity.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Resource Intensive: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Significant time, expertise, and equipment are required.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problem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20000"/>
          </a:blip>
          <a:srcRect l="15543" t="3530" r="15272" b="4313"/>
          <a:stretch>
            <a:fillRect/>
          </a:stretch>
        </p:blipFill>
        <p:spPr>
          <a:xfrm>
            <a:off x="4385945" y="1591310"/>
            <a:ext cx="3573145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1405" cy="4351655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Generate Music: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Create music based on user input or text.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Study Transformer Architecture: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Understand its application in music generation.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Future Prospects: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Explore the future of AI-driven music composition.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harp object"/>
          <p:cNvPicPr>
            <a:picLocks noChangeAspect="1"/>
          </p:cNvPicPr>
          <p:nvPr>
            <p:ph sz="half" idx="2"/>
          </p:nvPr>
        </p:nvPicPr>
        <p:blipFill>
          <a:blip r:embed="rId1"/>
          <a:srcRect b="5507"/>
          <a:stretch>
            <a:fillRect/>
          </a:stretch>
        </p:blipFill>
        <p:spPr>
          <a:xfrm>
            <a:off x="7138035" y="1607185"/>
            <a:ext cx="4683125" cy="4208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REQUIREMENTS</a:t>
            </a:r>
            <a:endParaRPr lang="en-US" sz="3600" b="1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70450" cy="4351655"/>
          </a:xfrm>
        </p:spPr>
        <p:txBody>
          <a:bodyPr>
            <a:norm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Speaker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Computer or device with sufficient processing power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GPU RAM: 8 GB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135" y="1825625"/>
            <a:ext cx="6226810" cy="4351655"/>
          </a:xfrm>
        </p:spPr>
        <p:txBody>
          <a:bodyPr>
            <a:no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en-US"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Requirements</a:t>
            </a:r>
            <a:endParaRPr lang="en-US" sz="27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Google Colab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libraries: PyAudio, sound device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Audiocraft for audio processing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Transformer Model :single-stage auto-regressive Transformer model</a:t>
            </a:r>
            <a:endParaRPr lang="en-US"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requ flute"/>
          <p:cNvPicPr>
            <a:picLocks noChangeAspect="1"/>
          </p:cNvPicPr>
          <p:nvPr/>
        </p:nvPicPr>
        <p:blipFill>
          <a:blip r:embed="rId1">
            <a:alphaModFix amt="20000"/>
            <a:lum contrast="18000"/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</a:t>
            </a:r>
            <a:endParaRPr lang="en-US" sz="3600" b="1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pPr marL="0" indent="0" algn="ctr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Existing Methods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Rely on human creativity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Time-consuming and subject to creative blocks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 algn="ctr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System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Utilizes Transformer architecture for real-time, innovative compositions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Autonomously generates diverse musical styles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violin analysis"/>
          <p:cNvPicPr>
            <a:picLocks noChangeAspect="1"/>
          </p:cNvPicPr>
          <p:nvPr/>
        </p:nvPicPr>
        <p:blipFill>
          <a:blip r:embed="rId1">
            <a:alphaModFix amt="20000"/>
          </a:blip>
          <a:srcRect b="11776"/>
          <a:stretch>
            <a:fillRect/>
          </a:stretch>
        </p:blipFill>
        <p:spPr>
          <a:xfrm>
            <a:off x="3333750" y="1548765"/>
            <a:ext cx="6189345" cy="4373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music generato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4530" y="1980565"/>
            <a:ext cx="7292975" cy="41021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5325" y="4337050"/>
            <a:ext cx="1474470" cy="368300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432560" y="4705350"/>
            <a:ext cx="7620" cy="3409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Content Placeholder 10" descr="tran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5135" y="730250"/>
            <a:ext cx="3830320" cy="53981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38120" y="1457325"/>
            <a:ext cx="6715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Music Generator and Transformer Diagram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DESIGNING AND OUTPUT</a:t>
            </a:r>
            <a:endParaRPr lang="en-US" sz="3600" b="1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OUTPUT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67665" y="4067175"/>
            <a:ext cx="4227195" cy="2601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365125"/>
            <a:ext cx="4271010" cy="1325880"/>
          </a:xfrm>
        </p:spPr>
        <p:txBody>
          <a:bodyPr>
            <a:normAutofit/>
          </a:bodyPr>
          <a:p>
            <a:pPr algn="ctr"/>
            <a:r>
              <a:rPr lang="en-US" sz="36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DESIGNING AND OUTPUT</a:t>
            </a:r>
            <a:endParaRPr lang="en-US" sz="3600" b="1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Content Placeholder 4" descr="Music Generator UI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72050" y="115570"/>
            <a:ext cx="7124700" cy="6634480"/>
          </a:xfrm>
          <a:prstGeom prst="rect">
            <a:avLst/>
          </a:prstGeom>
        </p:spPr>
      </p:pic>
      <p:pic>
        <p:nvPicPr>
          <p:cNvPr id="6" name="Content Placeholder 5" descr="ui generate graph"/>
          <p:cNvPicPr>
            <a:picLocks noChangeAspect="1"/>
          </p:cNvPicPr>
          <p:nvPr>
            <p:ph sz="half" idx="2"/>
          </p:nvPr>
        </p:nvPicPr>
        <p:blipFill>
          <a:blip r:embed="rId3"/>
          <a:srcRect l="65111" t="54141" r="9893" b="24113"/>
          <a:stretch>
            <a:fillRect/>
          </a:stretch>
        </p:blipFill>
        <p:spPr>
          <a:xfrm>
            <a:off x="224790" y="1918970"/>
            <a:ext cx="4512310" cy="2208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u="sng">
                <a:latin typeface="Times New Roman" panose="02020603050405020304" charset="0"/>
                <a:cs typeface="Times New Roman" panose="02020603050405020304" charset="0"/>
              </a:rPr>
              <a:t>CODING AND TRAINING</a:t>
            </a:r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Python Programming: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Implementation of the Transformer model in Python.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Google Colab: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Leveraging GPU resources for model training.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Libraries: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Using TensorFlow for deep learning tasks.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colab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14420" y="4943475"/>
            <a:ext cx="1496060" cy="1496060"/>
          </a:xfrm>
          <a:prstGeom prst="rect">
            <a:avLst/>
          </a:prstGeom>
        </p:spPr>
      </p:pic>
      <p:pic>
        <p:nvPicPr>
          <p:cNvPr id="6" name="Picture 5" descr="grad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75" y="4943475"/>
            <a:ext cx="2738120" cy="1439545"/>
          </a:xfrm>
          <a:prstGeom prst="rect">
            <a:avLst/>
          </a:prstGeom>
        </p:spPr>
      </p:pic>
      <p:pic>
        <p:nvPicPr>
          <p:cNvPr id="7" name="Picture 6" descr="pyth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40" y="4717415"/>
            <a:ext cx="1968500" cy="1968500"/>
          </a:xfrm>
          <a:prstGeom prst="rect">
            <a:avLst/>
          </a:prstGeom>
        </p:spPr>
      </p:pic>
      <p:pic>
        <p:nvPicPr>
          <p:cNvPr id="8" name="Picture 7" descr="tens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595" y="4673600"/>
            <a:ext cx="1979930" cy="1979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2902</Words>
  <Application>WPS Presentation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PROBLEM IDENTIFICATION</vt:lpstr>
      <vt:lpstr>OBJECTIVE</vt:lpstr>
      <vt:lpstr>REQUIREMENTS</vt:lpstr>
      <vt:lpstr>ANALYSIS</vt:lpstr>
      <vt:lpstr>DESIGNING AND OUTPUT</vt:lpstr>
      <vt:lpstr>DESIGNING AND OUTPUT</vt:lpstr>
      <vt:lpstr>CODING AND TRAINING</vt:lpstr>
      <vt:lpstr>TESTING</vt:lpstr>
      <vt:lpstr>TRAINING AND VALIDATION DATA SUMMARY</vt:lpstr>
      <vt:lpstr>TRAINING REPORT</vt:lpstr>
      <vt:lpstr>VALIDATION REPORT</vt:lpstr>
      <vt:lpstr>IMPLEMENTATION AND 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prity kumari</cp:lastModifiedBy>
  <cp:revision>7</cp:revision>
  <dcterms:created xsi:type="dcterms:W3CDTF">2024-05-31T18:18:00Z</dcterms:created>
  <dcterms:modified xsi:type="dcterms:W3CDTF">2024-06-06T15:28:27Z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A3139E0F74114BE1AB5EC896EEC3CC01_13</vt:lpwstr>
  </property>
  <property fmtid="{D5CDD505-2E9C-101B-9397-08002B2CF9AE}" pid="3" name="KSOProductBuildVer">
    <vt:lpwstr>1033-12.2.0.13472</vt:lpwstr>
  </property>
</Properties>
</file>