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Abril Fatface" charset="1" panose="02000503000000020003"/>
      <p:regular r:id="rId12"/>
    </p:embeddedFont>
    <p:embeddedFont>
      <p:font typeface="Abril Fatface Italics" charset="1" panose="02000503000000020003"/>
      <p:regular r:id="rId13"/>
    </p:embeddedFont>
    <p:embeddedFont>
      <p:font typeface="League Spartan" charset="1" panose="00000800000000000000"/>
      <p:regular r:id="rId14"/>
    </p:embeddedFont>
    <p:embeddedFont>
      <p:font typeface="Archive" charset="1" panose="02000506040000020004"/>
      <p:regular r:id="rId15"/>
    </p:embeddedFont>
    <p:embeddedFont>
      <p:font typeface="TT Commons Pro" charset="1" panose="020B0103030102020204"/>
      <p:regular r:id="rId16"/>
    </p:embeddedFont>
    <p:embeddedFont>
      <p:font typeface="TT Commons Pro Bold" charset="1" panose="020B0103030102020204"/>
      <p:regular r:id="rId17"/>
    </p:embeddedFont>
    <p:embeddedFont>
      <p:font typeface="TT Commons Pro Italics" charset="1" panose="020B0103030102020204"/>
      <p:regular r:id="rId18"/>
    </p:embeddedFont>
    <p:embeddedFont>
      <p:font typeface="TT Commons Pro Bold Italics" charset="1" panose="020B0103030102020204"/>
      <p:regular r:id="rId19"/>
    </p:embeddedFont>
    <p:embeddedFont>
      <p:font typeface="Times New Roman" charset="1" panose="02030502070405020303"/>
      <p:regular r:id="rId20"/>
    </p:embeddedFont>
    <p:embeddedFont>
      <p:font typeface="Times New Roman Bold" charset="1" panose="02030802070405020303"/>
      <p:regular r:id="rId21"/>
    </p:embeddedFont>
    <p:embeddedFont>
      <p:font typeface="Times New Roman Italics" charset="1" panose="02030502070405090303"/>
      <p:regular r:id="rId22"/>
    </p:embeddedFont>
    <p:embeddedFont>
      <p:font typeface="Times New Roman Bold Italics" charset="1" panose="02030802070405090303"/>
      <p:regular r:id="rId23"/>
    </p:embeddedFont>
    <p:embeddedFont>
      <p:font typeface="Times New Roman Medium" charset="1" panose="02030502070405020303"/>
      <p:regular r:id="rId24"/>
    </p:embeddedFont>
    <p:embeddedFont>
      <p:font typeface="Times New Roman Medium Italics" charset="1" panose="02030502070405090303"/>
      <p:regular r:id="rId25"/>
    </p:embeddedFont>
    <p:embeddedFont>
      <p:font typeface="Times New Roman Semi-Bold" charset="1" panose="02030702070405020303"/>
      <p:regular r:id="rId26"/>
    </p:embeddedFont>
    <p:embeddedFont>
      <p:font typeface="Times New Roman Semi-Bold Italics" charset="1" panose="02030702070405090303"/>
      <p:regular r:id="rId27"/>
    </p:embeddedFont>
    <p:embeddedFont>
      <p:font typeface="Times New Roman Ultra-Bold" charset="1" panose="02030902070405020303"/>
      <p:regular r:id="rId28"/>
    </p:embeddedFont>
    <p:embeddedFont>
      <p:font typeface="Canva Sans" charset="1" panose="020B0503030501040103"/>
      <p:regular r:id="rId29"/>
    </p:embeddedFont>
    <p:embeddedFont>
      <p:font typeface="Canva Sans Bold" charset="1" panose="020B0803030501040103"/>
      <p:regular r:id="rId30"/>
    </p:embeddedFont>
    <p:embeddedFont>
      <p:font typeface="Canva Sans Italics" charset="1" panose="020B0503030501040103"/>
      <p:regular r:id="rId31"/>
    </p:embeddedFont>
    <p:embeddedFont>
      <p:font typeface="Canva Sans Bold Italics" charset="1" panose="020B0803030501040103"/>
      <p:regular r:id="rId32"/>
    </p:embeddedFont>
    <p:embeddedFont>
      <p:font typeface="Canva Sans Medium" charset="1" panose="020B0603030501040103"/>
      <p:regular r:id="rId33"/>
    </p:embeddedFont>
    <p:embeddedFont>
      <p:font typeface="Canva Sans Medium Italics" charset="1" panose="020B06030305010401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slides/slide1.xml" Type="http://schemas.openxmlformats.org/officeDocument/2006/relationships/slide"/><Relationship Id="rId36" Target="slides/slide2.xml" Type="http://schemas.openxmlformats.org/officeDocument/2006/relationships/slide"/><Relationship Id="rId37" Target="slides/slide3.xml" Type="http://schemas.openxmlformats.org/officeDocument/2006/relationships/slide"/><Relationship Id="rId38" Target="slides/slide4.xml" Type="http://schemas.openxmlformats.org/officeDocument/2006/relationships/slide"/><Relationship Id="rId39" Target="slides/slide5.xml" Type="http://schemas.openxmlformats.org/officeDocument/2006/relationships/slide"/><Relationship Id="rId4" Target="theme/theme1.xml" Type="http://schemas.openxmlformats.org/officeDocument/2006/relationships/theme"/><Relationship Id="rId40" Target="slides/slide6.xml" Type="http://schemas.openxmlformats.org/officeDocument/2006/relationships/slide"/><Relationship Id="rId41" Target="slides/slide7.xml" Type="http://schemas.openxmlformats.org/officeDocument/2006/relationships/slide"/><Relationship Id="rId42" Target="slides/slide8.xml" Type="http://schemas.openxmlformats.org/officeDocument/2006/relationships/slide"/><Relationship Id="rId43" Target="slides/slide9.xml" Type="http://schemas.openxmlformats.org/officeDocument/2006/relationships/slide"/><Relationship Id="rId44" Target="slides/slide10.xml" Type="http://schemas.openxmlformats.org/officeDocument/2006/relationships/slide"/><Relationship Id="rId45" Target="slides/slide11.xml" Type="http://schemas.openxmlformats.org/officeDocument/2006/relationships/slide"/><Relationship Id="rId46" Target="slides/slide12.xml" Type="http://schemas.openxmlformats.org/officeDocument/2006/relationships/slide"/><Relationship Id="rId47" Target="slides/slide13.xml" Type="http://schemas.openxmlformats.org/officeDocument/2006/relationships/slide"/><Relationship Id="rId48" Target="slides/slide14.xml" Type="http://schemas.openxmlformats.org/officeDocument/2006/relationships/slide"/><Relationship Id="rId49" Target="slides/slide15.xml" Type="http://schemas.openxmlformats.org/officeDocument/2006/relationships/slide"/><Relationship Id="rId5" Target="tableStyles.xml" Type="http://schemas.openxmlformats.org/officeDocument/2006/relationships/tableStyles"/><Relationship Id="rId50" Target="slides/slide16.xml" Type="http://schemas.openxmlformats.org/officeDocument/2006/relationships/slide"/><Relationship Id="rId51" Target="slides/slide17.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passavant-geiger.com/en/case-studies/detail/cambrils-spain" TargetMode="External" Type="http://schemas.openxmlformats.org/officeDocument/2006/relationships/hyperlink"/><Relationship Id="rId3" Target="https://www.waterworld.com/home/article/16216132/small-spain-municipality-innovating-wastewater-treatment-with-new-bioaugmentation-technology" TargetMode="External" Type="http://schemas.openxmlformats.org/officeDocument/2006/relationships/hyperlink"/><Relationship Id="rId4" Target="https://documents1.worldbank.org/curated/en/507721559627554397/pdf/Environmental-and-Social-Impact-Assessment-of-Pagla-STP-and-Trunk-Mains.pdf"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https://ssir.org/articles/entry/fixing_indias_sewage_problem" TargetMode="External" Type="http://schemas.openxmlformats.org/officeDocument/2006/relationships/hyperlink"/><Relationship Id="rId3" Target="https://www.thethirdpole.net/en/pollution/waterwaste-management-in-india/" TargetMode="External" Type="http://schemas.openxmlformats.org/officeDocument/2006/relationships/hyperlink"/><Relationship Id="rId4" Target="https://www.downtoearth.org.in/news/waste/india-is-adopting-advanced-sewage-wastewater-treatment-tech-but-must-choose-those-that-best-meet-local-needs-92863"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9645382" y="1203183"/>
            <a:ext cx="8148503" cy="8245857"/>
            <a:chOff x="0" y="0"/>
            <a:chExt cx="2146108" cy="2171748"/>
          </a:xfrm>
        </p:grpSpPr>
        <p:sp>
          <p:nvSpPr>
            <p:cNvPr name="Freeform 3" id="3"/>
            <p:cNvSpPr/>
            <p:nvPr/>
          </p:nvSpPr>
          <p:spPr>
            <a:xfrm flipH="false" flipV="false" rot="0">
              <a:off x="0" y="0"/>
              <a:ext cx="2146108" cy="2171748"/>
            </a:xfrm>
            <a:custGeom>
              <a:avLst/>
              <a:gdLst/>
              <a:ahLst/>
              <a:cxnLst/>
              <a:rect r="r" b="b" t="t" l="l"/>
              <a:pathLst>
                <a:path h="2171748" w="2146108">
                  <a:moveTo>
                    <a:pt x="0" y="0"/>
                  </a:moveTo>
                  <a:lnTo>
                    <a:pt x="2146108" y="0"/>
                  </a:lnTo>
                  <a:lnTo>
                    <a:pt x="2146108" y="2171748"/>
                  </a:lnTo>
                  <a:lnTo>
                    <a:pt x="0" y="2171748"/>
                  </a:lnTo>
                  <a:close/>
                </a:path>
              </a:pathLst>
            </a:custGeom>
            <a:solidFill>
              <a:srgbClr val="FFC700"/>
            </a:solidFill>
          </p:spPr>
        </p:sp>
        <p:sp>
          <p:nvSpPr>
            <p:cNvPr name="TextBox 4" id="4"/>
            <p:cNvSpPr txBox="true"/>
            <p:nvPr/>
          </p:nvSpPr>
          <p:spPr>
            <a:xfrm>
              <a:off x="0" y="-38100"/>
              <a:ext cx="2146108" cy="220984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126800" y="1625230"/>
            <a:ext cx="7185667" cy="7401762"/>
            <a:chOff x="0" y="0"/>
            <a:chExt cx="9580889" cy="9869016"/>
          </a:xfrm>
        </p:grpSpPr>
        <p:pic>
          <p:nvPicPr>
            <p:cNvPr name="Picture 6" id="6"/>
            <p:cNvPicPr>
              <a:picLocks noChangeAspect="true"/>
            </p:cNvPicPr>
            <p:nvPr/>
          </p:nvPicPr>
          <p:blipFill>
            <a:blip r:embed="rId2"/>
            <a:srcRect l="17785" t="0" r="28995" b="0"/>
            <a:stretch>
              <a:fillRect/>
            </a:stretch>
          </p:blipFill>
          <p:spPr>
            <a:xfrm flipH="false" flipV="false">
              <a:off x="0" y="0"/>
              <a:ext cx="9580889" cy="9869016"/>
            </a:xfrm>
            <a:prstGeom prst="rect">
              <a:avLst/>
            </a:prstGeom>
          </p:spPr>
        </p:pic>
      </p:grpSp>
      <p:grpSp>
        <p:nvGrpSpPr>
          <p:cNvPr name="Group 7" id="7"/>
          <p:cNvGrpSpPr/>
          <p:nvPr/>
        </p:nvGrpSpPr>
        <p:grpSpPr>
          <a:xfrm rot="0">
            <a:off x="0" y="0"/>
            <a:ext cx="5384920" cy="10287000"/>
            <a:chOff x="0" y="0"/>
            <a:chExt cx="1964433" cy="3752725"/>
          </a:xfrm>
        </p:grpSpPr>
        <p:sp>
          <p:nvSpPr>
            <p:cNvPr name="Freeform 8" id="8"/>
            <p:cNvSpPr/>
            <p:nvPr/>
          </p:nvSpPr>
          <p:spPr>
            <a:xfrm flipH="false" flipV="false" rot="0">
              <a:off x="0" y="0"/>
              <a:ext cx="1964433" cy="3752726"/>
            </a:xfrm>
            <a:custGeom>
              <a:avLst/>
              <a:gdLst/>
              <a:ahLst/>
              <a:cxnLst/>
              <a:rect r="r" b="b" t="t" l="l"/>
              <a:pathLst>
                <a:path h="3752726" w="1964433">
                  <a:moveTo>
                    <a:pt x="0" y="0"/>
                  </a:moveTo>
                  <a:lnTo>
                    <a:pt x="1964433" y="0"/>
                  </a:lnTo>
                  <a:lnTo>
                    <a:pt x="1964433" y="3752726"/>
                  </a:lnTo>
                  <a:lnTo>
                    <a:pt x="0" y="3752726"/>
                  </a:lnTo>
                  <a:close/>
                </a:path>
              </a:pathLst>
            </a:custGeom>
            <a:solidFill>
              <a:srgbClr val="FFC700"/>
            </a:solidFill>
          </p:spPr>
        </p:sp>
      </p:grpSp>
      <p:grpSp>
        <p:nvGrpSpPr>
          <p:cNvPr name="Group 9" id="9"/>
          <p:cNvGrpSpPr/>
          <p:nvPr/>
        </p:nvGrpSpPr>
        <p:grpSpPr>
          <a:xfrm rot="0">
            <a:off x="259610" y="3021139"/>
            <a:ext cx="5125310" cy="2304972"/>
            <a:chOff x="0" y="0"/>
            <a:chExt cx="1349876" cy="607071"/>
          </a:xfrm>
        </p:grpSpPr>
        <p:sp>
          <p:nvSpPr>
            <p:cNvPr name="Freeform 10" id="10"/>
            <p:cNvSpPr/>
            <p:nvPr/>
          </p:nvSpPr>
          <p:spPr>
            <a:xfrm flipH="false" flipV="false" rot="0">
              <a:off x="0" y="0"/>
              <a:ext cx="1349876" cy="607071"/>
            </a:xfrm>
            <a:custGeom>
              <a:avLst/>
              <a:gdLst/>
              <a:ahLst/>
              <a:cxnLst/>
              <a:rect r="r" b="b" t="t" l="l"/>
              <a:pathLst>
                <a:path h="607071" w="1349876">
                  <a:moveTo>
                    <a:pt x="0" y="0"/>
                  </a:moveTo>
                  <a:lnTo>
                    <a:pt x="1349876" y="0"/>
                  </a:lnTo>
                  <a:lnTo>
                    <a:pt x="1349876" y="607071"/>
                  </a:lnTo>
                  <a:lnTo>
                    <a:pt x="0" y="607071"/>
                  </a:lnTo>
                  <a:close/>
                </a:path>
              </a:pathLst>
            </a:custGeom>
            <a:solidFill>
              <a:srgbClr val="D9DADC"/>
            </a:solidFill>
          </p:spPr>
        </p:sp>
        <p:sp>
          <p:nvSpPr>
            <p:cNvPr name="TextBox 11" id="11"/>
            <p:cNvSpPr txBox="true"/>
            <p:nvPr/>
          </p:nvSpPr>
          <p:spPr>
            <a:xfrm>
              <a:off x="0" y="-38100"/>
              <a:ext cx="1349876" cy="64517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5384920" y="3021139"/>
            <a:ext cx="4741880" cy="2304972"/>
            <a:chOff x="0" y="0"/>
            <a:chExt cx="1248890" cy="607071"/>
          </a:xfrm>
        </p:grpSpPr>
        <p:sp>
          <p:nvSpPr>
            <p:cNvPr name="Freeform 13" id="13"/>
            <p:cNvSpPr/>
            <p:nvPr/>
          </p:nvSpPr>
          <p:spPr>
            <a:xfrm flipH="false" flipV="false" rot="0">
              <a:off x="0" y="0"/>
              <a:ext cx="1248890" cy="607071"/>
            </a:xfrm>
            <a:custGeom>
              <a:avLst/>
              <a:gdLst/>
              <a:ahLst/>
              <a:cxnLst/>
              <a:rect r="r" b="b" t="t" l="l"/>
              <a:pathLst>
                <a:path h="607071" w="1248890">
                  <a:moveTo>
                    <a:pt x="0" y="0"/>
                  </a:moveTo>
                  <a:lnTo>
                    <a:pt x="1248890" y="0"/>
                  </a:lnTo>
                  <a:lnTo>
                    <a:pt x="1248890" y="607071"/>
                  </a:lnTo>
                  <a:lnTo>
                    <a:pt x="0" y="607071"/>
                  </a:lnTo>
                  <a:close/>
                </a:path>
              </a:pathLst>
            </a:custGeom>
            <a:solidFill>
              <a:srgbClr val="FFC700"/>
            </a:solidFill>
          </p:spPr>
        </p:sp>
        <p:sp>
          <p:nvSpPr>
            <p:cNvPr name="TextBox 14" id="14"/>
            <p:cNvSpPr txBox="true"/>
            <p:nvPr/>
          </p:nvSpPr>
          <p:spPr>
            <a:xfrm>
              <a:off x="0" y="-38100"/>
              <a:ext cx="1248890" cy="64517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0"/>
            <a:ext cx="291516" cy="10287000"/>
            <a:chOff x="0" y="0"/>
            <a:chExt cx="76778" cy="2709333"/>
          </a:xfrm>
        </p:grpSpPr>
        <p:sp>
          <p:nvSpPr>
            <p:cNvPr name="Freeform 16" id="16"/>
            <p:cNvSpPr/>
            <p:nvPr/>
          </p:nvSpPr>
          <p:spPr>
            <a:xfrm flipH="false" flipV="false" rot="0">
              <a:off x="0" y="0"/>
              <a:ext cx="76778" cy="2709333"/>
            </a:xfrm>
            <a:custGeom>
              <a:avLst/>
              <a:gdLst/>
              <a:ahLst/>
              <a:cxnLst/>
              <a:rect r="r" b="b" t="t" l="l"/>
              <a:pathLst>
                <a:path h="2709333" w="76778">
                  <a:moveTo>
                    <a:pt x="0" y="0"/>
                  </a:moveTo>
                  <a:lnTo>
                    <a:pt x="76778" y="0"/>
                  </a:lnTo>
                  <a:lnTo>
                    <a:pt x="76778" y="2709333"/>
                  </a:lnTo>
                  <a:lnTo>
                    <a:pt x="0" y="2709333"/>
                  </a:lnTo>
                  <a:close/>
                </a:path>
              </a:pathLst>
            </a:custGeom>
            <a:solidFill>
              <a:srgbClr val="D9DADC"/>
            </a:solidFill>
          </p:spPr>
        </p:sp>
        <p:sp>
          <p:nvSpPr>
            <p:cNvPr name="TextBox 17" id="17"/>
            <p:cNvSpPr txBox="true"/>
            <p:nvPr/>
          </p:nvSpPr>
          <p:spPr>
            <a:xfrm>
              <a:off x="0" y="-38100"/>
              <a:ext cx="76778" cy="2747433"/>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45758" y="822295"/>
            <a:ext cx="4685852" cy="1366181"/>
            <a:chOff x="0" y="0"/>
            <a:chExt cx="1234134" cy="359817"/>
          </a:xfrm>
        </p:grpSpPr>
        <p:sp>
          <p:nvSpPr>
            <p:cNvPr name="Freeform 19" id="19"/>
            <p:cNvSpPr/>
            <p:nvPr/>
          </p:nvSpPr>
          <p:spPr>
            <a:xfrm flipH="false" flipV="false" rot="0">
              <a:off x="0" y="0"/>
              <a:ext cx="1234134" cy="359817"/>
            </a:xfrm>
            <a:custGeom>
              <a:avLst/>
              <a:gdLst/>
              <a:ahLst/>
              <a:cxnLst/>
              <a:rect r="r" b="b" t="t" l="l"/>
              <a:pathLst>
                <a:path h="359817" w="1234134">
                  <a:moveTo>
                    <a:pt x="0" y="0"/>
                  </a:moveTo>
                  <a:lnTo>
                    <a:pt x="1234134" y="0"/>
                  </a:lnTo>
                  <a:lnTo>
                    <a:pt x="1234134" y="359817"/>
                  </a:lnTo>
                  <a:lnTo>
                    <a:pt x="0" y="359817"/>
                  </a:lnTo>
                  <a:close/>
                </a:path>
              </a:pathLst>
            </a:custGeom>
            <a:solidFill>
              <a:srgbClr val="D9DADC"/>
            </a:solidFill>
          </p:spPr>
        </p:sp>
        <p:sp>
          <p:nvSpPr>
            <p:cNvPr name="TextBox 20" id="20"/>
            <p:cNvSpPr txBox="true"/>
            <p:nvPr/>
          </p:nvSpPr>
          <p:spPr>
            <a:xfrm>
              <a:off x="0" y="-38100"/>
              <a:ext cx="1234134" cy="397917"/>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532557" y="5940892"/>
            <a:ext cx="7611443" cy="5022076"/>
            <a:chOff x="0" y="0"/>
            <a:chExt cx="2004660" cy="1322687"/>
          </a:xfrm>
        </p:grpSpPr>
        <p:sp>
          <p:nvSpPr>
            <p:cNvPr name="Freeform 22" id="22"/>
            <p:cNvSpPr/>
            <p:nvPr/>
          </p:nvSpPr>
          <p:spPr>
            <a:xfrm flipH="false" flipV="false" rot="0">
              <a:off x="0" y="0"/>
              <a:ext cx="2004660" cy="1322687"/>
            </a:xfrm>
            <a:custGeom>
              <a:avLst/>
              <a:gdLst/>
              <a:ahLst/>
              <a:cxnLst/>
              <a:rect r="r" b="b" t="t" l="l"/>
              <a:pathLst>
                <a:path h="1322687" w="2004660">
                  <a:moveTo>
                    <a:pt x="0" y="0"/>
                  </a:moveTo>
                  <a:lnTo>
                    <a:pt x="2004660" y="0"/>
                  </a:lnTo>
                  <a:lnTo>
                    <a:pt x="2004660" y="1322687"/>
                  </a:lnTo>
                  <a:lnTo>
                    <a:pt x="0" y="1322687"/>
                  </a:lnTo>
                  <a:close/>
                </a:path>
              </a:pathLst>
            </a:custGeom>
            <a:solidFill>
              <a:srgbClr val="FFFFFF"/>
            </a:solidFill>
          </p:spPr>
        </p:sp>
        <p:sp>
          <p:nvSpPr>
            <p:cNvPr name="TextBox 23" id="23"/>
            <p:cNvSpPr txBox="true"/>
            <p:nvPr/>
          </p:nvSpPr>
          <p:spPr>
            <a:xfrm>
              <a:off x="0" y="-38100"/>
              <a:ext cx="2004660" cy="136078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59610" y="3123617"/>
            <a:ext cx="9144000" cy="2743306"/>
          </a:xfrm>
          <a:prstGeom prst="rect">
            <a:avLst/>
          </a:prstGeom>
        </p:spPr>
        <p:txBody>
          <a:bodyPr anchor="t" rtlCol="false" tIns="0" lIns="0" bIns="0" rIns="0">
            <a:spAutoFit/>
          </a:bodyPr>
          <a:lstStyle/>
          <a:p>
            <a:pPr algn="ctr">
              <a:lnSpc>
                <a:spcPts val="5427"/>
              </a:lnSpc>
            </a:pPr>
            <a:r>
              <a:rPr lang="en-US" sz="4273">
                <a:solidFill>
                  <a:srgbClr val="14130D"/>
                </a:solidFill>
                <a:latin typeface="Oswald Bold"/>
              </a:rPr>
              <a:t>IDENTIFYING THE POTENTIAL CAUSES FOR INEFFICIENT SEWAGE MANAGEMENT AND TREATMENT IN INDIA</a:t>
            </a:r>
          </a:p>
          <a:p>
            <a:pPr>
              <a:lnSpc>
                <a:spcPts val="5427"/>
              </a:lnSpc>
            </a:pPr>
          </a:p>
        </p:txBody>
      </p:sp>
      <p:sp>
        <p:nvSpPr>
          <p:cNvPr name="TextBox 25" id="25"/>
          <p:cNvSpPr txBox="true"/>
          <p:nvPr/>
        </p:nvSpPr>
        <p:spPr>
          <a:xfrm rot="0">
            <a:off x="1028700" y="942975"/>
            <a:ext cx="2960580" cy="828041"/>
          </a:xfrm>
          <a:prstGeom prst="rect">
            <a:avLst/>
          </a:prstGeom>
        </p:spPr>
        <p:txBody>
          <a:bodyPr anchor="t" rtlCol="false" tIns="0" lIns="0" bIns="0" rIns="0">
            <a:spAutoFit/>
          </a:bodyPr>
          <a:lstStyle/>
          <a:p>
            <a:pPr algn="ctr">
              <a:lnSpc>
                <a:spcPts val="6859"/>
              </a:lnSpc>
            </a:pPr>
            <a:r>
              <a:rPr lang="en-US" sz="4899">
                <a:solidFill>
                  <a:srgbClr val="14130D"/>
                </a:solidFill>
                <a:latin typeface="Canva Sans Bold"/>
              </a:rPr>
              <a:t>GROUP 2</a:t>
            </a:r>
          </a:p>
        </p:txBody>
      </p:sp>
      <p:sp>
        <p:nvSpPr>
          <p:cNvPr name="TextBox 26" id="26"/>
          <p:cNvSpPr txBox="true"/>
          <p:nvPr/>
        </p:nvSpPr>
        <p:spPr>
          <a:xfrm rot="0">
            <a:off x="1977901" y="6773490"/>
            <a:ext cx="3231257" cy="4959351"/>
          </a:xfrm>
          <a:prstGeom prst="rect">
            <a:avLst/>
          </a:prstGeom>
        </p:spPr>
        <p:txBody>
          <a:bodyPr anchor="t" rtlCol="false" tIns="0" lIns="0" bIns="0" rIns="0">
            <a:spAutoFit/>
          </a:bodyPr>
          <a:lstStyle/>
          <a:p>
            <a:pPr>
              <a:lnSpc>
                <a:spcPts val="4374"/>
              </a:lnSpc>
            </a:pPr>
            <a:r>
              <a:rPr lang="en-US" sz="3124">
                <a:solidFill>
                  <a:srgbClr val="14130D"/>
                </a:solidFill>
                <a:latin typeface="Archive"/>
              </a:rPr>
              <a:t>Akanksha</a:t>
            </a:r>
          </a:p>
          <a:p>
            <a:pPr>
              <a:lnSpc>
                <a:spcPts val="4374"/>
              </a:lnSpc>
            </a:pPr>
            <a:r>
              <a:rPr lang="en-US" sz="3124">
                <a:solidFill>
                  <a:srgbClr val="14130D"/>
                </a:solidFill>
                <a:latin typeface="Archive"/>
              </a:rPr>
              <a:t>Alok</a:t>
            </a:r>
          </a:p>
          <a:p>
            <a:pPr>
              <a:lnSpc>
                <a:spcPts val="4374"/>
              </a:lnSpc>
            </a:pPr>
            <a:r>
              <a:rPr lang="en-US" sz="3124">
                <a:solidFill>
                  <a:srgbClr val="14130D"/>
                </a:solidFill>
                <a:latin typeface="Archive"/>
              </a:rPr>
              <a:t>Aman Singh</a:t>
            </a:r>
          </a:p>
          <a:p>
            <a:pPr algn="ctr">
              <a:lnSpc>
                <a:spcPts val="4374"/>
              </a:lnSpc>
            </a:pPr>
            <a:r>
              <a:rPr lang="en-US" sz="3124">
                <a:solidFill>
                  <a:srgbClr val="14130D"/>
                </a:solidFill>
                <a:latin typeface="Archive"/>
              </a:rPr>
              <a:t>Anand Prakash</a:t>
            </a:r>
          </a:p>
          <a:p>
            <a:pPr>
              <a:lnSpc>
                <a:spcPts val="4374"/>
              </a:lnSpc>
            </a:pPr>
            <a:r>
              <a:rPr lang="en-US" sz="3124">
                <a:solidFill>
                  <a:srgbClr val="14130D"/>
                </a:solidFill>
                <a:latin typeface="Archive"/>
              </a:rPr>
              <a:t>Anshul Bajaj</a:t>
            </a:r>
          </a:p>
          <a:p>
            <a:pPr>
              <a:lnSpc>
                <a:spcPts val="4374"/>
              </a:lnSpc>
            </a:pPr>
          </a:p>
          <a:p>
            <a:pPr>
              <a:lnSpc>
                <a:spcPts val="4374"/>
              </a:lnSpc>
            </a:pPr>
          </a:p>
          <a:p>
            <a:pPr>
              <a:lnSpc>
                <a:spcPts val="4374"/>
              </a:lnSpc>
            </a:pPr>
          </a:p>
          <a:p>
            <a:pPr algn="ctr">
              <a:lnSpc>
                <a:spcPts val="4374"/>
              </a:lnSpc>
            </a:pPr>
          </a:p>
        </p:txBody>
      </p:sp>
      <p:sp>
        <p:nvSpPr>
          <p:cNvPr name="TextBox 27" id="27"/>
          <p:cNvSpPr txBox="true"/>
          <p:nvPr/>
        </p:nvSpPr>
        <p:spPr>
          <a:xfrm rot="0">
            <a:off x="2097506" y="5817067"/>
            <a:ext cx="6223304" cy="1023097"/>
          </a:xfrm>
          <a:prstGeom prst="rect">
            <a:avLst/>
          </a:prstGeom>
        </p:spPr>
        <p:txBody>
          <a:bodyPr anchor="t" rtlCol="false" tIns="0" lIns="0" bIns="0" rIns="0">
            <a:spAutoFit/>
          </a:bodyPr>
          <a:lstStyle/>
          <a:p>
            <a:pPr algn="ctr">
              <a:lnSpc>
                <a:spcPts val="8302"/>
              </a:lnSpc>
            </a:pPr>
            <a:r>
              <a:rPr lang="en-US" sz="5930">
                <a:solidFill>
                  <a:srgbClr val="14130D"/>
                </a:solidFill>
                <a:latin typeface="Archive"/>
              </a:rPr>
              <a:t>Group Members</a:t>
            </a:r>
          </a:p>
        </p:txBody>
      </p:sp>
      <p:sp>
        <p:nvSpPr>
          <p:cNvPr name="TextBox 28" id="28"/>
          <p:cNvSpPr txBox="true"/>
          <p:nvPr/>
        </p:nvSpPr>
        <p:spPr>
          <a:xfrm rot="0">
            <a:off x="5384920" y="6783015"/>
            <a:ext cx="2609453" cy="2740152"/>
          </a:xfrm>
          <a:prstGeom prst="rect">
            <a:avLst/>
          </a:prstGeom>
        </p:spPr>
        <p:txBody>
          <a:bodyPr anchor="t" rtlCol="false" tIns="0" lIns="0" bIns="0" rIns="0">
            <a:spAutoFit/>
          </a:bodyPr>
          <a:lstStyle/>
          <a:p>
            <a:pPr>
              <a:lnSpc>
                <a:spcPts val="4368"/>
              </a:lnSpc>
            </a:pPr>
            <a:r>
              <a:rPr lang="en-US" sz="3120">
                <a:solidFill>
                  <a:srgbClr val="14130D"/>
                </a:solidFill>
                <a:latin typeface="Canva Sans Bold"/>
              </a:rPr>
              <a:t>[220004005]</a:t>
            </a:r>
          </a:p>
          <a:p>
            <a:pPr>
              <a:lnSpc>
                <a:spcPts val="4368"/>
              </a:lnSpc>
            </a:pPr>
            <a:r>
              <a:rPr lang="en-US" sz="3120">
                <a:solidFill>
                  <a:srgbClr val="14130D"/>
                </a:solidFill>
                <a:latin typeface="Canva Sans Bold"/>
              </a:rPr>
              <a:t>[220004006]</a:t>
            </a:r>
          </a:p>
          <a:p>
            <a:pPr>
              <a:lnSpc>
                <a:spcPts val="4368"/>
              </a:lnSpc>
            </a:pPr>
            <a:r>
              <a:rPr lang="en-US" sz="3120">
                <a:solidFill>
                  <a:srgbClr val="14130D"/>
                </a:solidFill>
                <a:latin typeface="Canva Sans Bold"/>
              </a:rPr>
              <a:t>[220004007]</a:t>
            </a:r>
          </a:p>
          <a:p>
            <a:pPr>
              <a:lnSpc>
                <a:spcPts val="4368"/>
              </a:lnSpc>
            </a:pPr>
            <a:r>
              <a:rPr lang="en-US" sz="3120">
                <a:solidFill>
                  <a:srgbClr val="14130D"/>
                </a:solidFill>
                <a:latin typeface="Canva Sans Bold"/>
              </a:rPr>
              <a:t>[220004008]</a:t>
            </a:r>
          </a:p>
          <a:p>
            <a:pPr>
              <a:lnSpc>
                <a:spcPts val="4368"/>
              </a:lnSpc>
            </a:pPr>
            <a:r>
              <a:rPr lang="en-US" sz="3120">
                <a:solidFill>
                  <a:srgbClr val="14130D"/>
                </a:solidFill>
                <a:latin typeface="Canva Sans Bold"/>
              </a:rPr>
              <a:t>[220004009]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5877827" cy="5342968"/>
            <a:chOff x="0" y="0"/>
            <a:chExt cx="7837103" cy="7123958"/>
          </a:xfrm>
        </p:grpSpPr>
        <p:pic>
          <p:nvPicPr>
            <p:cNvPr name="Picture 3" id="3"/>
            <p:cNvPicPr>
              <a:picLocks noChangeAspect="true"/>
            </p:cNvPicPr>
            <p:nvPr/>
          </p:nvPicPr>
          <p:blipFill>
            <a:blip r:embed="rId2"/>
            <a:srcRect l="0" t="2690" r="0" b="2690"/>
            <a:stretch>
              <a:fillRect/>
            </a:stretch>
          </p:blipFill>
          <p:spPr>
            <a:xfrm flipH="false" flipV="false">
              <a:off x="0" y="0"/>
              <a:ext cx="7837103" cy="7123958"/>
            </a:xfrm>
            <a:prstGeom prst="rect">
              <a:avLst/>
            </a:prstGeom>
          </p:spPr>
        </p:pic>
      </p:grpSp>
      <p:grpSp>
        <p:nvGrpSpPr>
          <p:cNvPr name="Group 4" id="4"/>
          <p:cNvGrpSpPr/>
          <p:nvPr/>
        </p:nvGrpSpPr>
        <p:grpSpPr>
          <a:xfrm rot="0">
            <a:off x="14180560" y="0"/>
            <a:ext cx="4107440" cy="10287000"/>
            <a:chOff x="0" y="0"/>
            <a:chExt cx="1498405" cy="3752725"/>
          </a:xfrm>
        </p:grpSpPr>
        <p:sp>
          <p:nvSpPr>
            <p:cNvPr name="Freeform 5" id="5"/>
            <p:cNvSpPr/>
            <p:nvPr/>
          </p:nvSpPr>
          <p:spPr>
            <a:xfrm flipH="false" flipV="false" rot="0">
              <a:off x="0" y="0"/>
              <a:ext cx="1498405" cy="3752726"/>
            </a:xfrm>
            <a:custGeom>
              <a:avLst/>
              <a:gdLst/>
              <a:ahLst/>
              <a:cxnLst/>
              <a:rect r="r" b="b" t="t" l="l"/>
              <a:pathLst>
                <a:path h="3752726" w="1498405">
                  <a:moveTo>
                    <a:pt x="0" y="0"/>
                  </a:moveTo>
                  <a:lnTo>
                    <a:pt x="1498405" y="0"/>
                  </a:lnTo>
                  <a:lnTo>
                    <a:pt x="1498405" y="3752726"/>
                  </a:lnTo>
                  <a:lnTo>
                    <a:pt x="0" y="3752726"/>
                  </a:lnTo>
                  <a:close/>
                </a:path>
              </a:pathLst>
            </a:custGeom>
            <a:solidFill>
              <a:srgbClr val="FFC700"/>
            </a:solidFill>
          </p:spPr>
        </p:sp>
      </p:grpSp>
      <p:grpSp>
        <p:nvGrpSpPr>
          <p:cNvPr name="Group 6" id="6"/>
          <p:cNvGrpSpPr/>
          <p:nvPr/>
        </p:nvGrpSpPr>
        <p:grpSpPr>
          <a:xfrm rot="0">
            <a:off x="1237844" y="9603398"/>
            <a:ext cx="3909316" cy="1989503"/>
            <a:chOff x="0" y="0"/>
            <a:chExt cx="1426129" cy="725776"/>
          </a:xfrm>
        </p:grpSpPr>
        <p:sp>
          <p:nvSpPr>
            <p:cNvPr name="Freeform 7" id="7"/>
            <p:cNvSpPr/>
            <p:nvPr/>
          </p:nvSpPr>
          <p:spPr>
            <a:xfrm flipH="false" flipV="false" rot="0">
              <a:off x="0" y="0"/>
              <a:ext cx="1426129" cy="725776"/>
            </a:xfrm>
            <a:custGeom>
              <a:avLst/>
              <a:gdLst/>
              <a:ahLst/>
              <a:cxnLst/>
              <a:rect r="r" b="b" t="t" l="l"/>
              <a:pathLst>
                <a:path h="725776" w="1426129">
                  <a:moveTo>
                    <a:pt x="0" y="0"/>
                  </a:moveTo>
                  <a:lnTo>
                    <a:pt x="1426129" y="0"/>
                  </a:lnTo>
                  <a:lnTo>
                    <a:pt x="1426129" y="725776"/>
                  </a:lnTo>
                  <a:lnTo>
                    <a:pt x="0" y="725776"/>
                  </a:lnTo>
                  <a:close/>
                </a:path>
              </a:pathLst>
            </a:custGeom>
            <a:solidFill>
              <a:srgbClr val="FFC700"/>
            </a:solidFill>
          </p:spPr>
        </p:sp>
      </p:grpSp>
      <p:sp>
        <p:nvSpPr>
          <p:cNvPr name="TextBox 8" id="8"/>
          <p:cNvSpPr txBox="true"/>
          <p:nvPr/>
        </p:nvSpPr>
        <p:spPr>
          <a:xfrm rot="0">
            <a:off x="778847" y="6884346"/>
            <a:ext cx="4827312" cy="2278380"/>
          </a:xfrm>
          <a:prstGeom prst="rect">
            <a:avLst/>
          </a:prstGeom>
        </p:spPr>
        <p:txBody>
          <a:bodyPr anchor="t" rtlCol="false" tIns="0" lIns="0" bIns="0" rIns="0">
            <a:spAutoFit/>
          </a:bodyPr>
          <a:lstStyle/>
          <a:p>
            <a:pPr algn="ctr">
              <a:lnSpc>
                <a:spcPts val="5940"/>
              </a:lnSpc>
            </a:pPr>
            <a:r>
              <a:rPr lang="en-US" sz="5400">
                <a:solidFill>
                  <a:srgbClr val="231F20"/>
                </a:solidFill>
                <a:latin typeface="Oswald Bold"/>
              </a:rPr>
              <a:t>TECHNICAL AND MANAGERIAL CHALLENGES</a:t>
            </a:r>
          </a:p>
        </p:txBody>
      </p:sp>
      <p:sp>
        <p:nvSpPr>
          <p:cNvPr name="TextBox 9" id="9"/>
          <p:cNvSpPr txBox="true"/>
          <p:nvPr/>
        </p:nvSpPr>
        <p:spPr>
          <a:xfrm rot="0">
            <a:off x="5877827" y="1556044"/>
            <a:ext cx="12410173" cy="7533004"/>
          </a:xfrm>
          <a:prstGeom prst="rect">
            <a:avLst/>
          </a:prstGeom>
        </p:spPr>
        <p:txBody>
          <a:bodyPr anchor="t" rtlCol="false" tIns="0" lIns="0" bIns="0" rIns="0">
            <a:spAutoFit/>
          </a:bodyPr>
          <a:lstStyle/>
          <a:p>
            <a:pPr>
              <a:lnSpc>
                <a:spcPts val="4060"/>
              </a:lnSpc>
            </a:pPr>
          </a:p>
          <a:p>
            <a:pPr marL="626122" indent="-313061" lvl="1">
              <a:lnSpc>
                <a:spcPts val="4060"/>
              </a:lnSpc>
              <a:buFont typeface="Arial"/>
              <a:buChar char="•"/>
            </a:pPr>
            <a:r>
              <a:rPr lang="en-US" sz="2900">
                <a:solidFill>
                  <a:srgbClr val="231F20"/>
                </a:solidFill>
                <a:latin typeface="Times New Roman Bold"/>
              </a:rPr>
              <a:t>Aging infrastructure: The deterioration of pipelines, tunnels, dams, pumps, and other equipment owing to time and usage [7].</a:t>
            </a:r>
          </a:p>
          <a:p>
            <a:pPr marL="626122" indent="-313061" lvl="1">
              <a:lnSpc>
                <a:spcPts val="4060"/>
              </a:lnSpc>
              <a:buFont typeface="Arial"/>
              <a:buChar char="•"/>
            </a:pPr>
            <a:r>
              <a:rPr lang="en-US" sz="2900">
                <a:solidFill>
                  <a:srgbClr val="231F20"/>
                </a:solidFill>
                <a:latin typeface="Times New Roman Bold"/>
              </a:rPr>
              <a:t> Aging Workforce: The operation and maintenance of treatment facilities are impacted by a shortage of skilled workers resulting from an aging workforce [7].</a:t>
            </a:r>
          </a:p>
          <a:p>
            <a:pPr marL="626122" indent="-313061" lvl="1">
              <a:lnSpc>
                <a:spcPts val="4060"/>
              </a:lnSpc>
              <a:buFont typeface="Arial"/>
              <a:buChar char="•"/>
            </a:pPr>
            <a:r>
              <a:rPr lang="en-US" sz="2900">
                <a:solidFill>
                  <a:srgbClr val="231F20"/>
                </a:solidFill>
                <a:latin typeface="Times New Roman Bold"/>
              </a:rPr>
              <a:t> Energy Consumption: Considerable energy is used, particularly during biological treatment procedures, which makes sustainable operations difficult [7].</a:t>
            </a:r>
          </a:p>
          <a:p>
            <a:pPr marL="626122" indent="-313061" lvl="1">
              <a:lnSpc>
                <a:spcPts val="4060"/>
              </a:lnSpc>
              <a:buFont typeface="Arial"/>
              <a:buChar char="•"/>
            </a:pPr>
            <a:r>
              <a:rPr lang="en-US" sz="2900">
                <a:solidFill>
                  <a:srgbClr val="231F20"/>
                </a:solidFill>
                <a:latin typeface="Times New Roman Bold"/>
              </a:rPr>
              <a:t>Sludge Management: Handling and disposing of sludge generated during the treatment process appropriately to prevent harm to the environment [7].</a:t>
            </a:r>
          </a:p>
          <a:p>
            <a:pPr marL="626122" indent="-313061" lvl="1">
              <a:lnSpc>
                <a:spcPts val="4060"/>
              </a:lnSpc>
              <a:buFont typeface="Arial"/>
              <a:buChar char="•"/>
            </a:pPr>
            <a:r>
              <a:rPr lang="en-US" sz="2900">
                <a:solidFill>
                  <a:srgbClr val="231F20"/>
                </a:solidFill>
                <a:latin typeface="Times New Roman Bold"/>
              </a:rPr>
              <a:t>Land Availability: Because of urbanization and population increase, it is difficult to get enough land for the construction of treatment plants [7].</a:t>
            </a:r>
          </a:p>
          <a:p>
            <a:pPr>
              <a:lnSpc>
                <a:spcPts val="6580"/>
              </a:lnSpc>
            </a:pPr>
          </a:p>
        </p:txBody>
      </p:sp>
      <p:sp>
        <p:nvSpPr>
          <p:cNvPr name="TextBox 10" id="10"/>
          <p:cNvSpPr txBox="true"/>
          <p:nvPr/>
        </p:nvSpPr>
        <p:spPr>
          <a:xfrm rot="0">
            <a:off x="17259300" y="9201150"/>
            <a:ext cx="245963" cy="514350"/>
          </a:xfrm>
          <a:prstGeom prst="rect">
            <a:avLst/>
          </a:prstGeom>
        </p:spPr>
        <p:txBody>
          <a:bodyPr anchor="t" rtlCol="false" tIns="0" lIns="0" bIns="0" rIns="0">
            <a:spAutoFit/>
          </a:bodyPr>
          <a:lstStyle/>
          <a:p>
            <a:pPr algn="ctr">
              <a:lnSpc>
                <a:spcPts val="4200"/>
              </a:lnSpc>
            </a:pPr>
            <a:r>
              <a:rPr lang="en-US" sz="3000">
                <a:solidFill>
                  <a:srgbClr val="231F20"/>
                </a:solidFill>
                <a:latin typeface="Canva Sans Bold"/>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12410173" y="3915332"/>
            <a:ext cx="5877827" cy="5342968"/>
            <a:chOff x="0" y="0"/>
            <a:chExt cx="7837103" cy="7123958"/>
          </a:xfrm>
        </p:grpSpPr>
        <p:pic>
          <p:nvPicPr>
            <p:cNvPr name="Picture 3" id="3"/>
            <p:cNvPicPr>
              <a:picLocks noChangeAspect="true"/>
            </p:cNvPicPr>
            <p:nvPr/>
          </p:nvPicPr>
          <p:blipFill>
            <a:blip r:embed="rId2"/>
            <a:srcRect l="24323" t="0" r="24323" b="0"/>
            <a:stretch>
              <a:fillRect/>
            </a:stretch>
          </p:blipFill>
          <p:spPr>
            <a:xfrm flipH="false" flipV="false">
              <a:off x="0" y="0"/>
              <a:ext cx="7837103" cy="7123958"/>
            </a:xfrm>
            <a:prstGeom prst="rect">
              <a:avLst/>
            </a:prstGeom>
          </p:spPr>
        </p:pic>
      </p:grpSp>
      <p:grpSp>
        <p:nvGrpSpPr>
          <p:cNvPr name="Group 4" id="4"/>
          <p:cNvGrpSpPr/>
          <p:nvPr/>
        </p:nvGrpSpPr>
        <p:grpSpPr>
          <a:xfrm rot="0">
            <a:off x="-236480" y="0"/>
            <a:ext cx="4107440" cy="10287000"/>
            <a:chOff x="0" y="0"/>
            <a:chExt cx="1498405" cy="3752725"/>
          </a:xfrm>
        </p:grpSpPr>
        <p:sp>
          <p:nvSpPr>
            <p:cNvPr name="Freeform 5" id="5"/>
            <p:cNvSpPr/>
            <p:nvPr/>
          </p:nvSpPr>
          <p:spPr>
            <a:xfrm flipH="false" flipV="false" rot="0">
              <a:off x="0" y="0"/>
              <a:ext cx="1498405" cy="3752726"/>
            </a:xfrm>
            <a:custGeom>
              <a:avLst/>
              <a:gdLst/>
              <a:ahLst/>
              <a:cxnLst/>
              <a:rect r="r" b="b" t="t" l="l"/>
              <a:pathLst>
                <a:path h="3752726" w="1498405">
                  <a:moveTo>
                    <a:pt x="0" y="0"/>
                  </a:moveTo>
                  <a:lnTo>
                    <a:pt x="1498405" y="0"/>
                  </a:lnTo>
                  <a:lnTo>
                    <a:pt x="1498405" y="3752726"/>
                  </a:lnTo>
                  <a:lnTo>
                    <a:pt x="0" y="3752726"/>
                  </a:lnTo>
                  <a:close/>
                </a:path>
              </a:pathLst>
            </a:custGeom>
            <a:solidFill>
              <a:srgbClr val="FFC700"/>
            </a:solidFill>
          </p:spPr>
        </p:sp>
      </p:grpSp>
      <p:grpSp>
        <p:nvGrpSpPr>
          <p:cNvPr name="Group 6" id="6"/>
          <p:cNvGrpSpPr/>
          <p:nvPr/>
        </p:nvGrpSpPr>
        <p:grpSpPr>
          <a:xfrm rot="0">
            <a:off x="12910831" y="-960803"/>
            <a:ext cx="3909316" cy="1989503"/>
            <a:chOff x="0" y="0"/>
            <a:chExt cx="1426129" cy="725776"/>
          </a:xfrm>
        </p:grpSpPr>
        <p:sp>
          <p:nvSpPr>
            <p:cNvPr name="Freeform 7" id="7"/>
            <p:cNvSpPr/>
            <p:nvPr/>
          </p:nvSpPr>
          <p:spPr>
            <a:xfrm flipH="false" flipV="false" rot="0">
              <a:off x="0" y="0"/>
              <a:ext cx="1426129" cy="725776"/>
            </a:xfrm>
            <a:custGeom>
              <a:avLst/>
              <a:gdLst/>
              <a:ahLst/>
              <a:cxnLst/>
              <a:rect r="r" b="b" t="t" l="l"/>
              <a:pathLst>
                <a:path h="725776" w="1426129">
                  <a:moveTo>
                    <a:pt x="0" y="0"/>
                  </a:moveTo>
                  <a:lnTo>
                    <a:pt x="1426129" y="0"/>
                  </a:lnTo>
                  <a:lnTo>
                    <a:pt x="1426129" y="725776"/>
                  </a:lnTo>
                  <a:lnTo>
                    <a:pt x="0" y="725776"/>
                  </a:lnTo>
                  <a:close/>
                </a:path>
              </a:pathLst>
            </a:custGeom>
            <a:solidFill>
              <a:srgbClr val="FFC700"/>
            </a:solidFill>
          </p:spPr>
        </p:sp>
      </p:grpSp>
      <p:sp>
        <p:nvSpPr>
          <p:cNvPr name="TextBox 8" id="8"/>
          <p:cNvSpPr txBox="true"/>
          <p:nvPr/>
        </p:nvSpPr>
        <p:spPr>
          <a:xfrm rot="0">
            <a:off x="12451833" y="1458906"/>
            <a:ext cx="4827312" cy="1525905"/>
          </a:xfrm>
          <a:prstGeom prst="rect">
            <a:avLst/>
          </a:prstGeom>
        </p:spPr>
        <p:txBody>
          <a:bodyPr anchor="t" rtlCol="false" tIns="0" lIns="0" bIns="0" rIns="0">
            <a:spAutoFit/>
          </a:bodyPr>
          <a:lstStyle/>
          <a:p>
            <a:pPr algn="ctr">
              <a:lnSpc>
                <a:spcPts val="5940"/>
              </a:lnSpc>
            </a:pPr>
            <a:r>
              <a:rPr lang="en-US" sz="5400">
                <a:solidFill>
                  <a:srgbClr val="231F20"/>
                </a:solidFill>
                <a:latin typeface="Oswald Bold"/>
              </a:rPr>
              <a:t>ECONOMICAL CHALLENGES</a:t>
            </a:r>
          </a:p>
        </p:txBody>
      </p:sp>
      <p:sp>
        <p:nvSpPr>
          <p:cNvPr name="TextBox 9" id="9"/>
          <p:cNvSpPr txBox="true"/>
          <p:nvPr/>
        </p:nvSpPr>
        <p:spPr>
          <a:xfrm rot="0">
            <a:off x="-236480" y="5680386"/>
            <a:ext cx="12410173" cy="2903854"/>
          </a:xfrm>
          <a:prstGeom prst="rect">
            <a:avLst/>
          </a:prstGeom>
        </p:spPr>
        <p:txBody>
          <a:bodyPr anchor="t" rtlCol="false" tIns="0" lIns="0" bIns="0" rIns="0">
            <a:spAutoFit/>
          </a:bodyPr>
          <a:lstStyle/>
          <a:p>
            <a:pPr algn="just" marL="626122" indent="-313061" lvl="1">
              <a:lnSpc>
                <a:spcPts val="4060"/>
              </a:lnSpc>
              <a:buFont typeface="Arial"/>
              <a:buChar char="•"/>
            </a:pPr>
            <a:r>
              <a:rPr lang="en-US" sz="2900">
                <a:solidFill>
                  <a:srgbClr val="231F20"/>
                </a:solidFill>
                <a:latin typeface="Times New Roman Bold"/>
              </a:rPr>
              <a:t>Sewage treatment capacity is lacking in comparison to the rapidly urbanizing scenario due to the high expense of constructing and maintaining sewage treatment plants (STPs) and the government's difficulty meeting construction targets. </a:t>
            </a:r>
          </a:p>
          <a:p>
            <a:pPr algn="just">
              <a:lnSpc>
                <a:spcPts val="6580"/>
              </a:lnSpc>
            </a:pPr>
          </a:p>
        </p:txBody>
      </p:sp>
      <p:sp>
        <p:nvSpPr>
          <p:cNvPr name="TextBox 10" id="10"/>
          <p:cNvSpPr txBox="true"/>
          <p:nvPr/>
        </p:nvSpPr>
        <p:spPr>
          <a:xfrm rot="0">
            <a:off x="-236480" y="7897496"/>
            <a:ext cx="12410173" cy="2389504"/>
          </a:xfrm>
          <a:prstGeom prst="rect">
            <a:avLst/>
          </a:prstGeom>
        </p:spPr>
        <p:txBody>
          <a:bodyPr anchor="t" rtlCol="false" tIns="0" lIns="0" bIns="0" rIns="0">
            <a:spAutoFit/>
          </a:bodyPr>
          <a:lstStyle/>
          <a:p>
            <a:pPr algn="just" marL="626122" indent="-313061" lvl="1">
              <a:lnSpc>
                <a:spcPts val="4060"/>
              </a:lnSpc>
              <a:buFont typeface="Arial"/>
              <a:buChar char="•"/>
            </a:pPr>
            <a:r>
              <a:rPr lang="en-US" sz="2900">
                <a:solidFill>
                  <a:srgbClr val="231F20"/>
                </a:solidFill>
                <a:latin typeface="Times New Roman Bold"/>
              </a:rPr>
              <a:t>Adding to the problem is industrial waste, which raises the expense of water treatment and makes it unfeasible for democratic governments to provide their constituents with modern sewage systems [7].</a:t>
            </a:r>
          </a:p>
          <a:p>
            <a:pPr algn="just">
              <a:lnSpc>
                <a:spcPts val="6580"/>
              </a:lnSpc>
            </a:pPr>
          </a:p>
        </p:txBody>
      </p:sp>
      <p:sp>
        <p:nvSpPr>
          <p:cNvPr name="TextBox 11" id="11"/>
          <p:cNvSpPr txBox="true"/>
          <p:nvPr/>
        </p:nvSpPr>
        <p:spPr>
          <a:xfrm rot="0">
            <a:off x="-236480" y="3801032"/>
            <a:ext cx="12410173" cy="1583690"/>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31F20"/>
                </a:solidFill>
                <a:latin typeface="Times New Roman Bold"/>
              </a:rPr>
              <a:t>Operating Costs: The ongoing operational expenses of wastewater treatment plants include energy costs, chemical costs for treatment processes, labor costs, and maintenance expenses</a:t>
            </a:r>
          </a:p>
        </p:txBody>
      </p:sp>
      <p:sp>
        <p:nvSpPr>
          <p:cNvPr name="TextBox 12" id="12"/>
          <p:cNvSpPr txBox="true"/>
          <p:nvPr/>
        </p:nvSpPr>
        <p:spPr>
          <a:xfrm rot="0">
            <a:off x="-236480" y="2331642"/>
            <a:ext cx="12410173" cy="1583690"/>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31F20"/>
                </a:solidFill>
                <a:latin typeface="Times New Roman Bold"/>
              </a:rPr>
              <a:t>High Initial Investment: Establishing a wastewater treatment plant requires a significant initial investment in infrastructure, technology, and equipment.</a:t>
            </a:r>
          </a:p>
          <a:p>
            <a:pPr algn="just">
              <a:lnSpc>
                <a:spcPts val="4060"/>
              </a:lnSpc>
            </a:pPr>
          </a:p>
        </p:txBody>
      </p:sp>
      <p:sp>
        <p:nvSpPr>
          <p:cNvPr name="TextBox 13" id="13"/>
          <p:cNvSpPr txBox="true"/>
          <p:nvPr/>
        </p:nvSpPr>
        <p:spPr>
          <a:xfrm rot="0">
            <a:off x="17279145" y="9201150"/>
            <a:ext cx="466626" cy="514350"/>
          </a:xfrm>
          <a:prstGeom prst="rect">
            <a:avLst/>
          </a:prstGeom>
        </p:spPr>
        <p:txBody>
          <a:bodyPr anchor="t" rtlCol="false" tIns="0" lIns="0" bIns="0" rIns="0">
            <a:spAutoFit/>
          </a:bodyPr>
          <a:lstStyle/>
          <a:p>
            <a:pPr algn="ctr">
              <a:lnSpc>
                <a:spcPts val="4200"/>
              </a:lnSpc>
            </a:pPr>
            <a:r>
              <a:rPr lang="en-US" sz="3000">
                <a:solidFill>
                  <a:srgbClr val="231F20"/>
                </a:solidFill>
                <a:latin typeface="Canva Sans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5877827" cy="5342968"/>
            <a:chOff x="0" y="0"/>
            <a:chExt cx="7837103" cy="7123958"/>
          </a:xfrm>
        </p:grpSpPr>
        <p:pic>
          <p:nvPicPr>
            <p:cNvPr name="Picture 3" id="3"/>
            <p:cNvPicPr>
              <a:picLocks noChangeAspect="true"/>
            </p:cNvPicPr>
            <p:nvPr/>
          </p:nvPicPr>
          <p:blipFill>
            <a:blip r:embed="rId2"/>
            <a:srcRect l="15621" t="0" r="15621" b="0"/>
            <a:stretch>
              <a:fillRect/>
            </a:stretch>
          </p:blipFill>
          <p:spPr>
            <a:xfrm flipH="false" flipV="false">
              <a:off x="0" y="0"/>
              <a:ext cx="7837103" cy="7123958"/>
            </a:xfrm>
            <a:prstGeom prst="rect">
              <a:avLst/>
            </a:prstGeom>
          </p:spPr>
        </p:pic>
      </p:grpSp>
      <p:grpSp>
        <p:nvGrpSpPr>
          <p:cNvPr name="Group 4" id="4"/>
          <p:cNvGrpSpPr/>
          <p:nvPr/>
        </p:nvGrpSpPr>
        <p:grpSpPr>
          <a:xfrm rot="0">
            <a:off x="14180560" y="0"/>
            <a:ext cx="4107440" cy="10287000"/>
            <a:chOff x="0" y="0"/>
            <a:chExt cx="1498405" cy="3752725"/>
          </a:xfrm>
        </p:grpSpPr>
        <p:sp>
          <p:nvSpPr>
            <p:cNvPr name="Freeform 5" id="5"/>
            <p:cNvSpPr/>
            <p:nvPr/>
          </p:nvSpPr>
          <p:spPr>
            <a:xfrm flipH="false" flipV="false" rot="0">
              <a:off x="0" y="0"/>
              <a:ext cx="1498405" cy="3752726"/>
            </a:xfrm>
            <a:custGeom>
              <a:avLst/>
              <a:gdLst/>
              <a:ahLst/>
              <a:cxnLst/>
              <a:rect r="r" b="b" t="t" l="l"/>
              <a:pathLst>
                <a:path h="3752726" w="1498405">
                  <a:moveTo>
                    <a:pt x="0" y="0"/>
                  </a:moveTo>
                  <a:lnTo>
                    <a:pt x="1498405" y="0"/>
                  </a:lnTo>
                  <a:lnTo>
                    <a:pt x="1498405" y="3752726"/>
                  </a:lnTo>
                  <a:lnTo>
                    <a:pt x="0" y="3752726"/>
                  </a:lnTo>
                  <a:close/>
                </a:path>
              </a:pathLst>
            </a:custGeom>
            <a:solidFill>
              <a:srgbClr val="FFC700"/>
            </a:solidFill>
          </p:spPr>
        </p:sp>
      </p:grpSp>
      <p:grpSp>
        <p:nvGrpSpPr>
          <p:cNvPr name="Group 6" id="6"/>
          <p:cNvGrpSpPr/>
          <p:nvPr/>
        </p:nvGrpSpPr>
        <p:grpSpPr>
          <a:xfrm rot="0">
            <a:off x="1237844" y="9603398"/>
            <a:ext cx="3909316" cy="1989503"/>
            <a:chOff x="0" y="0"/>
            <a:chExt cx="1426129" cy="725776"/>
          </a:xfrm>
        </p:grpSpPr>
        <p:sp>
          <p:nvSpPr>
            <p:cNvPr name="Freeform 7" id="7"/>
            <p:cNvSpPr/>
            <p:nvPr/>
          </p:nvSpPr>
          <p:spPr>
            <a:xfrm flipH="false" flipV="false" rot="0">
              <a:off x="0" y="0"/>
              <a:ext cx="1426129" cy="725776"/>
            </a:xfrm>
            <a:custGeom>
              <a:avLst/>
              <a:gdLst/>
              <a:ahLst/>
              <a:cxnLst/>
              <a:rect r="r" b="b" t="t" l="l"/>
              <a:pathLst>
                <a:path h="725776" w="1426129">
                  <a:moveTo>
                    <a:pt x="0" y="0"/>
                  </a:moveTo>
                  <a:lnTo>
                    <a:pt x="1426129" y="0"/>
                  </a:lnTo>
                  <a:lnTo>
                    <a:pt x="1426129" y="725776"/>
                  </a:lnTo>
                  <a:lnTo>
                    <a:pt x="0" y="725776"/>
                  </a:lnTo>
                  <a:close/>
                </a:path>
              </a:pathLst>
            </a:custGeom>
            <a:solidFill>
              <a:srgbClr val="FFC700"/>
            </a:solidFill>
          </p:spPr>
        </p:sp>
      </p:grpSp>
      <p:sp>
        <p:nvSpPr>
          <p:cNvPr name="TextBox 8" id="8"/>
          <p:cNvSpPr txBox="true"/>
          <p:nvPr/>
        </p:nvSpPr>
        <p:spPr>
          <a:xfrm rot="0">
            <a:off x="778847" y="7248393"/>
            <a:ext cx="4827312" cy="1525905"/>
          </a:xfrm>
          <a:prstGeom prst="rect">
            <a:avLst/>
          </a:prstGeom>
        </p:spPr>
        <p:txBody>
          <a:bodyPr anchor="t" rtlCol="false" tIns="0" lIns="0" bIns="0" rIns="0">
            <a:spAutoFit/>
          </a:bodyPr>
          <a:lstStyle/>
          <a:p>
            <a:pPr algn="ctr">
              <a:lnSpc>
                <a:spcPts val="5940"/>
              </a:lnSpc>
            </a:pPr>
            <a:r>
              <a:rPr lang="en-US" sz="5400">
                <a:solidFill>
                  <a:srgbClr val="231F20"/>
                </a:solidFill>
                <a:latin typeface="Oswald Bold"/>
              </a:rPr>
              <a:t>POLITICAL CHALLENGES</a:t>
            </a:r>
          </a:p>
        </p:txBody>
      </p:sp>
      <p:sp>
        <p:nvSpPr>
          <p:cNvPr name="TextBox 9" id="9"/>
          <p:cNvSpPr txBox="true"/>
          <p:nvPr/>
        </p:nvSpPr>
        <p:spPr>
          <a:xfrm rot="0">
            <a:off x="6213107" y="1135252"/>
            <a:ext cx="12410173" cy="2098039"/>
          </a:xfrm>
          <a:prstGeom prst="rect">
            <a:avLst/>
          </a:prstGeom>
        </p:spPr>
        <p:txBody>
          <a:bodyPr anchor="t" rtlCol="false" tIns="0" lIns="0" bIns="0" rIns="0">
            <a:spAutoFit/>
          </a:bodyPr>
          <a:lstStyle/>
          <a:p>
            <a:pPr marL="626122" indent="-313061" lvl="1">
              <a:lnSpc>
                <a:spcPts val="4060"/>
              </a:lnSpc>
              <a:buFont typeface="Arial"/>
              <a:buChar char="•"/>
            </a:pPr>
            <a:r>
              <a:rPr lang="en-US" sz="2900">
                <a:solidFill>
                  <a:srgbClr val="231F20"/>
                </a:solidFill>
                <a:latin typeface="Times New Roman Bold"/>
              </a:rPr>
              <a:t>Private Companies Limited in City Water Systems:</a:t>
            </a:r>
          </a:p>
          <a:p>
            <a:pPr>
              <a:lnSpc>
                <a:spcPts val="4060"/>
              </a:lnSpc>
            </a:pPr>
            <a:r>
              <a:rPr lang="en-US" sz="2900">
                <a:solidFill>
                  <a:srgbClr val="231F20"/>
                </a:solidFill>
                <a:latin typeface="Times New Roman Bold"/>
              </a:rPr>
              <a:t>Big money in water makes private companies less interested in helping with city water systems.</a:t>
            </a:r>
          </a:p>
          <a:p>
            <a:pPr>
              <a:lnSpc>
                <a:spcPts val="4060"/>
              </a:lnSpc>
            </a:pPr>
          </a:p>
        </p:txBody>
      </p:sp>
      <p:sp>
        <p:nvSpPr>
          <p:cNvPr name="TextBox 10" id="10"/>
          <p:cNvSpPr txBox="true"/>
          <p:nvPr/>
        </p:nvSpPr>
        <p:spPr>
          <a:xfrm rot="0">
            <a:off x="6213107" y="3118991"/>
            <a:ext cx="12410173" cy="2098039"/>
          </a:xfrm>
          <a:prstGeom prst="rect">
            <a:avLst/>
          </a:prstGeom>
        </p:spPr>
        <p:txBody>
          <a:bodyPr anchor="t" rtlCol="false" tIns="0" lIns="0" bIns="0" rIns="0">
            <a:spAutoFit/>
          </a:bodyPr>
          <a:lstStyle/>
          <a:p>
            <a:pPr marL="626122" indent="-313061" lvl="1">
              <a:lnSpc>
                <a:spcPts val="4060"/>
              </a:lnSpc>
              <a:buFont typeface="Arial"/>
              <a:buChar char="•"/>
            </a:pPr>
            <a:r>
              <a:rPr lang="en-US" sz="2900">
                <a:solidFill>
                  <a:srgbClr val="231F20"/>
                </a:solidFill>
                <a:latin typeface="Times New Roman Bold"/>
              </a:rPr>
              <a:t>Companies Want a Piece of the Pie:</a:t>
            </a:r>
          </a:p>
          <a:p>
            <a:pPr>
              <a:lnSpc>
                <a:spcPts val="4060"/>
              </a:lnSpc>
            </a:pPr>
            <a:r>
              <a:rPr lang="en-US" sz="2900">
                <a:solidFill>
                  <a:srgbClr val="231F20"/>
                </a:solidFill>
                <a:latin typeface="Times New Roman Bold"/>
              </a:rPr>
              <a:t>Groups like the Confederation of Indian Industry (CII) really want to make money in the water business.</a:t>
            </a:r>
          </a:p>
          <a:p>
            <a:pPr>
              <a:lnSpc>
                <a:spcPts val="4060"/>
              </a:lnSpc>
            </a:pPr>
          </a:p>
        </p:txBody>
      </p:sp>
      <p:sp>
        <p:nvSpPr>
          <p:cNvPr name="TextBox 11" id="11"/>
          <p:cNvSpPr txBox="true"/>
          <p:nvPr/>
        </p:nvSpPr>
        <p:spPr>
          <a:xfrm rot="0">
            <a:off x="6213107" y="5102729"/>
            <a:ext cx="12410173" cy="2098039"/>
          </a:xfrm>
          <a:prstGeom prst="rect">
            <a:avLst/>
          </a:prstGeom>
        </p:spPr>
        <p:txBody>
          <a:bodyPr anchor="t" rtlCol="false" tIns="0" lIns="0" bIns="0" rIns="0">
            <a:spAutoFit/>
          </a:bodyPr>
          <a:lstStyle/>
          <a:p>
            <a:pPr marL="626122" indent="-313061" lvl="1">
              <a:lnSpc>
                <a:spcPts val="4060"/>
              </a:lnSpc>
              <a:buFont typeface="Arial"/>
              <a:buChar char="•"/>
            </a:pPr>
            <a:r>
              <a:rPr lang="en-US" sz="2900">
                <a:solidFill>
                  <a:srgbClr val="231F20"/>
                </a:solidFill>
                <a:latin typeface="Times New Roman Bold"/>
              </a:rPr>
              <a:t>Everyone Needs to Work Together:</a:t>
            </a:r>
          </a:p>
          <a:p>
            <a:pPr>
              <a:lnSpc>
                <a:spcPts val="4060"/>
              </a:lnSpc>
            </a:pPr>
            <a:r>
              <a:rPr lang="en-US" sz="2900">
                <a:solidFill>
                  <a:srgbClr val="231F20"/>
                </a:solidFill>
                <a:latin typeface="Times New Roman Bold"/>
              </a:rPr>
              <a:t>We all—companies, government, and people—have to team up to make water better.</a:t>
            </a:r>
          </a:p>
          <a:p>
            <a:pPr>
              <a:lnSpc>
                <a:spcPts val="4060"/>
              </a:lnSpc>
            </a:pPr>
          </a:p>
        </p:txBody>
      </p:sp>
      <p:sp>
        <p:nvSpPr>
          <p:cNvPr name="TextBox 12" id="12"/>
          <p:cNvSpPr txBox="true"/>
          <p:nvPr/>
        </p:nvSpPr>
        <p:spPr>
          <a:xfrm rot="0">
            <a:off x="6213107" y="7190610"/>
            <a:ext cx="12410173" cy="1583689"/>
          </a:xfrm>
          <a:prstGeom prst="rect">
            <a:avLst/>
          </a:prstGeom>
        </p:spPr>
        <p:txBody>
          <a:bodyPr anchor="t" rtlCol="false" tIns="0" lIns="0" bIns="0" rIns="0">
            <a:spAutoFit/>
          </a:bodyPr>
          <a:lstStyle/>
          <a:p>
            <a:pPr marL="626122" indent="-313061" lvl="1">
              <a:lnSpc>
                <a:spcPts val="4060"/>
              </a:lnSpc>
              <a:buFont typeface="Arial"/>
              <a:buChar char="•"/>
            </a:pPr>
            <a:r>
              <a:rPr lang="en-US" sz="2900">
                <a:solidFill>
                  <a:srgbClr val="231F20"/>
                </a:solidFill>
                <a:latin typeface="Times New Roman Bold"/>
              </a:rPr>
              <a:t>Pricing Water Fairly is Tricky:</a:t>
            </a:r>
          </a:p>
          <a:p>
            <a:pPr>
              <a:lnSpc>
                <a:spcPts val="4060"/>
              </a:lnSpc>
            </a:pPr>
            <a:r>
              <a:rPr lang="en-US" sz="2900">
                <a:solidFill>
                  <a:srgbClr val="231F20"/>
                </a:solidFill>
                <a:latin typeface="Times New Roman Bold"/>
              </a:rPr>
              <a:t>Making sure poor people can afford water while companies still make money from fancy treatment is hard.</a:t>
            </a:r>
          </a:p>
        </p:txBody>
      </p:sp>
      <p:sp>
        <p:nvSpPr>
          <p:cNvPr name="TextBox 13" id="13"/>
          <p:cNvSpPr txBox="true"/>
          <p:nvPr/>
        </p:nvSpPr>
        <p:spPr>
          <a:xfrm rot="0">
            <a:off x="17549159" y="9317648"/>
            <a:ext cx="401538" cy="514350"/>
          </a:xfrm>
          <a:prstGeom prst="rect">
            <a:avLst/>
          </a:prstGeom>
        </p:spPr>
        <p:txBody>
          <a:bodyPr anchor="t" rtlCol="false" tIns="0" lIns="0" bIns="0" rIns="0">
            <a:spAutoFit/>
          </a:bodyPr>
          <a:lstStyle/>
          <a:p>
            <a:pPr algn="ctr">
              <a:lnSpc>
                <a:spcPts val="4200"/>
              </a:lnSpc>
            </a:pPr>
            <a:r>
              <a:rPr lang="en-US" sz="3000">
                <a:solidFill>
                  <a:srgbClr val="231F20"/>
                </a:solidFill>
                <a:latin typeface="Canva Sans Bold"/>
              </a:rPr>
              <a:t>11</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5400000">
            <a:off x="9044680" y="-6873240"/>
            <a:ext cx="2443566" cy="16818340"/>
            <a:chOff x="0" y="0"/>
            <a:chExt cx="1498405" cy="10313081"/>
          </a:xfrm>
        </p:grpSpPr>
        <p:sp>
          <p:nvSpPr>
            <p:cNvPr name="Freeform 3" id="3"/>
            <p:cNvSpPr/>
            <p:nvPr/>
          </p:nvSpPr>
          <p:spPr>
            <a:xfrm flipH="false" flipV="false" rot="0">
              <a:off x="0" y="0"/>
              <a:ext cx="1498405" cy="10313081"/>
            </a:xfrm>
            <a:custGeom>
              <a:avLst/>
              <a:gdLst/>
              <a:ahLst/>
              <a:cxnLst/>
              <a:rect r="r" b="b" t="t" l="l"/>
              <a:pathLst>
                <a:path h="10313081" w="1498405">
                  <a:moveTo>
                    <a:pt x="0" y="0"/>
                  </a:moveTo>
                  <a:lnTo>
                    <a:pt x="1498405" y="0"/>
                  </a:lnTo>
                  <a:lnTo>
                    <a:pt x="1498405" y="10313081"/>
                  </a:lnTo>
                  <a:lnTo>
                    <a:pt x="0" y="10313081"/>
                  </a:lnTo>
                  <a:close/>
                </a:path>
              </a:pathLst>
            </a:custGeom>
            <a:solidFill>
              <a:srgbClr val="FFC700"/>
            </a:solidFill>
          </p:spPr>
        </p:sp>
      </p:grpSp>
      <p:sp>
        <p:nvSpPr>
          <p:cNvPr name="TextBox 4" id="4"/>
          <p:cNvSpPr txBox="true"/>
          <p:nvPr/>
        </p:nvSpPr>
        <p:spPr>
          <a:xfrm rot="0">
            <a:off x="5579448" y="666933"/>
            <a:ext cx="794146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CONCLUSION</a:t>
            </a:r>
          </a:p>
        </p:txBody>
      </p:sp>
      <p:sp>
        <p:nvSpPr>
          <p:cNvPr name="TextBox 5" id="5"/>
          <p:cNvSpPr txBox="true"/>
          <p:nvPr/>
        </p:nvSpPr>
        <p:spPr>
          <a:xfrm rot="0">
            <a:off x="1744980" y="2908550"/>
            <a:ext cx="15514320" cy="1211579"/>
          </a:xfrm>
          <a:prstGeom prst="rect">
            <a:avLst/>
          </a:prstGeom>
        </p:spPr>
        <p:txBody>
          <a:bodyPr anchor="t" rtlCol="false" tIns="0" lIns="0" bIns="0" rIns="0">
            <a:spAutoFit/>
          </a:bodyPr>
          <a:lstStyle/>
          <a:p>
            <a:pPr algn="ctr">
              <a:lnSpc>
                <a:spcPts val="4620"/>
              </a:lnSpc>
            </a:pPr>
            <a:r>
              <a:rPr lang="en-US" sz="3300">
                <a:solidFill>
                  <a:srgbClr val="000000"/>
                </a:solidFill>
                <a:latin typeface="Times New Roman Bold"/>
              </a:rPr>
              <a:t>India's sewage treatment system faces numerous challenges that require a comprehensive approach for improvement. Enhancements could be made through the following measures:</a:t>
            </a:r>
          </a:p>
        </p:txBody>
      </p:sp>
      <p:sp>
        <p:nvSpPr>
          <p:cNvPr name="TextBox 6" id="6"/>
          <p:cNvSpPr txBox="true"/>
          <p:nvPr/>
        </p:nvSpPr>
        <p:spPr>
          <a:xfrm rot="0">
            <a:off x="863383" y="4783771"/>
            <a:ext cx="16764000" cy="7294880"/>
          </a:xfrm>
          <a:prstGeom prst="rect">
            <a:avLst/>
          </a:prstGeom>
        </p:spPr>
        <p:txBody>
          <a:bodyPr anchor="t" rtlCol="false" tIns="0" lIns="0" bIns="0" rIns="0">
            <a:spAutoFit/>
          </a:bodyPr>
          <a:lstStyle/>
          <a:p>
            <a:pPr>
              <a:lnSpc>
                <a:spcPts val="3780"/>
              </a:lnSpc>
            </a:pPr>
            <a:r>
              <a:rPr lang="en-US" sz="2700">
                <a:solidFill>
                  <a:srgbClr val="000000"/>
                </a:solidFill>
                <a:latin typeface="Canva Sans Bold"/>
              </a:rPr>
              <a:t>1.Decentralized Wastewater Treatment Systems (DEWATS): By treating wastewater closer to the source, DEWATS allow for more efficient reuse of water for things like gardening and toilet flushing. These systems can function up to 80% cheaper than conventional technologies since they rely on gravity, plants, and naturally occurring microbes rather than power and chemicals [9].</a:t>
            </a:r>
          </a:p>
          <a:p>
            <a:pPr>
              <a:lnSpc>
                <a:spcPts val="3780"/>
              </a:lnSpc>
            </a:pPr>
          </a:p>
          <a:p>
            <a:pPr>
              <a:lnSpc>
                <a:spcPts val="3780"/>
              </a:lnSpc>
            </a:pPr>
            <a:r>
              <a:rPr lang="en-US" sz="2700">
                <a:solidFill>
                  <a:srgbClr val="000000"/>
                </a:solidFill>
                <a:latin typeface="Canva Sans Bold"/>
              </a:rPr>
              <a:t>2.Appropriate Technology: For sustainable sewage treatment in India, it is imperative to employ appropriate technology, such as affordable, straightforward, and reuse-and-recycle-focused solutions. Decentralized approaches that make use of plants and some bacteria that are connected with them are efficient and reasonably priced, making them appropriate for reuse and gradual improvement. </a:t>
            </a:r>
          </a:p>
          <a:p>
            <a:pPr>
              <a:lnSpc>
                <a:spcPts val="3780"/>
              </a:lnSpc>
            </a:pPr>
            <a:r>
              <a:rPr lang="en-US" sz="2700">
                <a:solidFill>
                  <a:srgbClr val="000000"/>
                </a:solidFill>
                <a:latin typeface="Canva Sans Bold"/>
              </a:rPr>
              <a:t> [8].</a:t>
            </a:r>
          </a:p>
          <a:p>
            <a:pPr algn="ctr">
              <a:lnSpc>
                <a:spcPts val="3500"/>
              </a:lnSpc>
            </a:pPr>
          </a:p>
          <a:p>
            <a:pPr algn="ctr">
              <a:lnSpc>
                <a:spcPts val="3500"/>
              </a:lnSpc>
            </a:pPr>
          </a:p>
          <a:p>
            <a:pPr algn="ctr">
              <a:lnSpc>
                <a:spcPts val="4759"/>
              </a:lnSpc>
            </a:pPr>
          </a:p>
          <a:p>
            <a:pPr algn="ctr">
              <a:lnSpc>
                <a:spcPts val="4759"/>
              </a:lnSpc>
            </a:pPr>
          </a:p>
        </p:txBody>
      </p:sp>
      <p:sp>
        <p:nvSpPr>
          <p:cNvPr name="TextBox 7" id="7"/>
          <p:cNvSpPr txBox="true"/>
          <p:nvPr/>
        </p:nvSpPr>
        <p:spPr>
          <a:xfrm rot="0">
            <a:off x="17214335" y="9201150"/>
            <a:ext cx="413048"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12</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5400000">
            <a:off x="9044680" y="-6873240"/>
            <a:ext cx="2443566" cy="16818340"/>
            <a:chOff x="0" y="0"/>
            <a:chExt cx="1498405" cy="10313081"/>
          </a:xfrm>
        </p:grpSpPr>
        <p:sp>
          <p:nvSpPr>
            <p:cNvPr name="Freeform 3" id="3"/>
            <p:cNvSpPr/>
            <p:nvPr/>
          </p:nvSpPr>
          <p:spPr>
            <a:xfrm flipH="false" flipV="false" rot="0">
              <a:off x="0" y="0"/>
              <a:ext cx="1498405" cy="10313081"/>
            </a:xfrm>
            <a:custGeom>
              <a:avLst/>
              <a:gdLst/>
              <a:ahLst/>
              <a:cxnLst/>
              <a:rect r="r" b="b" t="t" l="l"/>
              <a:pathLst>
                <a:path h="10313081" w="1498405">
                  <a:moveTo>
                    <a:pt x="0" y="0"/>
                  </a:moveTo>
                  <a:lnTo>
                    <a:pt x="1498405" y="0"/>
                  </a:lnTo>
                  <a:lnTo>
                    <a:pt x="1498405" y="10313081"/>
                  </a:lnTo>
                  <a:lnTo>
                    <a:pt x="0" y="10313081"/>
                  </a:lnTo>
                  <a:close/>
                </a:path>
              </a:pathLst>
            </a:custGeom>
            <a:solidFill>
              <a:srgbClr val="FFC700"/>
            </a:solidFill>
          </p:spPr>
        </p:sp>
      </p:grpSp>
      <p:sp>
        <p:nvSpPr>
          <p:cNvPr name="TextBox 4" id="4"/>
          <p:cNvSpPr txBox="true"/>
          <p:nvPr/>
        </p:nvSpPr>
        <p:spPr>
          <a:xfrm rot="0">
            <a:off x="5579448" y="666933"/>
            <a:ext cx="794146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CONCLUSION</a:t>
            </a:r>
          </a:p>
        </p:txBody>
      </p:sp>
      <p:sp>
        <p:nvSpPr>
          <p:cNvPr name="TextBox 5" id="5"/>
          <p:cNvSpPr txBox="true"/>
          <p:nvPr/>
        </p:nvSpPr>
        <p:spPr>
          <a:xfrm rot="0">
            <a:off x="670560" y="3806190"/>
            <a:ext cx="16946880" cy="5866130"/>
          </a:xfrm>
          <a:prstGeom prst="rect">
            <a:avLst/>
          </a:prstGeom>
        </p:spPr>
        <p:txBody>
          <a:bodyPr anchor="t" rtlCol="false" tIns="0" lIns="0" bIns="0" rIns="0">
            <a:spAutoFit/>
          </a:bodyPr>
          <a:lstStyle/>
          <a:p>
            <a:pPr>
              <a:lnSpc>
                <a:spcPts val="3780"/>
              </a:lnSpc>
            </a:pPr>
            <a:r>
              <a:rPr lang="en-US" sz="2700">
                <a:solidFill>
                  <a:srgbClr val="000000"/>
                </a:solidFill>
                <a:latin typeface="Canva Sans Bold"/>
              </a:rPr>
              <a:t>3.Technology Selection: The selection of technology is contingent upon various project-specific factors, such as the criteria regarding effluent quality, the availability of land, energy requirements, and costs. For instance, the highest rate of filtration wastewater treatment technology is the membrane bioreactor, or MBR, which is perfect for locations where land is scarce [11].</a:t>
            </a:r>
          </a:p>
          <a:p>
            <a:pPr>
              <a:lnSpc>
                <a:spcPts val="3780"/>
              </a:lnSpc>
            </a:pPr>
          </a:p>
          <a:p>
            <a:pPr>
              <a:lnSpc>
                <a:spcPts val="3780"/>
              </a:lnSpc>
            </a:pPr>
            <a:r>
              <a:rPr lang="en-US" sz="2700">
                <a:solidFill>
                  <a:srgbClr val="000000"/>
                </a:solidFill>
                <a:latin typeface="Canva Sans Bold"/>
              </a:rPr>
              <a:t>4</a:t>
            </a:r>
            <a:r>
              <a:rPr lang="en-US" sz="2700">
                <a:solidFill>
                  <a:srgbClr val="000000"/>
                </a:solidFill>
                <a:latin typeface="Canva Sans Bold"/>
              </a:rPr>
              <a:t>.Public opinion: The success of programs aimed at managing wastewater is greatly dependent on public opinion. Campaigns for public awareness and education can influence perceptions of wastewater treatment and encourage the use of sustainable practices [10].</a:t>
            </a:r>
          </a:p>
          <a:p>
            <a:pPr algn="ctr">
              <a:lnSpc>
                <a:spcPts val="3500"/>
              </a:lnSpc>
            </a:pPr>
          </a:p>
          <a:p>
            <a:pPr algn="ctr">
              <a:lnSpc>
                <a:spcPts val="3500"/>
              </a:lnSpc>
            </a:pPr>
          </a:p>
          <a:p>
            <a:pPr algn="ctr">
              <a:lnSpc>
                <a:spcPts val="4759"/>
              </a:lnSpc>
            </a:pPr>
          </a:p>
          <a:p>
            <a:pPr algn="ctr">
              <a:lnSpc>
                <a:spcPts val="4759"/>
              </a:lnSpc>
            </a:pPr>
          </a:p>
        </p:txBody>
      </p:sp>
      <p:sp>
        <p:nvSpPr>
          <p:cNvPr name="TextBox 6" id="6"/>
          <p:cNvSpPr txBox="true"/>
          <p:nvPr/>
        </p:nvSpPr>
        <p:spPr>
          <a:xfrm rot="0">
            <a:off x="17046377" y="9157970"/>
            <a:ext cx="425847"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C700"/>
        </a:solidFill>
      </p:bgPr>
    </p:bg>
    <p:spTree>
      <p:nvGrpSpPr>
        <p:cNvPr id="1" name=""/>
        <p:cNvGrpSpPr/>
        <p:nvPr/>
      </p:nvGrpSpPr>
      <p:grpSpPr>
        <a:xfrm>
          <a:off x="0" y="0"/>
          <a:ext cx="0" cy="0"/>
          <a:chOff x="0" y="0"/>
          <a:chExt cx="0" cy="0"/>
        </a:xfrm>
      </p:grpSpPr>
      <p:grpSp>
        <p:nvGrpSpPr>
          <p:cNvPr name="Group 2" id="2"/>
          <p:cNvGrpSpPr/>
          <p:nvPr/>
        </p:nvGrpSpPr>
        <p:grpSpPr>
          <a:xfrm rot="0">
            <a:off x="4949235" y="579450"/>
            <a:ext cx="8389529" cy="1395094"/>
            <a:chOff x="0" y="0"/>
            <a:chExt cx="11186039" cy="1860126"/>
          </a:xfrm>
        </p:grpSpPr>
        <p:grpSp>
          <p:nvGrpSpPr>
            <p:cNvPr name="Group 3" id="3"/>
            <p:cNvGrpSpPr/>
            <p:nvPr/>
          </p:nvGrpSpPr>
          <p:grpSpPr>
            <a:xfrm rot="0">
              <a:off x="0" y="161225"/>
              <a:ext cx="11186039" cy="1698900"/>
              <a:chOff x="0" y="0"/>
              <a:chExt cx="3060523" cy="464823"/>
            </a:xfrm>
          </p:grpSpPr>
          <p:sp>
            <p:nvSpPr>
              <p:cNvPr name="Freeform 4" id="4"/>
              <p:cNvSpPr/>
              <p:nvPr/>
            </p:nvSpPr>
            <p:spPr>
              <a:xfrm flipH="false" flipV="false" rot="0">
                <a:off x="0" y="0"/>
                <a:ext cx="3060523" cy="464823"/>
              </a:xfrm>
              <a:custGeom>
                <a:avLst/>
                <a:gdLst/>
                <a:ahLst/>
                <a:cxnLst/>
                <a:rect r="r" b="b" t="t" l="l"/>
                <a:pathLst>
                  <a:path h="464823" w="3060523">
                    <a:moveTo>
                      <a:pt x="0" y="0"/>
                    </a:moveTo>
                    <a:lnTo>
                      <a:pt x="3060523" y="0"/>
                    </a:lnTo>
                    <a:lnTo>
                      <a:pt x="3060523" y="464823"/>
                    </a:lnTo>
                    <a:lnTo>
                      <a:pt x="0" y="464823"/>
                    </a:lnTo>
                    <a:close/>
                  </a:path>
                </a:pathLst>
              </a:custGeom>
              <a:solidFill>
                <a:srgbClr val="D9DADC"/>
              </a:solidFill>
            </p:spPr>
          </p:sp>
        </p:grpSp>
        <p:sp>
          <p:nvSpPr>
            <p:cNvPr name="TextBox 5" id="5"/>
            <p:cNvSpPr txBox="true"/>
            <p:nvPr/>
          </p:nvSpPr>
          <p:spPr>
            <a:xfrm rot="0">
              <a:off x="0" y="-171450"/>
              <a:ext cx="11186039" cy="2031576"/>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References</a:t>
              </a:r>
            </a:p>
          </p:txBody>
        </p:sp>
      </p:grpSp>
      <p:sp>
        <p:nvSpPr>
          <p:cNvPr name="TextBox 6" id="6"/>
          <p:cNvSpPr txBox="true"/>
          <p:nvPr/>
        </p:nvSpPr>
        <p:spPr>
          <a:xfrm rot="0">
            <a:off x="381495" y="1917395"/>
            <a:ext cx="12666266" cy="94107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[1] </a:t>
            </a:r>
            <a:r>
              <a:rPr lang="en-US" sz="2700" u="sng">
                <a:solidFill>
                  <a:srgbClr val="000000"/>
                </a:solidFill>
                <a:latin typeface="Canva Sans"/>
                <a:hlinkClick r:id="rId2" tooltip="https://www.passavant-geiger.com/en/case-studies/detail/cambrils-spain"/>
              </a:rPr>
              <a:t>https://www.passavant-geiger.com/en/case-studies/detail/cambrils-spain</a:t>
            </a:r>
          </a:p>
          <a:p>
            <a:pPr>
              <a:lnSpc>
                <a:spcPts val="3780"/>
              </a:lnSpc>
            </a:pPr>
          </a:p>
        </p:txBody>
      </p:sp>
      <p:sp>
        <p:nvSpPr>
          <p:cNvPr name="TextBox 7" id="7"/>
          <p:cNvSpPr txBox="true"/>
          <p:nvPr/>
        </p:nvSpPr>
        <p:spPr>
          <a:xfrm rot="0">
            <a:off x="431602" y="2475560"/>
            <a:ext cx="17856398" cy="189357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[2] </a:t>
            </a:r>
            <a:r>
              <a:rPr lang="en-US" sz="2700" u="sng">
                <a:solidFill>
                  <a:srgbClr val="000000"/>
                </a:solidFill>
                <a:latin typeface="Canva Sans"/>
                <a:hlinkClick r:id="rId3" tooltip="https://www.waterworld.com/home/article/16216132/small-spain-municipality-innovating-wastewater-treatment-with-new-bioaugmentation-technology"/>
              </a:rPr>
              <a:t>https://www.waterworld.com/home/article/16216132/small-spain-municipality-innovating-wastewater-treatment-with-new-bioaugmentation-technology</a:t>
            </a:r>
          </a:p>
          <a:p>
            <a:pPr>
              <a:lnSpc>
                <a:spcPts val="3780"/>
              </a:lnSpc>
            </a:pPr>
          </a:p>
          <a:p>
            <a:pPr>
              <a:lnSpc>
                <a:spcPts val="3780"/>
              </a:lnSpc>
            </a:pPr>
          </a:p>
        </p:txBody>
      </p:sp>
      <p:sp>
        <p:nvSpPr>
          <p:cNvPr name="TextBox 8" id="8"/>
          <p:cNvSpPr txBox="true"/>
          <p:nvPr/>
        </p:nvSpPr>
        <p:spPr>
          <a:xfrm rot="0">
            <a:off x="381495" y="3455047"/>
            <a:ext cx="17856398" cy="189357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[3]</a:t>
            </a:r>
            <a:r>
              <a:rPr lang="en-US" sz="2700" u="sng">
                <a:solidFill>
                  <a:srgbClr val="000000"/>
                </a:solidFill>
                <a:latin typeface="Canva Sans"/>
                <a:hlinkClick r:id="rId4" tooltip="https://documents1.worldbank.org/curated/en/507721559627554397/pdf/Environmental-and-Social-Impact-Assessment-of-Pagla-STP-and-Trunk-Mains.pdf"/>
              </a:rPr>
              <a:t>https://documents1.worldbank.org/curated/en/507721559627554397/pdf/Environmental-and-Social-Impact-Assessment-of-Pagla-STP-and-Trunk-Mains.pdf</a:t>
            </a:r>
          </a:p>
          <a:p>
            <a:pPr>
              <a:lnSpc>
                <a:spcPts val="3780"/>
              </a:lnSpc>
            </a:pPr>
          </a:p>
          <a:p>
            <a:pPr>
              <a:lnSpc>
                <a:spcPts val="3780"/>
              </a:lnSpc>
            </a:pPr>
          </a:p>
        </p:txBody>
      </p:sp>
      <p:sp>
        <p:nvSpPr>
          <p:cNvPr name="TextBox 9" id="9"/>
          <p:cNvSpPr txBox="true"/>
          <p:nvPr/>
        </p:nvSpPr>
        <p:spPr>
          <a:xfrm rot="0">
            <a:off x="381495" y="4448505"/>
            <a:ext cx="17906505" cy="141732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[4] Haq, K. (2006). Environmental-and-Social-Impact-Assessment-of-Pagla-STP-and-Trunk-Mains.pdf. World Bank Documents.</a:t>
            </a:r>
          </a:p>
          <a:p>
            <a:pPr>
              <a:lnSpc>
                <a:spcPts val="3780"/>
              </a:lnSpc>
            </a:pPr>
          </a:p>
        </p:txBody>
      </p:sp>
      <p:sp>
        <p:nvSpPr>
          <p:cNvPr name="TextBox 10" id="10"/>
          <p:cNvSpPr txBox="true"/>
          <p:nvPr/>
        </p:nvSpPr>
        <p:spPr>
          <a:xfrm rot="0">
            <a:off x="381495" y="5468950"/>
            <a:ext cx="17729533" cy="141732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[5] Shreya Gupta, SK Singh, and Vishal Gandhi. A study on Sewage Treatment and Disposal in Delhi. International Journal of Advance Research and Innovation, 2021.</a:t>
            </a:r>
          </a:p>
          <a:p>
            <a:pPr>
              <a:lnSpc>
                <a:spcPts val="3780"/>
              </a:lnSpc>
            </a:pPr>
          </a:p>
        </p:txBody>
      </p:sp>
      <p:sp>
        <p:nvSpPr>
          <p:cNvPr name="TextBox 11" id="11"/>
          <p:cNvSpPr txBox="true"/>
          <p:nvPr/>
        </p:nvSpPr>
        <p:spPr>
          <a:xfrm rot="0">
            <a:off x="381495" y="6537179"/>
            <a:ext cx="17729533" cy="141732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[6] Singh et al. 2004; Frank Laturnus et al. 2007; Foresti et al. 2006; Orhon et al. 1997; Tare et al. 1997; Govt. report 2005; Trably and Patureau 2006; Sato et al. 2005.</a:t>
            </a:r>
          </a:p>
          <a:p>
            <a:pPr>
              <a:lnSpc>
                <a:spcPts val="3780"/>
              </a:lnSpc>
            </a:pPr>
          </a:p>
        </p:txBody>
      </p:sp>
      <p:sp>
        <p:nvSpPr>
          <p:cNvPr name="TextBox 12" id="12"/>
          <p:cNvSpPr txBox="true"/>
          <p:nvPr/>
        </p:nvSpPr>
        <p:spPr>
          <a:xfrm rot="0">
            <a:off x="489495" y="7646670"/>
            <a:ext cx="13188951" cy="941070"/>
          </a:xfrm>
          <a:prstGeom prst="rect">
            <a:avLst/>
          </a:prstGeom>
        </p:spPr>
        <p:txBody>
          <a:bodyPr anchor="t" rtlCol="false" tIns="0" lIns="0" bIns="0" rIns="0">
            <a:spAutoFit/>
          </a:bodyPr>
          <a:lstStyle/>
          <a:p>
            <a:pPr algn="ctr">
              <a:lnSpc>
                <a:spcPts val="3780"/>
              </a:lnSpc>
            </a:pPr>
            <a:r>
              <a:rPr lang="en-US" sz="2700">
                <a:solidFill>
                  <a:srgbClr val="000000"/>
                </a:solidFill>
                <a:latin typeface="Canva Sans"/>
              </a:rPr>
              <a:t>[7] Top 9 Challenges of Water and Wastewater Treatment Plants - Euroteck India</a:t>
            </a:r>
          </a:p>
          <a:p>
            <a:pPr algn="ctr">
              <a:lnSpc>
                <a:spcPts val="3780"/>
              </a:lnSpc>
            </a:pPr>
          </a:p>
        </p:txBody>
      </p:sp>
      <p:sp>
        <p:nvSpPr>
          <p:cNvPr name="TextBox 13" id="13"/>
          <p:cNvSpPr txBox="true"/>
          <p:nvPr/>
        </p:nvSpPr>
        <p:spPr>
          <a:xfrm rot="0">
            <a:off x="381495" y="8317230"/>
            <a:ext cx="16877805" cy="94107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[8] Challenges of Sewage Treatment in India, Prof. Shyam R. Asolekar, Centre for Environmental Science and Engineering, Indian Institute of Technology Bombay, gy y Powai, Mumbai </a:t>
            </a:r>
          </a:p>
        </p:txBody>
      </p:sp>
      <p:sp>
        <p:nvSpPr>
          <p:cNvPr name="TextBox 14" id="14"/>
          <p:cNvSpPr txBox="true"/>
          <p:nvPr/>
        </p:nvSpPr>
        <p:spPr>
          <a:xfrm rot="0">
            <a:off x="17040423" y="9201150"/>
            <a:ext cx="437753"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C700"/>
        </a:solidFill>
      </p:bgPr>
    </p:bg>
    <p:spTree>
      <p:nvGrpSpPr>
        <p:cNvPr id="1" name=""/>
        <p:cNvGrpSpPr/>
        <p:nvPr/>
      </p:nvGrpSpPr>
      <p:grpSpPr>
        <a:xfrm>
          <a:off x="0" y="0"/>
          <a:ext cx="0" cy="0"/>
          <a:chOff x="0" y="0"/>
          <a:chExt cx="0" cy="0"/>
        </a:xfrm>
      </p:grpSpPr>
      <p:sp>
        <p:nvSpPr>
          <p:cNvPr name="TextBox 2" id="2"/>
          <p:cNvSpPr txBox="true"/>
          <p:nvPr/>
        </p:nvSpPr>
        <p:spPr>
          <a:xfrm rot="0">
            <a:off x="217485" y="2796272"/>
            <a:ext cx="18070515" cy="141732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[9] Fixing India's Sewage Problem, Stanford Social Innovation Review, </a:t>
            </a:r>
            <a:r>
              <a:rPr lang="en-US" sz="2700" u="sng">
                <a:solidFill>
                  <a:srgbClr val="000000"/>
                </a:solidFill>
                <a:latin typeface="Canva Sans"/>
                <a:hlinkClick r:id="rId2" tooltip="https://ssir.org/articles/entry/fixing_indias_sewage_problem"/>
              </a:rPr>
              <a:t>https://ssir.org/articles/entry/fixing_indias_sewage_problem</a:t>
            </a:r>
          </a:p>
          <a:p>
            <a:pPr>
              <a:lnSpc>
                <a:spcPts val="3780"/>
              </a:lnSpc>
            </a:pPr>
          </a:p>
        </p:txBody>
      </p:sp>
      <p:sp>
        <p:nvSpPr>
          <p:cNvPr name="TextBox 3" id="3"/>
          <p:cNvSpPr txBox="true"/>
          <p:nvPr/>
        </p:nvSpPr>
        <p:spPr>
          <a:xfrm rot="0">
            <a:off x="217485" y="4156441"/>
            <a:ext cx="18070515" cy="141732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[10] Rethinking wastewater management in India, The Third Pole, </a:t>
            </a:r>
            <a:r>
              <a:rPr lang="en-US" sz="2700" u="sng">
                <a:solidFill>
                  <a:srgbClr val="000000"/>
                </a:solidFill>
                <a:latin typeface="Canva Sans"/>
                <a:hlinkClick r:id="rId3" tooltip="https://www.thethirdpole.net/en/pollution/waterwaste-management-in-india/"/>
              </a:rPr>
              <a:t>https://www.thethirdpole.net/en/pollution/waterwaste-management-in-india/</a:t>
            </a:r>
          </a:p>
          <a:p>
            <a:pPr>
              <a:lnSpc>
                <a:spcPts val="3780"/>
              </a:lnSpc>
            </a:pPr>
          </a:p>
        </p:txBody>
      </p:sp>
      <p:sp>
        <p:nvSpPr>
          <p:cNvPr name="TextBox 4" id="4"/>
          <p:cNvSpPr txBox="true"/>
          <p:nvPr/>
        </p:nvSpPr>
        <p:spPr>
          <a:xfrm rot="0">
            <a:off x="217485" y="5516611"/>
            <a:ext cx="18288000" cy="1417320"/>
          </a:xfrm>
          <a:prstGeom prst="rect">
            <a:avLst/>
          </a:prstGeom>
        </p:spPr>
        <p:txBody>
          <a:bodyPr anchor="t" rtlCol="false" tIns="0" lIns="0" bIns="0" rIns="0">
            <a:spAutoFit/>
          </a:bodyPr>
          <a:lstStyle/>
          <a:p>
            <a:pPr>
              <a:lnSpc>
                <a:spcPts val="3780"/>
              </a:lnSpc>
            </a:pPr>
            <a:r>
              <a:rPr lang="en-US" sz="2700">
                <a:solidFill>
                  <a:srgbClr val="000000"/>
                </a:solidFill>
                <a:latin typeface="Canva Sans"/>
              </a:rPr>
              <a:t>[11] </a:t>
            </a:r>
            <a:r>
              <a:rPr lang="en-US" sz="2700" u="sng">
                <a:solidFill>
                  <a:srgbClr val="000000"/>
                </a:solidFill>
                <a:latin typeface="Canva Sans"/>
                <a:hlinkClick r:id="rId4" tooltip="https://www.downtoearth.org.in/news/waste/india-is-adopting-advanced-sewage-wastewater-treatment-tech-but-must-choose-those-that-best-meet-local-needs-92863"/>
              </a:rPr>
              <a:t>https://www.downtoearth.org.in/news/waste/india-is-adopting-advanced-sewage-wastewater-treatment-tech-but-must-choose-those-that-best-meet-local-needs-92863</a:t>
            </a:r>
          </a:p>
          <a:p>
            <a:pPr>
              <a:lnSpc>
                <a:spcPts val="3780"/>
              </a:lnSpc>
            </a:pPr>
          </a:p>
        </p:txBody>
      </p:sp>
      <p:grpSp>
        <p:nvGrpSpPr>
          <p:cNvPr name="Group 5" id="5"/>
          <p:cNvGrpSpPr/>
          <p:nvPr/>
        </p:nvGrpSpPr>
        <p:grpSpPr>
          <a:xfrm rot="0">
            <a:off x="4949235" y="579450"/>
            <a:ext cx="8389529" cy="1395094"/>
            <a:chOff x="0" y="0"/>
            <a:chExt cx="11186039" cy="1860126"/>
          </a:xfrm>
        </p:grpSpPr>
        <p:grpSp>
          <p:nvGrpSpPr>
            <p:cNvPr name="Group 6" id="6"/>
            <p:cNvGrpSpPr/>
            <p:nvPr/>
          </p:nvGrpSpPr>
          <p:grpSpPr>
            <a:xfrm rot="0">
              <a:off x="0" y="161225"/>
              <a:ext cx="11186039" cy="1698900"/>
              <a:chOff x="0" y="0"/>
              <a:chExt cx="3060523" cy="464823"/>
            </a:xfrm>
          </p:grpSpPr>
          <p:sp>
            <p:nvSpPr>
              <p:cNvPr name="Freeform 7" id="7"/>
              <p:cNvSpPr/>
              <p:nvPr/>
            </p:nvSpPr>
            <p:spPr>
              <a:xfrm flipH="false" flipV="false" rot="0">
                <a:off x="0" y="0"/>
                <a:ext cx="3060523" cy="464823"/>
              </a:xfrm>
              <a:custGeom>
                <a:avLst/>
                <a:gdLst/>
                <a:ahLst/>
                <a:cxnLst/>
                <a:rect r="r" b="b" t="t" l="l"/>
                <a:pathLst>
                  <a:path h="464823" w="3060523">
                    <a:moveTo>
                      <a:pt x="0" y="0"/>
                    </a:moveTo>
                    <a:lnTo>
                      <a:pt x="3060523" y="0"/>
                    </a:lnTo>
                    <a:lnTo>
                      <a:pt x="3060523" y="464823"/>
                    </a:lnTo>
                    <a:lnTo>
                      <a:pt x="0" y="464823"/>
                    </a:lnTo>
                    <a:close/>
                  </a:path>
                </a:pathLst>
              </a:custGeom>
              <a:solidFill>
                <a:srgbClr val="D9DADC"/>
              </a:solidFill>
            </p:spPr>
          </p:sp>
        </p:grpSp>
        <p:sp>
          <p:nvSpPr>
            <p:cNvPr name="TextBox 8" id="8"/>
            <p:cNvSpPr txBox="true"/>
            <p:nvPr/>
          </p:nvSpPr>
          <p:spPr>
            <a:xfrm rot="0">
              <a:off x="0" y="-171450"/>
              <a:ext cx="11186039" cy="2031576"/>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References</a:t>
              </a:r>
            </a:p>
          </p:txBody>
        </p:sp>
      </p:grpSp>
      <p:sp>
        <p:nvSpPr>
          <p:cNvPr name="TextBox 9" id="9"/>
          <p:cNvSpPr txBox="true"/>
          <p:nvPr/>
        </p:nvSpPr>
        <p:spPr>
          <a:xfrm rot="0">
            <a:off x="17259300" y="9201150"/>
            <a:ext cx="430014"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C700"/>
        </a:solidFill>
      </p:bgPr>
    </p:bg>
    <p:spTree>
      <p:nvGrpSpPr>
        <p:cNvPr id="1" name=""/>
        <p:cNvGrpSpPr/>
        <p:nvPr/>
      </p:nvGrpSpPr>
      <p:grpSpPr>
        <a:xfrm>
          <a:off x="0" y="0"/>
          <a:ext cx="0" cy="0"/>
          <a:chOff x="0" y="0"/>
          <a:chExt cx="0" cy="0"/>
        </a:xfrm>
      </p:grpSpPr>
      <p:grpSp>
        <p:nvGrpSpPr>
          <p:cNvPr name="Group 2" id="2"/>
          <p:cNvGrpSpPr/>
          <p:nvPr/>
        </p:nvGrpSpPr>
        <p:grpSpPr>
          <a:xfrm rot="0">
            <a:off x="4817465" y="3474050"/>
            <a:ext cx="8389529" cy="1274175"/>
            <a:chOff x="0" y="0"/>
            <a:chExt cx="3060523" cy="464823"/>
          </a:xfrm>
        </p:grpSpPr>
        <p:sp>
          <p:nvSpPr>
            <p:cNvPr name="Freeform 3" id="3"/>
            <p:cNvSpPr/>
            <p:nvPr/>
          </p:nvSpPr>
          <p:spPr>
            <a:xfrm flipH="false" flipV="false" rot="0">
              <a:off x="0" y="0"/>
              <a:ext cx="3060523" cy="464823"/>
            </a:xfrm>
            <a:custGeom>
              <a:avLst/>
              <a:gdLst/>
              <a:ahLst/>
              <a:cxnLst/>
              <a:rect r="r" b="b" t="t" l="l"/>
              <a:pathLst>
                <a:path h="464823" w="3060523">
                  <a:moveTo>
                    <a:pt x="0" y="0"/>
                  </a:moveTo>
                  <a:lnTo>
                    <a:pt x="3060523" y="0"/>
                  </a:lnTo>
                  <a:lnTo>
                    <a:pt x="3060523" y="464823"/>
                  </a:lnTo>
                  <a:lnTo>
                    <a:pt x="0" y="464823"/>
                  </a:lnTo>
                  <a:close/>
                </a:path>
              </a:pathLst>
            </a:custGeom>
            <a:solidFill>
              <a:srgbClr val="D9DADC"/>
            </a:solidFill>
          </p:spPr>
        </p:sp>
      </p:grpSp>
      <p:sp>
        <p:nvSpPr>
          <p:cNvPr name="TextBox 4" id="4"/>
          <p:cNvSpPr txBox="true"/>
          <p:nvPr/>
        </p:nvSpPr>
        <p:spPr>
          <a:xfrm rot="0">
            <a:off x="5554654" y="4159000"/>
            <a:ext cx="7178691" cy="1378474"/>
          </a:xfrm>
          <a:prstGeom prst="rect">
            <a:avLst/>
          </a:prstGeom>
        </p:spPr>
        <p:txBody>
          <a:bodyPr anchor="t" rtlCol="false" tIns="0" lIns="0" bIns="0" rIns="0">
            <a:spAutoFit/>
          </a:bodyPr>
          <a:lstStyle/>
          <a:p>
            <a:pPr algn="ctr">
              <a:lnSpc>
                <a:spcPts val="10400"/>
              </a:lnSpc>
            </a:pPr>
            <a:r>
              <a:rPr lang="en-US" sz="10400">
                <a:solidFill>
                  <a:srgbClr val="231F20"/>
                </a:solidFill>
                <a:latin typeface="Oswald Bold"/>
              </a:rPr>
              <a:t>THANK YOU</a:t>
            </a:r>
          </a:p>
        </p:txBody>
      </p:sp>
      <p:sp>
        <p:nvSpPr>
          <p:cNvPr name="Freeform 5" id="5"/>
          <p:cNvSpPr/>
          <p:nvPr/>
        </p:nvSpPr>
        <p:spPr>
          <a:xfrm flipH="false" flipV="false" rot="0">
            <a:off x="8502956" y="6126261"/>
            <a:ext cx="1282089" cy="191148"/>
          </a:xfrm>
          <a:custGeom>
            <a:avLst/>
            <a:gdLst/>
            <a:ahLst/>
            <a:cxnLst/>
            <a:rect r="r" b="b" t="t" l="l"/>
            <a:pathLst>
              <a:path h="191148" w="1282089">
                <a:moveTo>
                  <a:pt x="0" y="0"/>
                </a:moveTo>
                <a:lnTo>
                  <a:pt x="1282088" y="0"/>
                </a:lnTo>
                <a:lnTo>
                  <a:pt x="1282088"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514350" y="461010"/>
            <a:ext cx="19636740" cy="1653540"/>
            <a:chOff x="0" y="0"/>
            <a:chExt cx="5171816" cy="435500"/>
          </a:xfrm>
        </p:grpSpPr>
        <p:sp>
          <p:nvSpPr>
            <p:cNvPr name="Freeform 3" id="3"/>
            <p:cNvSpPr/>
            <p:nvPr/>
          </p:nvSpPr>
          <p:spPr>
            <a:xfrm flipH="false" flipV="false" rot="0">
              <a:off x="0" y="0"/>
              <a:ext cx="5171816" cy="435500"/>
            </a:xfrm>
            <a:custGeom>
              <a:avLst/>
              <a:gdLst/>
              <a:ahLst/>
              <a:cxnLst/>
              <a:rect r="r" b="b" t="t" l="l"/>
              <a:pathLst>
                <a:path h="435500" w="5171816">
                  <a:moveTo>
                    <a:pt x="0" y="0"/>
                  </a:moveTo>
                  <a:lnTo>
                    <a:pt x="5171816" y="0"/>
                  </a:lnTo>
                  <a:lnTo>
                    <a:pt x="5171816" y="435500"/>
                  </a:lnTo>
                  <a:lnTo>
                    <a:pt x="0" y="435500"/>
                  </a:lnTo>
                  <a:close/>
                </a:path>
              </a:pathLst>
            </a:custGeom>
            <a:solidFill>
              <a:srgbClr val="000000"/>
            </a:solidFill>
          </p:spPr>
        </p:sp>
        <p:sp>
          <p:nvSpPr>
            <p:cNvPr name="TextBox 4" id="4"/>
            <p:cNvSpPr txBox="true"/>
            <p:nvPr/>
          </p:nvSpPr>
          <p:spPr>
            <a:xfrm>
              <a:off x="0" y="-38100"/>
              <a:ext cx="5171816" cy="473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14350" y="2381250"/>
            <a:ext cx="5672891" cy="705728"/>
            <a:chOff x="0" y="0"/>
            <a:chExt cx="1494095" cy="185871"/>
          </a:xfrm>
        </p:grpSpPr>
        <p:sp>
          <p:nvSpPr>
            <p:cNvPr name="Freeform 6" id="6"/>
            <p:cNvSpPr/>
            <p:nvPr/>
          </p:nvSpPr>
          <p:spPr>
            <a:xfrm flipH="false" flipV="false" rot="0">
              <a:off x="0" y="0"/>
              <a:ext cx="1494095" cy="185871"/>
            </a:xfrm>
            <a:custGeom>
              <a:avLst/>
              <a:gdLst/>
              <a:ahLst/>
              <a:cxnLst/>
              <a:rect r="r" b="b" t="t" l="l"/>
              <a:pathLst>
                <a:path h="185871" w="1494095">
                  <a:moveTo>
                    <a:pt x="0" y="0"/>
                  </a:moveTo>
                  <a:lnTo>
                    <a:pt x="1494095" y="0"/>
                  </a:lnTo>
                  <a:lnTo>
                    <a:pt x="1494095" y="185871"/>
                  </a:lnTo>
                  <a:lnTo>
                    <a:pt x="0" y="185871"/>
                  </a:lnTo>
                  <a:close/>
                </a:path>
              </a:pathLst>
            </a:custGeom>
            <a:solidFill>
              <a:srgbClr val="FFC700"/>
            </a:solidFill>
          </p:spPr>
        </p:sp>
        <p:sp>
          <p:nvSpPr>
            <p:cNvPr name="TextBox 7" id="7"/>
            <p:cNvSpPr txBox="true"/>
            <p:nvPr/>
          </p:nvSpPr>
          <p:spPr>
            <a:xfrm>
              <a:off x="0" y="-38100"/>
              <a:ext cx="1494095" cy="22397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168013" y="418783"/>
            <a:ext cx="6272014" cy="1566544"/>
          </a:xfrm>
          <a:prstGeom prst="rect">
            <a:avLst/>
          </a:prstGeom>
        </p:spPr>
        <p:txBody>
          <a:bodyPr anchor="t" rtlCol="false" tIns="0" lIns="0" bIns="0" rIns="0">
            <a:spAutoFit/>
          </a:bodyPr>
          <a:lstStyle/>
          <a:p>
            <a:pPr algn="ctr">
              <a:lnSpc>
                <a:spcPts val="12880"/>
              </a:lnSpc>
            </a:pPr>
            <a:r>
              <a:rPr lang="en-US" sz="9200">
                <a:solidFill>
                  <a:srgbClr val="D9DADC"/>
                </a:solidFill>
                <a:latin typeface="Abril Fatface"/>
              </a:rPr>
              <a:t>CONTENTS</a:t>
            </a:r>
          </a:p>
        </p:txBody>
      </p:sp>
      <p:sp>
        <p:nvSpPr>
          <p:cNvPr name="TextBox 9" id="9"/>
          <p:cNvSpPr txBox="true"/>
          <p:nvPr/>
        </p:nvSpPr>
        <p:spPr>
          <a:xfrm rot="0">
            <a:off x="795714" y="2466721"/>
            <a:ext cx="4105275" cy="547878"/>
          </a:xfrm>
          <a:prstGeom prst="rect">
            <a:avLst/>
          </a:prstGeom>
        </p:spPr>
        <p:txBody>
          <a:bodyPr anchor="t" rtlCol="false" tIns="0" lIns="0" bIns="0" rIns="0">
            <a:spAutoFit/>
          </a:bodyPr>
          <a:lstStyle/>
          <a:p>
            <a:pPr algn="ctr">
              <a:lnSpc>
                <a:spcPts val="4452"/>
              </a:lnSpc>
            </a:pPr>
            <a:r>
              <a:rPr lang="en-US" sz="3179">
                <a:solidFill>
                  <a:srgbClr val="000000"/>
                </a:solidFill>
                <a:latin typeface="Canva Sans Bold"/>
              </a:rPr>
              <a:t>1.Types of treatment</a:t>
            </a:r>
          </a:p>
        </p:txBody>
      </p:sp>
      <p:grpSp>
        <p:nvGrpSpPr>
          <p:cNvPr name="Group 10" id="10"/>
          <p:cNvGrpSpPr/>
          <p:nvPr/>
        </p:nvGrpSpPr>
        <p:grpSpPr>
          <a:xfrm rot="0">
            <a:off x="3295650" y="3386074"/>
            <a:ext cx="16101060" cy="1135132"/>
            <a:chOff x="0" y="0"/>
            <a:chExt cx="4240608" cy="298965"/>
          </a:xfrm>
        </p:grpSpPr>
        <p:sp>
          <p:nvSpPr>
            <p:cNvPr name="Freeform 11" id="11"/>
            <p:cNvSpPr/>
            <p:nvPr/>
          </p:nvSpPr>
          <p:spPr>
            <a:xfrm flipH="false" flipV="false" rot="0">
              <a:off x="0" y="0"/>
              <a:ext cx="4240608" cy="298965"/>
            </a:xfrm>
            <a:custGeom>
              <a:avLst/>
              <a:gdLst/>
              <a:ahLst/>
              <a:cxnLst/>
              <a:rect r="r" b="b" t="t" l="l"/>
              <a:pathLst>
                <a:path h="298965" w="4240608">
                  <a:moveTo>
                    <a:pt x="0" y="0"/>
                  </a:moveTo>
                  <a:lnTo>
                    <a:pt x="4240608" y="0"/>
                  </a:lnTo>
                  <a:lnTo>
                    <a:pt x="4240608" y="298965"/>
                  </a:lnTo>
                  <a:lnTo>
                    <a:pt x="0" y="298965"/>
                  </a:lnTo>
                  <a:close/>
                </a:path>
              </a:pathLst>
            </a:custGeom>
            <a:solidFill>
              <a:srgbClr val="FFC700"/>
            </a:solidFill>
          </p:spPr>
        </p:sp>
        <p:sp>
          <p:nvSpPr>
            <p:cNvPr name="TextBox 12" id="12"/>
            <p:cNvSpPr txBox="true"/>
            <p:nvPr/>
          </p:nvSpPr>
          <p:spPr>
            <a:xfrm>
              <a:off x="0" y="-38100"/>
              <a:ext cx="4240608" cy="33706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3604002" y="3345580"/>
            <a:ext cx="8836025" cy="1109853"/>
          </a:xfrm>
          <a:prstGeom prst="rect">
            <a:avLst/>
          </a:prstGeom>
        </p:spPr>
        <p:txBody>
          <a:bodyPr anchor="t" rtlCol="false" tIns="0" lIns="0" bIns="0" rIns="0">
            <a:spAutoFit/>
          </a:bodyPr>
          <a:lstStyle/>
          <a:p>
            <a:pPr algn="ctr">
              <a:lnSpc>
                <a:spcPts val="4452"/>
              </a:lnSpc>
            </a:pPr>
            <a:r>
              <a:rPr lang="en-US" sz="3179">
                <a:solidFill>
                  <a:srgbClr val="000000"/>
                </a:solidFill>
                <a:latin typeface="Canva Sans Bold"/>
              </a:rPr>
              <a:t>2.Sewage treatment in Developed Countries-</a:t>
            </a:r>
          </a:p>
          <a:p>
            <a:pPr>
              <a:lnSpc>
                <a:spcPts val="4452"/>
              </a:lnSpc>
            </a:pPr>
            <a:r>
              <a:rPr lang="en-US" sz="3179">
                <a:solidFill>
                  <a:srgbClr val="000000"/>
                </a:solidFill>
                <a:latin typeface="Canva Sans Bold"/>
              </a:rPr>
              <a:t>2.1. Spain</a:t>
            </a:r>
          </a:p>
        </p:txBody>
      </p:sp>
      <p:grpSp>
        <p:nvGrpSpPr>
          <p:cNvPr name="Group 14" id="14"/>
          <p:cNvGrpSpPr/>
          <p:nvPr/>
        </p:nvGrpSpPr>
        <p:grpSpPr>
          <a:xfrm rot="0">
            <a:off x="-1882517" y="4780710"/>
            <a:ext cx="14082116" cy="3491883"/>
            <a:chOff x="0" y="0"/>
            <a:chExt cx="3708870" cy="919673"/>
          </a:xfrm>
        </p:grpSpPr>
        <p:sp>
          <p:nvSpPr>
            <p:cNvPr name="Freeform 15" id="15"/>
            <p:cNvSpPr/>
            <p:nvPr/>
          </p:nvSpPr>
          <p:spPr>
            <a:xfrm flipH="false" flipV="false" rot="0">
              <a:off x="0" y="0"/>
              <a:ext cx="3708870" cy="919673"/>
            </a:xfrm>
            <a:custGeom>
              <a:avLst/>
              <a:gdLst/>
              <a:ahLst/>
              <a:cxnLst/>
              <a:rect r="r" b="b" t="t" l="l"/>
              <a:pathLst>
                <a:path h="919673" w="3708870">
                  <a:moveTo>
                    <a:pt x="0" y="0"/>
                  </a:moveTo>
                  <a:lnTo>
                    <a:pt x="3708870" y="0"/>
                  </a:lnTo>
                  <a:lnTo>
                    <a:pt x="3708870" y="919673"/>
                  </a:lnTo>
                  <a:lnTo>
                    <a:pt x="0" y="919673"/>
                  </a:lnTo>
                  <a:close/>
                </a:path>
              </a:pathLst>
            </a:custGeom>
            <a:solidFill>
              <a:srgbClr val="FFC700"/>
            </a:solidFill>
          </p:spPr>
        </p:sp>
        <p:sp>
          <p:nvSpPr>
            <p:cNvPr name="TextBox 16" id="16"/>
            <p:cNvSpPr txBox="true"/>
            <p:nvPr/>
          </p:nvSpPr>
          <p:spPr>
            <a:xfrm>
              <a:off x="0" y="-38100"/>
              <a:ext cx="3708870" cy="957773"/>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9139238" y="4796155"/>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18" id="18"/>
          <p:cNvSpPr txBox="true"/>
          <p:nvPr/>
        </p:nvSpPr>
        <p:spPr>
          <a:xfrm rot="0">
            <a:off x="661010" y="4714035"/>
            <a:ext cx="9421974" cy="3374595"/>
          </a:xfrm>
          <a:prstGeom prst="rect">
            <a:avLst/>
          </a:prstGeom>
        </p:spPr>
        <p:txBody>
          <a:bodyPr anchor="t" rtlCol="false" tIns="0" lIns="0" bIns="0" rIns="0">
            <a:spAutoFit/>
          </a:bodyPr>
          <a:lstStyle/>
          <a:p>
            <a:pPr algn="ctr">
              <a:lnSpc>
                <a:spcPts val="4450"/>
              </a:lnSpc>
            </a:pPr>
            <a:r>
              <a:rPr lang="en-US" sz="3178">
                <a:solidFill>
                  <a:srgbClr val="000000"/>
                </a:solidFill>
                <a:latin typeface="Canva Sans Bold"/>
              </a:rPr>
              <a:t>3. Sewage treatment in Developing Countries-    </a:t>
            </a:r>
          </a:p>
          <a:p>
            <a:pPr>
              <a:lnSpc>
                <a:spcPts val="4450"/>
              </a:lnSpc>
            </a:pPr>
            <a:r>
              <a:rPr lang="en-US" sz="3178">
                <a:solidFill>
                  <a:srgbClr val="000000"/>
                </a:solidFill>
                <a:latin typeface="Canva Sans Bold"/>
              </a:rPr>
              <a:t>     </a:t>
            </a:r>
            <a:r>
              <a:rPr lang="en-US" sz="3178">
                <a:solidFill>
                  <a:srgbClr val="000000"/>
                </a:solidFill>
                <a:latin typeface="Canva Sans Bold"/>
              </a:rPr>
              <a:t>3.1. Bangladesh</a:t>
            </a:r>
          </a:p>
          <a:p>
            <a:pPr>
              <a:lnSpc>
                <a:spcPts val="4450"/>
              </a:lnSpc>
            </a:pPr>
            <a:r>
              <a:rPr lang="en-US" sz="3178">
                <a:solidFill>
                  <a:srgbClr val="000000"/>
                </a:solidFill>
                <a:latin typeface="Canva Sans Bold"/>
              </a:rPr>
              <a:t>     3.2. India</a:t>
            </a:r>
          </a:p>
          <a:p>
            <a:pPr>
              <a:lnSpc>
                <a:spcPts val="4450"/>
              </a:lnSpc>
            </a:pPr>
            <a:r>
              <a:rPr lang="en-US" sz="3178">
                <a:solidFill>
                  <a:srgbClr val="000000"/>
                </a:solidFill>
                <a:latin typeface="Canva Sans Bold"/>
              </a:rPr>
              <a:t>             3.2.1. Kanpur</a:t>
            </a:r>
          </a:p>
          <a:p>
            <a:pPr>
              <a:lnSpc>
                <a:spcPts val="4450"/>
              </a:lnSpc>
            </a:pPr>
            <a:r>
              <a:rPr lang="en-US" sz="3178">
                <a:solidFill>
                  <a:srgbClr val="000000"/>
                </a:solidFill>
                <a:latin typeface="Canva Sans Bold"/>
              </a:rPr>
              <a:t>             3.2.2. Indore</a:t>
            </a:r>
          </a:p>
          <a:p>
            <a:pPr algn="just">
              <a:lnSpc>
                <a:spcPts val="4450"/>
              </a:lnSpc>
            </a:pPr>
            <a:r>
              <a:rPr lang="en-US" sz="3178">
                <a:solidFill>
                  <a:srgbClr val="000000"/>
                </a:solidFill>
                <a:latin typeface="Canva Sans Bold"/>
              </a:rPr>
              <a:t>             </a:t>
            </a:r>
            <a:r>
              <a:rPr lang="en-US" sz="3178">
                <a:solidFill>
                  <a:srgbClr val="000000"/>
                </a:solidFill>
                <a:latin typeface="Canva Sans Bold"/>
              </a:rPr>
              <a:t>3.2.3. Delhi</a:t>
            </a:r>
          </a:p>
        </p:txBody>
      </p:sp>
      <p:grpSp>
        <p:nvGrpSpPr>
          <p:cNvPr name="Group 19" id="19"/>
          <p:cNvGrpSpPr/>
          <p:nvPr/>
        </p:nvGrpSpPr>
        <p:grpSpPr>
          <a:xfrm rot="0">
            <a:off x="3295650" y="8492931"/>
            <a:ext cx="14992350" cy="705728"/>
            <a:chOff x="0" y="0"/>
            <a:chExt cx="3948602" cy="185871"/>
          </a:xfrm>
        </p:grpSpPr>
        <p:sp>
          <p:nvSpPr>
            <p:cNvPr name="Freeform 20" id="20"/>
            <p:cNvSpPr/>
            <p:nvPr/>
          </p:nvSpPr>
          <p:spPr>
            <a:xfrm flipH="false" flipV="false" rot="0">
              <a:off x="0" y="0"/>
              <a:ext cx="3948602" cy="185871"/>
            </a:xfrm>
            <a:custGeom>
              <a:avLst/>
              <a:gdLst/>
              <a:ahLst/>
              <a:cxnLst/>
              <a:rect r="r" b="b" t="t" l="l"/>
              <a:pathLst>
                <a:path h="185871" w="3948602">
                  <a:moveTo>
                    <a:pt x="0" y="0"/>
                  </a:moveTo>
                  <a:lnTo>
                    <a:pt x="3948602" y="0"/>
                  </a:lnTo>
                  <a:lnTo>
                    <a:pt x="3948602" y="185871"/>
                  </a:lnTo>
                  <a:lnTo>
                    <a:pt x="0" y="185871"/>
                  </a:lnTo>
                  <a:close/>
                </a:path>
              </a:pathLst>
            </a:custGeom>
            <a:solidFill>
              <a:srgbClr val="FFC700"/>
            </a:solidFill>
          </p:spPr>
        </p:sp>
        <p:sp>
          <p:nvSpPr>
            <p:cNvPr name="TextBox 21" id="21"/>
            <p:cNvSpPr txBox="true"/>
            <p:nvPr/>
          </p:nvSpPr>
          <p:spPr>
            <a:xfrm>
              <a:off x="0" y="-38100"/>
              <a:ext cx="3948602" cy="223971"/>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3633966" y="8577393"/>
            <a:ext cx="2534047" cy="547878"/>
          </a:xfrm>
          <a:prstGeom prst="rect">
            <a:avLst/>
          </a:prstGeom>
        </p:spPr>
        <p:txBody>
          <a:bodyPr anchor="t" rtlCol="false" tIns="0" lIns="0" bIns="0" rIns="0">
            <a:spAutoFit/>
          </a:bodyPr>
          <a:lstStyle/>
          <a:p>
            <a:pPr algn="ctr">
              <a:lnSpc>
                <a:spcPts val="4452"/>
              </a:lnSpc>
            </a:pPr>
            <a:r>
              <a:rPr lang="en-US" sz="3179">
                <a:solidFill>
                  <a:srgbClr val="000000"/>
                </a:solidFill>
                <a:latin typeface="Canva Sans Bold"/>
              </a:rPr>
              <a:t>4.Challenges</a:t>
            </a:r>
          </a:p>
        </p:txBody>
      </p:sp>
      <p:grpSp>
        <p:nvGrpSpPr>
          <p:cNvPr name="Group 23" id="23"/>
          <p:cNvGrpSpPr/>
          <p:nvPr/>
        </p:nvGrpSpPr>
        <p:grpSpPr>
          <a:xfrm rot="0">
            <a:off x="-772104" y="9418997"/>
            <a:ext cx="5333359" cy="705728"/>
            <a:chOff x="0" y="0"/>
            <a:chExt cx="1404671" cy="185871"/>
          </a:xfrm>
        </p:grpSpPr>
        <p:sp>
          <p:nvSpPr>
            <p:cNvPr name="Freeform 24" id="24"/>
            <p:cNvSpPr/>
            <p:nvPr/>
          </p:nvSpPr>
          <p:spPr>
            <a:xfrm flipH="false" flipV="false" rot="0">
              <a:off x="0" y="0"/>
              <a:ext cx="1404671" cy="185871"/>
            </a:xfrm>
            <a:custGeom>
              <a:avLst/>
              <a:gdLst/>
              <a:ahLst/>
              <a:cxnLst/>
              <a:rect r="r" b="b" t="t" l="l"/>
              <a:pathLst>
                <a:path h="185871" w="1404671">
                  <a:moveTo>
                    <a:pt x="0" y="0"/>
                  </a:moveTo>
                  <a:lnTo>
                    <a:pt x="1404671" y="0"/>
                  </a:lnTo>
                  <a:lnTo>
                    <a:pt x="1404671" y="185871"/>
                  </a:lnTo>
                  <a:lnTo>
                    <a:pt x="0" y="185871"/>
                  </a:lnTo>
                  <a:close/>
                </a:path>
              </a:pathLst>
            </a:custGeom>
            <a:solidFill>
              <a:srgbClr val="FFC700"/>
            </a:solidFill>
          </p:spPr>
        </p:sp>
        <p:sp>
          <p:nvSpPr>
            <p:cNvPr name="TextBox 25" id="25"/>
            <p:cNvSpPr txBox="true"/>
            <p:nvPr/>
          </p:nvSpPr>
          <p:spPr>
            <a:xfrm>
              <a:off x="0" y="-38100"/>
              <a:ext cx="1404671" cy="22397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724694" y="9464585"/>
            <a:ext cx="2570956" cy="547878"/>
          </a:xfrm>
          <a:prstGeom prst="rect">
            <a:avLst/>
          </a:prstGeom>
        </p:spPr>
        <p:txBody>
          <a:bodyPr anchor="t" rtlCol="false" tIns="0" lIns="0" bIns="0" rIns="0">
            <a:spAutoFit/>
          </a:bodyPr>
          <a:lstStyle/>
          <a:p>
            <a:pPr algn="ctr">
              <a:lnSpc>
                <a:spcPts val="4452"/>
              </a:lnSpc>
            </a:pPr>
            <a:r>
              <a:rPr lang="en-US" sz="3179">
                <a:solidFill>
                  <a:srgbClr val="000000"/>
                </a:solidFill>
                <a:latin typeface="Canva Sans Bold"/>
              </a:rPr>
              <a:t>5.Conclusion</a:t>
            </a:r>
          </a:p>
        </p:txBody>
      </p:sp>
      <p:sp>
        <p:nvSpPr>
          <p:cNvPr name="TextBox 27" id="27"/>
          <p:cNvSpPr txBox="true"/>
          <p:nvPr/>
        </p:nvSpPr>
        <p:spPr>
          <a:xfrm rot="0">
            <a:off x="17688110" y="9498114"/>
            <a:ext cx="200819" cy="514349"/>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1</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5400000">
            <a:off x="8667308" y="1949666"/>
            <a:ext cx="10287000" cy="6387668"/>
            <a:chOff x="0" y="0"/>
            <a:chExt cx="3752725" cy="2330238"/>
          </a:xfrm>
        </p:grpSpPr>
        <p:sp>
          <p:nvSpPr>
            <p:cNvPr name="Freeform 3" id="3"/>
            <p:cNvSpPr/>
            <p:nvPr/>
          </p:nvSpPr>
          <p:spPr>
            <a:xfrm flipH="false" flipV="false" rot="0">
              <a:off x="0" y="0"/>
              <a:ext cx="3752726" cy="2330238"/>
            </a:xfrm>
            <a:custGeom>
              <a:avLst/>
              <a:gdLst/>
              <a:ahLst/>
              <a:cxnLst/>
              <a:rect r="r" b="b" t="t" l="l"/>
              <a:pathLst>
                <a:path h="2330238" w="3752726">
                  <a:moveTo>
                    <a:pt x="0" y="0"/>
                  </a:moveTo>
                  <a:lnTo>
                    <a:pt x="3752726" y="0"/>
                  </a:lnTo>
                  <a:lnTo>
                    <a:pt x="3752726" y="2330238"/>
                  </a:lnTo>
                  <a:lnTo>
                    <a:pt x="0" y="2330238"/>
                  </a:lnTo>
                  <a:close/>
                </a:path>
              </a:pathLst>
            </a:custGeom>
            <a:solidFill>
              <a:srgbClr val="FFC700"/>
            </a:solidFill>
          </p:spPr>
        </p:sp>
      </p:grpSp>
      <p:grpSp>
        <p:nvGrpSpPr>
          <p:cNvPr name="Group 4" id="4"/>
          <p:cNvGrpSpPr/>
          <p:nvPr/>
        </p:nvGrpSpPr>
        <p:grpSpPr>
          <a:xfrm rot="0">
            <a:off x="10616974" y="377454"/>
            <a:ext cx="6387668" cy="1794274"/>
            <a:chOff x="0" y="0"/>
            <a:chExt cx="1682349" cy="472566"/>
          </a:xfrm>
        </p:grpSpPr>
        <p:sp>
          <p:nvSpPr>
            <p:cNvPr name="Freeform 5" id="5"/>
            <p:cNvSpPr/>
            <p:nvPr/>
          </p:nvSpPr>
          <p:spPr>
            <a:xfrm flipH="false" flipV="false" rot="0">
              <a:off x="0" y="0"/>
              <a:ext cx="1682349" cy="472566"/>
            </a:xfrm>
            <a:custGeom>
              <a:avLst/>
              <a:gdLst/>
              <a:ahLst/>
              <a:cxnLst/>
              <a:rect r="r" b="b" t="t" l="l"/>
              <a:pathLst>
                <a:path h="472566" w="1682349">
                  <a:moveTo>
                    <a:pt x="0" y="0"/>
                  </a:moveTo>
                  <a:lnTo>
                    <a:pt x="1682349" y="0"/>
                  </a:lnTo>
                  <a:lnTo>
                    <a:pt x="1682349" y="472566"/>
                  </a:lnTo>
                  <a:lnTo>
                    <a:pt x="0" y="472566"/>
                  </a:lnTo>
                  <a:close/>
                </a:path>
              </a:pathLst>
            </a:custGeom>
            <a:solidFill>
              <a:srgbClr val="D9DADC"/>
            </a:solidFill>
          </p:spPr>
        </p:sp>
        <p:sp>
          <p:nvSpPr>
            <p:cNvPr name="TextBox 6" id="6"/>
            <p:cNvSpPr txBox="true"/>
            <p:nvPr/>
          </p:nvSpPr>
          <p:spPr>
            <a:xfrm>
              <a:off x="0" y="-38100"/>
              <a:ext cx="1682349" cy="510666"/>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7004642" y="377454"/>
            <a:ext cx="5888202" cy="1794274"/>
            <a:chOff x="0" y="0"/>
            <a:chExt cx="1550802" cy="472566"/>
          </a:xfrm>
        </p:grpSpPr>
        <p:sp>
          <p:nvSpPr>
            <p:cNvPr name="Freeform 8" id="8"/>
            <p:cNvSpPr/>
            <p:nvPr/>
          </p:nvSpPr>
          <p:spPr>
            <a:xfrm flipH="false" flipV="false" rot="0">
              <a:off x="0" y="0"/>
              <a:ext cx="1550802" cy="472566"/>
            </a:xfrm>
            <a:custGeom>
              <a:avLst/>
              <a:gdLst/>
              <a:ahLst/>
              <a:cxnLst/>
              <a:rect r="r" b="b" t="t" l="l"/>
              <a:pathLst>
                <a:path h="472566" w="1550802">
                  <a:moveTo>
                    <a:pt x="0" y="0"/>
                  </a:moveTo>
                  <a:lnTo>
                    <a:pt x="1550802" y="0"/>
                  </a:lnTo>
                  <a:lnTo>
                    <a:pt x="1550802" y="472566"/>
                  </a:lnTo>
                  <a:lnTo>
                    <a:pt x="0" y="472566"/>
                  </a:lnTo>
                  <a:close/>
                </a:path>
              </a:pathLst>
            </a:custGeom>
            <a:solidFill>
              <a:srgbClr val="FFC700"/>
            </a:solidFill>
          </p:spPr>
        </p:sp>
        <p:sp>
          <p:nvSpPr>
            <p:cNvPr name="TextBox 9" id="9"/>
            <p:cNvSpPr txBox="true"/>
            <p:nvPr/>
          </p:nvSpPr>
          <p:spPr>
            <a:xfrm>
              <a:off x="0" y="-38100"/>
              <a:ext cx="1550802" cy="51066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20723" y="377454"/>
            <a:ext cx="11632083" cy="1794274"/>
            <a:chOff x="0" y="0"/>
            <a:chExt cx="3063594" cy="472566"/>
          </a:xfrm>
        </p:grpSpPr>
        <p:sp>
          <p:nvSpPr>
            <p:cNvPr name="Freeform 11" id="11"/>
            <p:cNvSpPr/>
            <p:nvPr/>
          </p:nvSpPr>
          <p:spPr>
            <a:xfrm flipH="false" flipV="false" rot="0">
              <a:off x="0" y="0"/>
              <a:ext cx="3063594" cy="472566"/>
            </a:xfrm>
            <a:custGeom>
              <a:avLst/>
              <a:gdLst/>
              <a:ahLst/>
              <a:cxnLst/>
              <a:rect r="r" b="b" t="t" l="l"/>
              <a:pathLst>
                <a:path h="472566" w="3063594">
                  <a:moveTo>
                    <a:pt x="0" y="0"/>
                  </a:moveTo>
                  <a:lnTo>
                    <a:pt x="3063594" y="0"/>
                  </a:lnTo>
                  <a:lnTo>
                    <a:pt x="3063594" y="472566"/>
                  </a:lnTo>
                  <a:lnTo>
                    <a:pt x="0" y="472566"/>
                  </a:lnTo>
                  <a:close/>
                </a:path>
              </a:pathLst>
            </a:custGeom>
            <a:solidFill>
              <a:srgbClr val="FFC700"/>
            </a:solidFill>
          </p:spPr>
        </p:sp>
        <p:sp>
          <p:nvSpPr>
            <p:cNvPr name="TextBox 12" id="12"/>
            <p:cNvSpPr txBox="true"/>
            <p:nvPr/>
          </p:nvSpPr>
          <p:spPr>
            <a:xfrm>
              <a:off x="0" y="-38100"/>
              <a:ext cx="3063594" cy="510666"/>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35717" y="7788105"/>
            <a:ext cx="9869441" cy="1379728"/>
          </a:xfrm>
          <a:prstGeom prst="rect">
            <a:avLst/>
          </a:prstGeom>
        </p:spPr>
        <p:txBody>
          <a:bodyPr anchor="t" rtlCol="false" tIns="0" lIns="0" bIns="0" rIns="0">
            <a:spAutoFit/>
          </a:bodyPr>
          <a:lstStyle/>
          <a:p>
            <a:pPr algn="ctr">
              <a:lnSpc>
                <a:spcPts val="2701"/>
              </a:lnSpc>
            </a:pPr>
            <a:r>
              <a:rPr lang="en-US" sz="1929">
                <a:solidFill>
                  <a:srgbClr val="14130D"/>
                </a:solidFill>
                <a:latin typeface="Arimo Bold"/>
              </a:rPr>
              <a:t>The final stage, tertiary treatment, is employed to further polish the water before discharge into the environment. It involves advanced processes such as filtration, disinfection, and chemical precipitation to remove remaining contaminants, pathogens, and nutrients to meet regulatory standards.</a:t>
            </a:r>
          </a:p>
        </p:txBody>
      </p:sp>
      <p:grpSp>
        <p:nvGrpSpPr>
          <p:cNvPr name="Group 14" id="14"/>
          <p:cNvGrpSpPr/>
          <p:nvPr/>
        </p:nvGrpSpPr>
        <p:grpSpPr>
          <a:xfrm rot="0">
            <a:off x="-98351" y="4560527"/>
            <a:ext cx="17102993" cy="71998"/>
            <a:chOff x="0" y="0"/>
            <a:chExt cx="4504492" cy="18962"/>
          </a:xfrm>
        </p:grpSpPr>
        <p:sp>
          <p:nvSpPr>
            <p:cNvPr name="Freeform 15" id="15"/>
            <p:cNvSpPr/>
            <p:nvPr/>
          </p:nvSpPr>
          <p:spPr>
            <a:xfrm flipH="false" flipV="false" rot="0">
              <a:off x="0" y="0"/>
              <a:ext cx="4504492" cy="18962"/>
            </a:xfrm>
            <a:custGeom>
              <a:avLst/>
              <a:gdLst/>
              <a:ahLst/>
              <a:cxnLst/>
              <a:rect r="r" b="b" t="t" l="l"/>
              <a:pathLst>
                <a:path h="18962" w="4504492">
                  <a:moveTo>
                    <a:pt x="0" y="0"/>
                  </a:moveTo>
                  <a:lnTo>
                    <a:pt x="4504492" y="0"/>
                  </a:lnTo>
                  <a:lnTo>
                    <a:pt x="4504492" y="18962"/>
                  </a:lnTo>
                  <a:lnTo>
                    <a:pt x="0" y="18962"/>
                  </a:lnTo>
                  <a:close/>
                </a:path>
              </a:pathLst>
            </a:custGeom>
            <a:solidFill>
              <a:srgbClr val="000000"/>
            </a:solidFill>
            <a:ln cap="sq">
              <a:noFill/>
              <a:prstDash val="solid"/>
              <a:miter/>
            </a:ln>
          </p:spPr>
        </p:sp>
        <p:sp>
          <p:nvSpPr>
            <p:cNvPr name="TextBox 16" id="16"/>
            <p:cNvSpPr txBox="true"/>
            <p:nvPr/>
          </p:nvSpPr>
          <p:spPr>
            <a:xfrm>
              <a:off x="0" y="-38100"/>
              <a:ext cx="4504492" cy="57062"/>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616974" y="444129"/>
            <a:ext cx="6387668" cy="1646555"/>
          </a:xfrm>
          <a:prstGeom prst="rect">
            <a:avLst/>
          </a:prstGeom>
        </p:spPr>
        <p:txBody>
          <a:bodyPr anchor="t" rtlCol="false" tIns="0" lIns="0" bIns="0" rIns="0">
            <a:spAutoFit/>
          </a:bodyPr>
          <a:lstStyle/>
          <a:p>
            <a:pPr algn="ctr">
              <a:lnSpc>
                <a:spcPts val="6490"/>
              </a:lnSpc>
            </a:pPr>
            <a:r>
              <a:rPr lang="en-US" sz="5900">
                <a:solidFill>
                  <a:srgbClr val="000000"/>
                </a:solidFill>
                <a:latin typeface="Oswald Bold"/>
              </a:rPr>
              <a:t>TYPES OF TREATMENTS</a:t>
            </a:r>
          </a:p>
        </p:txBody>
      </p:sp>
      <p:sp>
        <p:nvSpPr>
          <p:cNvPr name="TextBox 18" id="18"/>
          <p:cNvSpPr txBox="true"/>
          <p:nvPr/>
        </p:nvSpPr>
        <p:spPr>
          <a:xfrm rot="0">
            <a:off x="329515" y="5332411"/>
            <a:ext cx="10281844" cy="1332202"/>
          </a:xfrm>
          <a:prstGeom prst="rect">
            <a:avLst/>
          </a:prstGeom>
        </p:spPr>
        <p:txBody>
          <a:bodyPr anchor="t" rtlCol="false" tIns="0" lIns="0" bIns="0" rIns="0">
            <a:spAutoFit/>
          </a:bodyPr>
          <a:lstStyle/>
          <a:p>
            <a:pPr algn="ctr">
              <a:lnSpc>
                <a:spcPts val="2696"/>
              </a:lnSpc>
            </a:pPr>
            <a:r>
              <a:rPr lang="en-US" sz="1926">
                <a:solidFill>
                  <a:srgbClr val="14130D"/>
                </a:solidFill>
                <a:latin typeface="Arimo Bold"/>
              </a:rPr>
              <a:t>Following primary treatment, secondary treatment focuses on biological processes to further break down organic matter and remove nutrients. Common methods include activated sludge, trickling filters, or other biological treatment processes where microorganisms decompose organic materials.</a:t>
            </a:r>
          </a:p>
        </p:txBody>
      </p:sp>
      <p:sp>
        <p:nvSpPr>
          <p:cNvPr name="TextBox 19" id="19"/>
          <p:cNvSpPr txBox="true"/>
          <p:nvPr/>
        </p:nvSpPr>
        <p:spPr>
          <a:xfrm rot="0">
            <a:off x="335130" y="2647825"/>
            <a:ext cx="10070028" cy="1379455"/>
          </a:xfrm>
          <a:prstGeom prst="rect">
            <a:avLst/>
          </a:prstGeom>
        </p:spPr>
        <p:txBody>
          <a:bodyPr anchor="t" rtlCol="false" tIns="0" lIns="0" bIns="0" rIns="0">
            <a:spAutoFit/>
          </a:bodyPr>
          <a:lstStyle/>
          <a:p>
            <a:pPr algn="ctr">
              <a:lnSpc>
                <a:spcPts val="2717"/>
              </a:lnSpc>
            </a:pPr>
          </a:p>
          <a:p>
            <a:pPr algn="ctr">
              <a:lnSpc>
                <a:spcPts val="2717"/>
              </a:lnSpc>
            </a:pPr>
            <a:r>
              <a:rPr lang="en-US" sz="1940">
                <a:solidFill>
                  <a:srgbClr val="14130D"/>
                </a:solidFill>
                <a:latin typeface="Arimo Bold"/>
              </a:rPr>
              <a:t>This initial stage involves physical processes to remove solid particles and some organic matter from wastewater. It typically includes processes like screening, sedimentation, and flotation to separate larger solids from the water.</a:t>
            </a:r>
          </a:p>
        </p:txBody>
      </p:sp>
      <p:sp>
        <p:nvSpPr>
          <p:cNvPr name="TextBox 20" id="20"/>
          <p:cNvSpPr txBox="true"/>
          <p:nvPr/>
        </p:nvSpPr>
        <p:spPr>
          <a:xfrm rot="0">
            <a:off x="10810167" y="8126264"/>
            <a:ext cx="6001281" cy="1132036"/>
          </a:xfrm>
          <a:prstGeom prst="rect">
            <a:avLst/>
          </a:prstGeom>
        </p:spPr>
        <p:txBody>
          <a:bodyPr anchor="t" rtlCol="false" tIns="0" lIns="0" bIns="0" rIns="0">
            <a:spAutoFit/>
          </a:bodyPr>
          <a:lstStyle/>
          <a:p>
            <a:pPr algn="ctr">
              <a:lnSpc>
                <a:spcPts val="4413"/>
              </a:lnSpc>
            </a:pPr>
            <a:r>
              <a:rPr lang="en-US" sz="4012">
                <a:solidFill>
                  <a:srgbClr val="000000"/>
                </a:solidFill>
                <a:latin typeface="Oswald Bold"/>
              </a:rPr>
              <a:t>DISINFECTION AND TERTIARY TREATMENT </a:t>
            </a:r>
          </a:p>
        </p:txBody>
      </p:sp>
      <p:sp>
        <p:nvSpPr>
          <p:cNvPr name="TextBox 21" id="21"/>
          <p:cNvSpPr txBox="true"/>
          <p:nvPr/>
        </p:nvSpPr>
        <p:spPr>
          <a:xfrm rot="0">
            <a:off x="10810167" y="5763835"/>
            <a:ext cx="6387668" cy="606686"/>
          </a:xfrm>
          <a:prstGeom prst="rect">
            <a:avLst/>
          </a:prstGeom>
        </p:spPr>
        <p:txBody>
          <a:bodyPr anchor="t" rtlCol="false" tIns="0" lIns="0" bIns="0" rIns="0">
            <a:spAutoFit/>
          </a:bodyPr>
          <a:lstStyle/>
          <a:p>
            <a:pPr algn="ctr">
              <a:lnSpc>
                <a:spcPts val="4697"/>
              </a:lnSpc>
            </a:pPr>
            <a:r>
              <a:rPr lang="en-US" sz="4270">
                <a:solidFill>
                  <a:srgbClr val="000000"/>
                </a:solidFill>
                <a:latin typeface="Oswald Bold"/>
              </a:rPr>
              <a:t>SECONDARY TREATMENT </a:t>
            </a:r>
          </a:p>
        </p:txBody>
      </p:sp>
      <p:sp>
        <p:nvSpPr>
          <p:cNvPr name="TextBox 22" id="22"/>
          <p:cNvSpPr txBox="true"/>
          <p:nvPr/>
        </p:nvSpPr>
        <p:spPr>
          <a:xfrm rot="0">
            <a:off x="10810167" y="3163633"/>
            <a:ext cx="6387668" cy="606686"/>
          </a:xfrm>
          <a:prstGeom prst="rect">
            <a:avLst/>
          </a:prstGeom>
        </p:spPr>
        <p:txBody>
          <a:bodyPr anchor="t" rtlCol="false" tIns="0" lIns="0" bIns="0" rIns="0">
            <a:spAutoFit/>
          </a:bodyPr>
          <a:lstStyle/>
          <a:p>
            <a:pPr algn="ctr">
              <a:lnSpc>
                <a:spcPts val="4697"/>
              </a:lnSpc>
            </a:pPr>
            <a:r>
              <a:rPr lang="en-US" sz="4270">
                <a:solidFill>
                  <a:srgbClr val="000000"/>
                </a:solidFill>
                <a:latin typeface="Oswald Bold"/>
              </a:rPr>
              <a:t>PRIMARY TREATMENT </a:t>
            </a:r>
          </a:p>
        </p:txBody>
      </p:sp>
      <p:grpSp>
        <p:nvGrpSpPr>
          <p:cNvPr name="Group 23" id="23"/>
          <p:cNvGrpSpPr/>
          <p:nvPr/>
        </p:nvGrpSpPr>
        <p:grpSpPr>
          <a:xfrm rot="0">
            <a:off x="-98351" y="7320523"/>
            <a:ext cx="17102993" cy="80081"/>
            <a:chOff x="0" y="0"/>
            <a:chExt cx="4504492" cy="21091"/>
          </a:xfrm>
        </p:grpSpPr>
        <p:sp>
          <p:nvSpPr>
            <p:cNvPr name="Freeform 24" id="24"/>
            <p:cNvSpPr/>
            <p:nvPr/>
          </p:nvSpPr>
          <p:spPr>
            <a:xfrm flipH="false" flipV="false" rot="0">
              <a:off x="0" y="0"/>
              <a:ext cx="4504492" cy="21091"/>
            </a:xfrm>
            <a:custGeom>
              <a:avLst/>
              <a:gdLst/>
              <a:ahLst/>
              <a:cxnLst/>
              <a:rect r="r" b="b" t="t" l="l"/>
              <a:pathLst>
                <a:path h="21091" w="4504492">
                  <a:moveTo>
                    <a:pt x="0" y="0"/>
                  </a:moveTo>
                  <a:lnTo>
                    <a:pt x="4504492" y="0"/>
                  </a:lnTo>
                  <a:lnTo>
                    <a:pt x="4504492" y="21091"/>
                  </a:lnTo>
                  <a:lnTo>
                    <a:pt x="0" y="21091"/>
                  </a:lnTo>
                  <a:close/>
                </a:path>
              </a:pathLst>
            </a:custGeom>
            <a:solidFill>
              <a:srgbClr val="000000"/>
            </a:solidFill>
          </p:spPr>
        </p:sp>
        <p:sp>
          <p:nvSpPr>
            <p:cNvPr name="TextBox 25" id="25"/>
            <p:cNvSpPr txBox="true"/>
            <p:nvPr/>
          </p:nvSpPr>
          <p:spPr>
            <a:xfrm>
              <a:off x="0" y="-38100"/>
              <a:ext cx="4504492" cy="5919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7759539" y="9453583"/>
            <a:ext cx="212328"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6798501" y="0"/>
            <a:ext cx="4690997" cy="10287000"/>
            <a:chOff x="0" y="0"/>
            <a:chExt cx="1711289" cy="3752725"/>
          </a:xfrm>
        </p:grpSpPr>
        <p:sp>
          <p:nvSpPr>
            <p:cNvPr name="Freeform 3" id="3"/>
            <p:cNvSpPr/>
            <p:nvPr/>
          </p:nvSpPr>
          <p:spPr>
            <a:xfrm flipH="false" flipV="false" rot="0">
              <a:off x="0" y="0"/>
              <a:ext cx="1711289" cy="3752726"/>
            </a:xfrm>
            <a:custGeom>
              <a:avLst/>
              <a:gdLst/>
              <a:ahLst/>
              <a:cxnLst/>
              <a:rect r="r" b="b" t="t" l="l"/>
              <a:pathLst>
                <a:path h="3752726" w="1711289">
                  <a:moveTo>
                    <a:pt x="0" y="0"/>
                  </a:moveTo>
                  <a:lnTo>
                    <a:pt x="1711289" y="0"/>
                  </a:lnTo>
                  <a:lnTo>
                    <a:pt x="1711289" y="3752726"/>
                  </a:lnTo>
                  <a:lnTo>
                    <a:pt x="0" y="3752726"/>
                  </a:lnTo>
                  <a:close/>
                </a:path>
              </a:pathLst>
            </a:custGeom>
            <a:solidFill>
              <a:srgbClr val="FFC700"/>
            </a:solidFill>
          </p:spPr>
        </p:sp>
      </p:grpSp>
      <p:grpSp>
        <p:nvGrpSpPr>
          <p:cNvPr name="Group 4" id="4"/>
          <p:cNvGrpSpPr/>
          <p:nvPr/>
        </p:nvGrpSpPr>
        <p:grpSpPr>
          <a:xfrm rot="0">
            <a:off x="11039519" y="1438648"/>
            <a:ext cx="6219781" cy="4439396"/>
            <a:chOff x="0" y="0"/>
            <a:chExt cx="8293041" cy="5919195"/>
          </a:xfrm>
        </p:grpSpPr>
        <p:pic>
          <p:nvPicPr>
            <p:cNvPr name="Picture 5" id="5"/>
            <p:cNvPicPr>
              <a:picLocks noChangeAspect="true"/>
            </p:cNvPicPr>
            <p:nvPr/>
          </p:nvPicPr>
          <p:blipFill>
            <a:blip r:embed="rId2"/>
            <a:srcRect l="2354" t="0" r="2354" b="0"/>
            <a:stretch>
              <a:fillRect/>
            </a:stretch>
          </p:blipFill>
          <p:spPr>
            <a:xfrm flipH="false" flipV="false">
              <a:off x="0" y="0"/>
              <a:ext cx="8293041" cy="5919195"/>
            </a:xfrm>
            <a:prstGeom prst="rect">
              <a:avLst/>
            </a:prstGeom>
          </p:spPr>
        </p:pic>
      </p:grpSp>
      <p:grpSp>
        <p:nvGrpSpPr>
          <p:cNvPr name="Group 6" id="6"/>
          <p:cNvGrpSpPr/>
          <p:nvPr/>
        </p:nvGrpSpPr>
        <p:grpSpPr>
          <a:xfrm rot="0">
            <a:off x="7989224" y="6332819"/>
            <a:ext cx="7000549" cy="3295032"/>
            <a:chOff x="0" y="0"/>
            <a:chExt cx="9334065" cy="4393376"/>
          </a:xfrm>
        </p:grpSpPr>
        <p:pic>
          <p:nvPicPr>
            <p:cNvPr name="Picture 7" id="7"/>
            <p:cNvPicPr>
              <a:picLocks noChangeAspect="true"/>
            </p:cNvPicPr>
            <p:nvPr/>
          </p:nvPicPr>
          <p:blipFill>
            <a:blip r:embed="rId3"/>
            <a:srcRect l="0" t="5530" r="0" b="5530"/>
            <a:stretch>
              <a:fillRect/>
            </a:stretch>
          </p:blipFill>
          <p:spPr>
            <a:xfrm flipH="false" flipV="false">
              <a:off x="0" y="0"/>
              <a:ext cx="9334065" cy="4393376"/>
            </a:xfrm>
            <a:prstGeom prst="rect">
              <a:avLst/>
            </a:prstGeom>
          </p:spPr>
        </p:pic>
      </p:grpSp>
      <p:grpSp>
        <p:nvGrpSpPr>
          <p:cNvPr name="Group 8" id="8"/>
          <p:cNvGrpSpPr/>
          <p:nvPr/>
        </p:nvGrpSpPr>
        <p:grpSpPr>
          <a:xfrm rot="0">
            <a:off x="16411721" y="8297497"/>
            <a:ext cx="1876279" cy="1989503"/>
            <a:chOff x="0" y="0"/>
            <a:chExt cx="684472" cy="725776"/>
          </a:xfrm>
        </p:grpSpPr>
        <p:sp>
          <p:nvSpPr>
            <p:cNvPr name="Freeform 9" id="9"/>
            <p:cNvSpPr/>
            <p:nvPr/>
          </p:nvSpPr>
          <p:spPr>
            <a:xfrm flipH="false" flipV="false" rot="0">
              <a:off x="0" y="0"/>
              <a:ext cx="684472" cy="725776"/>
            </a:xfrm>
            <a:custGeom>
              <a:avLst/>
              <a:gdLst/>
              <a:ahLst/>
              <a:cxnLst/>
              <a:rect r="r" b="b" t="t" l="l"/>
              <a:pathLst>
                <a:path h="725776" w="684472">
                  <a:moveTo>
                    <a:pt x="0" y="0"/>
                  </a:moveTo>
                  <a:lnTo>
                    <a:pt x="684472" y="0"/>
                  </a:lnTo>
                  <a:lnTo>
                    <a:pt x="684472" y="725776"/>
                  </a:lnTo>
                  <a:lnTo>
                    <a:pt x="0" y="725776"/>
                  </a:lnTo>
                  <a:close/>
                </a:path>
              </a:pathLst>
            </a:custGeom>
            <a:solidFill>
              <a:srgbClr val="FFC700"/>
            </a:solidFill>
          </p:spPr>
        </p:sp>
      </p:grpSp>
      <p:sp>
        <p:nvSpPr>
          <p:cNvPr name="TextBox 10" id="10"/>
          <p:cNvSpPr txBox="true"/>
          <p:nvPr/>
        </p:nvSpPr>
        <p:spPr>
          <a:xfrm rot="0">
            <a:off x="384235" y="2384190"/>
            <a:ext cx="10294988" cy="775335"/>
          </a:xfrm>
          <a:prstGeom prst="rect">
            <a:avLst/>
          </a:prstGeom>
        </p:spPr>
        <p:txBody>
          <a:bodyPr anchor="t" rtlCol="false" tIns="0" lIns="0" bIns="0" rIns="0">
            <a:spAutoFit/>
          </a:bodyPr>
          <a:lstStyle/>
          <a:p>
            <a:pPr marL="453388" indent="-226694" lvl="1">
              <a:lnSpc>
                <a:spcPts val="2939"/>
              </a:lnSpc>
              <a:buFont typeface="Arial"/>
              <a:buChar char="•"/>
            </a:pPr>
            <a:r>
              <a:rPr lang="en-US" sz="2099">
                <a:solidFill>
                  <a:srgbClr val="14130D"/>
                </a:solidFill>
                <a:latin typeface="Times New Roman Bold"/>
              </a:rPr>
              <a:t>Spain's water resources are being stressed by rising water demands and frequent instances of water stress, especially in the Mediterranean region [1][2]. . </a:t>
            </a:r>
          </a:p>
        </p:txBody>
      </p:sp>
      <p:sp>
        <p:nvSpPr>
          <p:cNvPr name="TextBox 11" id="11"/>
          <p:cNvSpPr txBox="true"/>
          <p:nvPr/>
        </p:nvSpPr>
        <p:spPr>
          <a:xfrm rot="0">
            <a:off x="1631948" y="1288815"/>
            <a:ext cx="4241366" cy="1181100"/>
          </a:xfrm>
          <a:prstGeom prst="rect">
            <a:avLst/>
          </a:prstGeom>
        </p:spPr>
        <p:txBody>
          <a:bodyPr anchor="t" rtlCol="false" tIns="0" lIns="0" bIns="0" rIns="0">
            <a:spAutoFit/>
          </a:bodyPr>
          <a:lstStyle/>
          <a:p>
            <a:pPr>
              <a:lnSpc>
                <a:spcPts val="9359"/>
              </a:lnSpc>
            </a:pPr>
            <a:r>
              <a:rPr lang="en-US" sz="7799">
                <a:solidFill>
                  <a:srgbClr val="14130D"/>
                </a:solidFill>
                <a:latin typeface="TT Commons Pro Bold"/>
              </a:rPr>
              <a:t>SPAIN</a:t>
            </a:r>
          </a:p>
        </p:txBody>
      </p:sp>
      <p:sp>
        <p:nvSpPr>
          <p:cNvPr name="TextBox 12" id="12"/>
          <p:cNvSpPr txBox="true"/>
          <p:nvPr/>
        </p:nvSpPr>
        <p:spPr>
          <a:xfrm rot="0">
            <a:off x="331847" y="98425"/>
            <a:ext cx="15314754" cy="930275"/>
          </a:xfrm>
          <a:prstGeom prst="rect">
            <a:avLst/>
          </a:prstGeom>
        </p:spPr>
        <p:txBody>
          <a:bodyPr anchor="t" rtlCol="false" tIns="0" lIns="0" bIns="0" rIns="0">
            <a:spAutoFit/>
          </a:bodyPr>
          <a:lstStyle/>
          <a:p>
            <a:pPr>
              <a:lnSpc>
                <a:spcPts val="7150"/>
              </a:lnSpc>
            </a:pPr>
            <a:r>
              <a:rPr lang="en-US" sz="6500">
                <a:solidFill>
                  <a:srgbClr val="000000"/>
                </a:solidFill>
                <a:latin typeface="Oswald Bold"/>
              </a:rPr>
              <a:t>SEWAGE TREATMENT IN DEVELOPED COUNTRY</a:t>
            </a:r>
          </a:p>
        </p:txBody>
      </p:sp>
      <p:sp>
        <p:nvSpPr>
          <p:cNvPr name="AutoShape 13" id="13"/>
          <p:cNvSpPr/>
          <p:nvPr/>
        </p:nvSpPr>
        <p:spPr>
          <a:xfrm>
            <a:off x="331677" y="976313"/>
            <a:ext cx="15241163" cy="52387"/>
          </a:xfrm>
          <a:prstGeom prst="line">
            <a:avLst/>
          </a:prstGeom>
          <a:ln cap="flat" w="104775">
            <a:solidFill>
              <a:srgbClr val="000000"/>
            </a:solidFill>
            <a:prstDash val="solid"/>
            <a:headEnd type="none" len="sm" w="sm"/>
            <a:tailEnd type="none" len="sm" w="sm"/>
          </a:ln>
        </p:spPr>
      </p:sp>
      <p:sp>
        <p:nvSpPr>
          <p:cNvPr name="AutoShape 14" id="14"/>
          <p:cNvSpPr/>
          <p:nvPr/>
        </p:nvSpPr>
        <p:spPr>
          <a:xfrm flipH="true">
            <a:off x="384235" y="945543"/>
            <a:ext cx="0" cy="986210"/>
          </a:xfrm>
          <a:prstGeom prst="line">
            <a:avLst/>
          </a:prstGeom>
          <a:ln cap="flat" w="104775">
            <a:solidFill>
              <a:srgbClr val="000000"/>
            </a:solidFill>
            <a:prstDash val="solid"/>
            <a:headEnd type="none" len="sm" w="sm"/>
            <a:tailEnd type="none" len="sm" w="sm"/>
          </a:ln>
        </p:spPr>
      </p:sp>
      <p:sp>
        <p:nvSpPr>
          <p:cNvPr name="AutoShape 15" id="15"/>
          <p:cNvSpPr/>
          <p:nvPr/>
        </p:nvSpPr>
        <p:spPr>
          <a:xfrm>
            <a:off x="331847" y="1879365"/>
            <a:ext cx="1132532" cy="0"/>
          </a:xfrm>
          <a:prstGeom prst="line">
            <a:avLst/>
          </a:prstGeom>
          <a:ln cap="flat" w="104775">
            <a:solidFill>
              <a:srgbClr val="000000"/>
            </a:solidFill>
            <a:prstDash val="solid"/>
            <a:headEnd type="none" len="sm" w="sm"/>
            <a:tailEnd type="arrow" len="sm" w="med"/>
          </a:ln>
        </p:spPr>
      </p:sp>
      <p:sp>
        <p:nvSpPr>
          <p:cNvPr name="TextBox 16" id="16"/>
          <p:cNvSpPr txBox="true"/>
          <p:nvPr/>
        </p:nvSpPr>
        <p:spPr>
          <a:xfrm rot="0">
            <a:off x="384235" y="3227887"/>
            <a:ext cx="10294988" cy="2261235"/>
          </a:xfrm>
          <a:prstGeom prst="rect">
            <a:avLst/>
          </a:prstGeom>
        </p:spPr>
        <p:txBody>
          <a:bodyPr anchor="t" rtlCol="false" tIns="0" lIns="0" bIns="0" rIns="0">
            <a:spAutoFit/>
          </a:bodyPr>
          <a:lstStyle/>
          <a:p>
            <a:pPr marL="453388" indent="-226694" lvl="1">
              <a:lnSpc>
                <a:spcPts val="2939"/>
              </a:lnSpc>
              <a:buFont typeface="Arial"/>
              <a:buChar char="•"/>
            </a:pPr>
            <a:r>
              <a:rPr lang="en-US" sz="2099">
                <a:solidFill>
                  <a:srgbClr val="14130D"/>
                </a:solidFill>
                <a:latin typeface="Times New Roman Bold"/>
              </a:rPr>
              <a:t>According to the report, there are 136 WWTPs in Mediterranean Spain in total, with a variety of plant sizes and treatment methods [1][3]. The autonomous communities of Andalusia, Catalonia, Madrid, Valencia, and Murcia are home to the largest plants and are also the primary producers of treated wastewater in the nation [1][2]. Public-private facilities have the most advanced treatment systems and are also the biggest in terms of size [2].</a:t>
            </a:r>
          </a:p>
        </p:txBody>
      </p:sp>
      <p:sp>
        <p:nvSpPr>
          <p:cNvPr name="TextBox 17" id="17"/>
          <p:cNvSpPr txBox="true"/>
          <p:nvPr/>
        </p:nvSpPr>
        <p:spPr>
          <a:xfrm rot="0">
            <a:off x="331677" y="5555797"/>
            <a:ext cx="7399388" cy="1518285"/>
          </a:xfrm>
          <a:prstGeom prst="rect">
            <a:avLst/>
          </a:prstGeom>
        </p:spPr>
        <p:txBody>
          <a:bodyPr anchor="t" rtlCol="false" tIns="0" lIns="0" bIns="0" rIns="0">
            <a:spAutoFit/>
          </a:bodyPr>
          <a:lstStyle/>
          <a:p>
            <a:pPr marL="453388" indent="-226694" lvl="1">
              <a:lnSpc>
                <a:spcPts val="2939"/>
              </a:lnSpc>
              <a:buFont typeface="Arial"/>
              <a:buChar char="•"/>
            </a:pPr>
            <a:r>
              <a:rPr lang="en-US" sz="2099">
                <a:solidFill>
                  <a:srgbClr val="14130D"/>
                </a:solidFill>
                <a:latin typeface="Times New Roman Bold"/>
              </a:rPr>
              <a:t>Spain has an extensive sewage treatment system that comprises sludge treatment as well as preliminary, primary, secondary, and tertiary treatment stages [1][2].</a:t>
            </a:r>
          </a:p>
          <a:p>
            <a:pPr>
              <a:lnSpc>
                <a:spcPts val="2939"/>
              </a:lnSpc>
            </a:pPr>
          </a:p>
        </p:txBody>
      </p:sp>
      <p:sp>
        <p:nvSpPr>
          <p:cNvPr name="TextBox 18" id="18"/>
          <p:cNvSpPr txBox="true"/>
          <p:nvPr/>
        </p:nvSpPr>
        <p:spPr>
          <a:xfrm rot="0">
            <a:off x="784860" y="6841672"/>
            <a:ext cx="7399388" cy="3004185"/>
          </a:xfrm>
          <a:prstGeom prst="rect">
            <a:avLst/>
          </a:prstGeom>
        </p:spPr>
        <p:txBody>
          <a:bodyPr anchor="t" rtlCol="false" tIns="0" lIns="0" bIns="0" rIns="0">
            <a:spAutoFit/>
          </a:bodyPr>
          <a:lstStyle/>
          <a:p>
            <a:pPr>
              <a:lnSpc>
                <a:spcPts val="2939"/>
              </a:lnSpc>
            </a:pPr>
          </a:p>
          <a:p>
            <a:pPr>
              <a:lnSpc>
                <a:spcPts val="2939"/>
              </a:lnSpc>
            </a:pPr>
            <a:r>
              <a:rPr lang="en-US" sz="2099">
                <a:solidFill>
                  <a:srgbClr val="14130D"/>
                </a:solidFill>
                <a:latin typeface="Times New Roman Bold"/>
              </a:rPr>
              <a:t>In Spain, sludge treatment plays a significant role in the sewage treatment process. Sludge is the primary by-product of wastewater treatment and needs to be appropriately managed. This covers procedures including stabilization, thickening, dewatering, and disposing of or reusing the sludge [1].</a:t>
            </a:r>
          </a:p>
          <a:p>
            <a:pPr>
              <a:lnSpc>
                <a:spcPts val="2939"/>
              </a:lnSpc>
            </a:pPr>
          </a:p>
          <a:p>
            <a:pPr>
              <a:lnSpc>
                <a:spcPts val="2939"/>
              </a:lnSpc>
            </a:pPr>
          </a:p>
        </p:txBody>
      </p:sp>
      <p:sp>
        <p:nvSpPr>
          <p:cNvPr name="TextBox 19" id="19"/>
          <p:cNvSpPr txBox="true"/>
          <p:nvPr/>
        </p:nvSpPr>
        <p:spPr>
          <a:xfrm rot="0">
            <a:off x="331677" y="6794047"/>
            <a:ext cx="7399388" cy="775335"/>
          </a:xfrm>
          <a:prstGeom prst="rect">
            <a:avLst/>
          </a:prstGeom>
        </p:spPr>
        <p:txBody>
          <a:bodyPr anchor="t" rtlCol="false" tIns="0" lIns="0" bIns="0" rIns="0">
            <a:spAutoFit/>
          </a:bodyPr>
          <a:lstStyle/>
          <a:p>
            <a:pPr marL="453388" indent="-226694" lvl="1">
              <a:lnSpc>
                <a:spcPts val="2939"/>
              </a:lnSpc>
              <a:buFont typeface="Arial"/>
              <a:buChar char="•"/>
            </a:pPr>
            <a:r>
              <a:rPr lang="en-US" sz="2099">
                <a:solidFill>
                  <a:srgbClr val="14130D"/>
                </a:solidFill>
                <a:latin typeface="Times New Roman Bold"/>
              </a:rPr>
              <a:t>Sludge Treatment</a:t>
            </a:r>
          </a:p>
          <a:p>
            <a:pPr>
              <a:lnSpc>
                <a:spcPts val="2939"/>
              </a:lnSpc>
            </a:pPr>
          </a:p>
        </p:txBody>
      </p:sp>
      <p:sp>
        <p:nvSpPr>
          <p:cNvPr name="TextBox 20" id="20"/>
          <p:cNvSpPr txBox="true"/>
          <p:nvPr/>
        </p:nvSpPr>
        <p:spPr>
          <a:xfrm rot="0">
            <a:off x="17259300" y="8972550"/>
            <a:ext cx="225127"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6798501" y="0"/>
            <a:ext cx="4690997" cy="10287000"/>
            <a:chOff x="0" y="0"/>
            <a:chExt cx="1711289" cy="3752725"/>
          </a:xfrm>
        </p:grpSpPr>
        <p:sp>
          <p:nvSpPr>
            <p:cNvPr name="Freeform 3" id="3"/>
            <p:cNvSpPr/>
            <p:nvPr/>
          </p:nvSpPr>
          <p:spPr>
            <a:xfrm flipH="false" flipV="false" rot="0">
              <a:off x="0" y="0"/>
              <a:ext cx="1711289" cy="3752726"/>
            </a:xfrm>
            <a:custGeom>
              <a:avLst/>
              <a:gdLst/>
              <a:ahLst/>
              <a:cxnLst/>
              <a:rect r="r" b="b" t="t" l="l"/>
              <a:pathLst>
                <a:path h="3752726" w="1711289">
                  <a:moveTo>
                    <a:pt x="0" y="0"/>
                  </a:moveTo>
                  <a:lnTo>
                    <a:pt x="1711289" y="0"/>
                  </a:lnTo>
                  <a:lnTo>
                    <a:pt x="1711289" y="3752726"/>
                  </a:lnTo>
                  <a:lnTo>
                    <a:pt x="0" y="3752726"/>
                  </a:lnTo>
                  <a:close/>
                </a:path>
              </a:pathLst>
            </a:custGeom>
            <a:solidFill>
              <a:srgbClr val="FFC700"/>
            </a:solidFill>
          </p:spPr>
        </p:sp>
      </p:grpSp>
      <p:grpSp>
        <p:nvGrpSpPr>
          <p:cNvPr name="Group 4" id="4"/>
          <p:cNvGrpSpPr/>
          <p:nvPr/>
        </p:nvGrpSpPr>
        <p:grpSpPr>
          <a:xfrm rot="0">
            <a:off x="1815713" y="1412728"/>
            <a:ext cx="6219781" cy="4439396"/>
            <a:chOff x="0" y="0"/>
            <a:chExt cx="8293041" cy="5919195"/>
          </a:xfrm>
        </p:grpSpPr>
        <p:pic>
          <p:nvPicPr>
            <p:cNvPr name="Picture 5" id="5"/>
            <p:cNvPicPr>
              <a:picLocks noChangeAspect="true"/>
            </p:cNvPicPr>
            <p:nvPr/>
          </p:nvPicPr>
          <p:blipFill>
            <a:blip r:embed="rId2"/>
            <a:srcRect l="3383" t="0" r="3383" b="0"/>
            <a:stretch>
              <a:fillRect/>
            </a:stretch>
          </p:blipFill>
          <p:spPr>
            <a:xfrm flipH="false" flipV="false">
              <a:off x="0" y="0"/>
              <a:ext cx="8293041" cy="5919195"/>
            </a:xfrm>
            <a:prstGeom prst="rect">
              <a:avLst/>
            </a:prstGeom>
          </p:spPr>
        </p:pic>
      </p:grpSp>
      <p:grpSp>
        <p:nvGrpSpPr>
          <p:cNvPr name="Group 6" id="6"/>
          <p:cNvGrpSpPr/>
          <p:nvPr/>
        </p:nvGrpSpPr>
        <p:grpSpPr>
          <a:xfrm rot="0">
            <a:off x="3787913" y="6057148"/>
            <a:ext cx="6021176" cy="3010005"/>
            <a:chOff x="0" y="0"/>
            <a:chExt cx="8028235" cy="4013340"/>
          </a:xfrm>
        </p:grpSpPr>
        <p:pic>
          <p:nvPicPr>
            <p:cNvPr name="Picture 7" id="7"/>
            <p:cNvPicPr>
              <a:picLocks noChangeAspect="true"/>
            </p:cNvPicPr>
            <p:nvPr/>
          </p:nvPicPr>
          <p:blipFill>
            <a:blip r:embed="rId3"/>
            <a:srcRect l="0" t="5564" r="0" b="5564"/>
            <a:stretch>
              <a:fillRect/>
            </a:stretch>
          </p:blipFill>
          <p:spPr>
            <a:xfrm flipH="false" flipV="false">
              <a:off x="0" y="0"/>
              <a:ext cx="8028235" cy="4013340"/>
            </a:xfrm>
            <a:prstGeom prst="rect">
              <a:avLst/>
            </a:prstGeom>
          </p:spPr>
        </p:pic>
      </p:grpSp>
      <p:grpSp>
        <p:nvGrpSpPr>
          <p:cNvPr name="Group 8" id="8"/>
          <p:cNvGrpSpPr/>
          <p:nvPr/>
        </p:nvGrpSpPr>
        <p:grpSpPr>
          <a:xfrm rot="0">
            <a:off x="45586" y="8263548"/>
            <a:ext cx="1876279" cy="1989503"/>
            <a:chOff x="0" y="0"/>
            <a:chExt cx="684472" cy="725776"/>
          </a:xfrm>
        </p:grpSpPr>
        <p:sp>
          <p:nvSpPr>
            <p:cNvPr name="Freeform 9" id="9"/>
            <p:cNvSpPr/>
            <p:nvPr/>
          </p:nvSpPr>
          <p:spPr>
            <a:xfrm flipH="false" flipV="false" rot="0">
              <a:off x="0" y="0"/>
              <a:ext cx="684472" cy="725776"/>
            </a:xfrm>
            <a:custGeom>
              <a:avLst/>
              <a:gdLst/>
              <a:ahLst/>
              <a:cxnLst/>
              <a:rect r="r" b="b" t="t" l="l"/>
              <a:pathLst>
                <a:path h="725776" w="684472">
                  <a:moveTo>
                    <a:pt x="0" y="0"/>
                  </a:moveTo>
                  <a:lnTo>
                    <a:pt x="684472" y="0"/>
                  </a:lnTo>
                  <a:lnTo>
                    <a:pt x="684472" y="725776"/>
                  </a:lnTo>
                  <a:lnTo>
                    <a:pt x="0" y="725776"/>
                  </a:lnTo>
                  <a:close/>
                </a:path>
              </a:pathLst>
            </a:custGeom>
            <a:solidFill>
              <a:srgbClr val="FFC700"/>
            </a:solidFill>
          </p:spPr>
        </p:sp>
      </p:grpSp>
      <p:sp>
        <p:nvSpPr>
          <p:cNvPr name="TextBox 10" id="10"/>
          <p:cNvSpPr txBox="true"/>
          <p:nvPr/>
        </p:nvSpPr>
        <p:spPr>
          <a:xfrm rot="0">
            <a:off x="8421964" y="2519735"/>
            <a:ext cx="8689360" cy="2261235"/>
          </a:xfrm>
          <a:prstGeom prst="rect">
            <a:avLst/>
          </a:prstGeom>
        </p:spPr>
        <p:txBody>
          <a:bodyPr anchor="t" rtlCol="false" tIns="0" lIns="0" bIns="0" rIns="0">
            <a:spAutoFit/>
          </a:bodyPr>
          <a:lstStyle/>
          <a:p>
            <a:pPr algn="just" marL="453388" indent="-226694" lvl="1">
              <a:lnSpc>
                <a:spcPts val="2939"/>
              </a:lnSpc>
              <a:buFont typeface="Arial"/>
              <a:buChar char="•"/>
            </a:pPr>
            <a:r>
              <a:rPr lang="en-US" sz="2099">
                <a:solidFill>
                  <a:srgbClr val="14130D"/>
                </a:solidFill>
                <a:latin typeface="Times New Roman Bold"/>
              </a:rPr>
              <a:t>With more than 21 million people living there, Dhaka, the capital of Bangladesh, is among the world's most densely inhabited cities. Sewage generation has increased as a result of the city's fast industrialization and urbanization, placing a heavy burden on the sewage treatment system. The Pagla Sewage Treatment Plant (PST), which has a 120 MLD design capacity, is the only sewage treatment facility in Dhaka [4]. </a:t>
            </a:r>
          </a:p>
        </p:txBody>
      </p:sp>
      <p:sp>
        <p:nvSpPr>
          <p:cNvPr name="TextBox 11" id="11"/>
          <p:cNvSpPr txBox="true"/>
          <p:nvPr/>
        </p:nvSpPr>
        <p:spPr>
          <a:xfrm rot="0">
            <a:off x="9452789" y="1357685"/>
            <a:ext cx="6894481" cy="1171575"/>
          </a:xfrm>
          <a:prstGeom prst="rect">
            <a:avLst/>
          </a:prstGeom>
        </p:spPr>
        <p:txBody>
          <a:bodyPr anchor="t" rtlCol="false" tIns="0" lIns="0" bIns="0" rIns="0">
            <a:spAutoFit/>
          </a:bodyPr>
          <a:lstStyle/>
          <a:p>
            <a:pPr>
              <a:lnSpc>
                <a:spcPts val="9360"/>
              </a:lnSpc>
            </a:pPr>
            <a:r>
              <a:rPr lang="en-US" sz="7800">
                <a:solidFill>
                  <a:srgbClr val="14130D"/>
                </a:solidFill>
                <a:latin typeface="TT Commons Pro Bold"/>
              </a:rPr>
              <a:t>BANGLADESH</a:t>
            </a:r>
          </a:p>
        </p:txBody>
      </p:sp>
      <p:sp>
        <p:nvSpPr>
          <p:cNvPr name="TextBox 12" id="12"/>
          <p:cNvSpPr txBox="true"/>
          <p:nvPr/>
        </p:nvSpPr>
        <p:spPr>
          <a:xfrm rot="0">
            <a:off x="1642751" y="98425"/>
            <a:ext cx="15998586" cy="930275"/>
          </a:xfrm>
          <a:prstGeom prst="rect">
            <a:avLst/>
          </a:prstGeom>
        </p:spPr>
        <p:txBody>
          <a:bodyPr anchor="t" rtlCol="false" tIns="0" lIns="0" bIns="0" rIns="0">
            <a:spAutoFit/>
          </a:bodyPr>
          <a:lstStyle/>
          <a:p>
            <a:pPr>
              <a:lnSpc>
                <a:spcPts val="7150"/>
              </a:lnSpc>
            </a:pPr>
            <a:r>
              <a:rPr lang="en-US" sz="6500">
                <a:solidFill>
                  <a:srgbClr val="231F20"/>
                </a:solidFill>
                <a:latin typeface="Oswald Bold"/>
              </a:rPr>
              <a:t>SEWAGE TREATMENT IN DEVELOPING COUNTRY</a:t>
            </a:r>
          </a:p>
        </p:txBody>
      </p:sp>
      <p:sp>
        <p:nvSpPr>
          <p:cNvPr name="AutoShape 13" id="13"/>
          <p:cNvSpPr/>
          <p:nvPr/>
        </p:nvSpPr>
        <p:spPr>
          <a:xfrm>
            <a:off x="1523418" y="1002506"/>
            <a:ext cx="15735882" cy="26194"/>
          </a:xfrm>
          <a:prstGeom prst="line">
            <a:avLst/>
          </a:prstGeom>
          <a:ln cap="flat" w="104775">
            <a:solidFill>
              <a:srgbClr val="000000"/>
            </a:solidFill>
            <a:prstDash val="solid"/>
            <a:headEnd type="none" len="sm" w="sm"/>
            <a:tailEnd type="none" len="sm" w="sm"/>
          </a:ln>
        </p:spPr>
      </p:sp>
      <p:sp>
        <p:nvSpPr>
          <p:cNvPr name="AutoShape 14" id="14"/>
          <p:cNvSpPr/>
          <p:nvPr/>
        </p:nvSpPr>
        <p:spPr>
          <a:xfrm flipH="true">
            <a:off x="17206912" y="1028700"/>
            <a:ext cx="0" cy="986210"/>
          </a:xfrm>
          <a:prstGeom prst="line">
            <a:avLst/>
          </a:prstGeom>
          <a:ln cap="flat" w="104775">
            <a:solidFill>
              <a:srgbClr val="000000"/>
            </a:solidFill>
            <a:prstDash val="solid"/>
            <a:headEnd type="none" len="sm" w="sm"/>
            <a:tailEnd type="none" len="sm" w="sm"/>
          </a:ln>
        </p:spPr>
      </p:sp>
      <p:sp>
        <p:nvSpPr>
          <p:cNvPr name="AutoShape 15" id="15"/>
          <p:cNvSpPr/>
          <p:nvPr/>
        </p:nvSpPr>
        <p:spPr>
          <a:xfrm flipH="true">
            <a:off x="16126768" y="1962523"/>
            <a:ext cx="1132532" cy="0"/>
          </a:xfrm>
          <a:prstGeom prst="line">
            <a:avLst/>
          </a:prstGeom>
          <a:ln cap="flat" w="104775">
            <a:solidFill>
              <a:srgbClr val="000000"/>
            </a:solidFill>
            <a:prstDash val="solid"/>
            <a:headEnd type="none" len="sm" w="sm"/>
            <a:tailEnd type="arrow" len="sm" w="med"/>
          </a:ln>
        </p:spPr>
      </p:sp>
      <p:sp>
        <p:nvSpPr>
          <p:cNvPr name="TextBox 16" id="16"/>
          <p:cNvSpPr txBox="true"/>
          <p:nvPr/>
        </p:nvSpPr>
        <p:spPr>
          <a:xfrm rot="0">
            <a:off x="9756702" y="4768215"/>
            <a:ext cx="7450211" cy="4490085"/>
          </a:xfrm>
          <a:prstGeom prst="rect">
            <a:avLst/>
          </a:prstGeom>
        </p:spPr>
        <p:txBody>
          <a:bodyPr anchor="t" rtlCol="false" tIns="0" lIns="0" bIns="0" rIns="0">
            <a:spAutoFit/>
          </a:bodyPr>
          <a:lstStyle/>
          <a:p>
            <a:pPr algn="just" marL="453388" indent="-226694" lvl="1">
              <a:lnSpc>
                <a:spcPts val="2939"/>
              </a:lnSpc>
              <a:buFont typeface="Arial"/>
              <a:buChar char="•"/>
            </a:pPr>
            <a:r>
              <a:rPr lang="en-US" sz="2099">
                <a:solidFill>
                  <a:srgbClr val="14130D"/>
                </a:solidFill>
                <a:latin typeface="Times New Roman Bold"/>
              </a:rPr>
              <a:t>The PST was created to treat wastewater produced primarily by residential sources, with a small amount also coming from commercial sources such as restaurants, laundry facilities, marketplaces, schools, colleges, workplaces, and retail centers [4].</a:t>
            </a:r>
          </a:p>
          <a:p>
            <a:pPr algn="just" marL="453388" indent="-226694" lvl="1">
              <a:lnSpc>
                <a:spcPts val="2939"/>
              </a:lnSpc>
              <a:buFont typeface="Arial"/>
              <a:buChar char="•"/>
            </a:pPr>
            <a:r>
              <a:rPr lang="en-US" sz="2099">
                <a:solidFill>
                  <a:srgbClr val="14130D"/>
                </a:solidFill>
                <a:latin typeface="Times New Roman Bold"/>
              </a:rPr>
              <a:t>While larger plants operate in controlled environments and rely on a constant supply of oxygen to meet their treatment needs, the basic, open treatment system is powered by the sun and air.</a:t>
            </a:r>
          </a:p>
          <a:p>
            <a:pPr algn="just" marL="453388" indent="-226694" lvl="1">
              <a:lnSpc>
                <a:spcPts val="2939"/>
              </a:lnSpc>
              <a:buFont typeface="Arial"/>
              <a:buChar char="•"/>
            </a:pPr>
            <a:r>
              <a:rPr lang="en-US" sz="2099">
                <a:solidFill>
                  <a:srgbClr val="14130D"/>
                </a:solidFill>
                <a:latin typeface="Times New Roman Bold"/>
              </a:rPr>
              <a:t>The PST features a design capacity of 120 MLD, 49,000 domestic sewage connections, 778 km of varying diameter sewer line, 20 lift stations for sewage, and one central pump station [4].</a:t>
            </a:r>
          </a:p>
        </p:txBody>
      </p:sp>
      <p:sp>
        <p:nvSpPr>
          <p:cNvPr name="TextBox 17" id="17"/>
          <p:cNvSpPr txBox="true"/>
          <p:nvPr/>
        </p:nvSpPr>
        <p:spPr>
          <a:xfrm rot="0">
            <a:off x="791666" y="9010002"/>
            <a:ext cx="237034"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2314370" y="5081036"/>
            <a:ext cx="12335393" cy="1355231"/>
            <a:chOff x="0" y="0"/>
            <a:chExt cx="3248828" cy="356933"/>
          </a:xfrm>
        </p:grpSpPr>
        <p:sp>
          <p:nvSpPr>
            <p:cNvPr name="Freeform 3" id="3"/>
            <p:cNvSpPr/>
            <p:nvPr/>
          </p:nvSpPr>
          <p:spPr>
            <a:xfrm flipH="false" flipV="false" rot="0">
              <a:off x="0" y="0"/>
              <a:ext cx="3248828" cy="356933"/>
            </a:xfrm>
            <a:custGeom>
              <a:avLst/>
              <a:gdLst/>
              <a:ahLst/>
              <a:cxnLst/>
              <a:rect r="r" b="b" t="t" l="l"/>
              <a:pathLst>
                <a:path h="356933" w="3248828">
                  <a:moveTo>
                    <a:pt x="0" y="0"/>
                  </a:moveTo>
                  <a:lnTo>
                    <a:pt x="3248828" y="0"/>
                  </a:lnTo>
                  <a:lnTo>
                    <a:pt x="3248828" y="356933"/>
                  </a:lnTo>
                  <a:lnTo>
                    <a:pt x="0" y="356933"/>
                  </a:lnTo>
                  <a:close/>
                </a:path>
              </a:pathLst>
            </a:custGeom>
            <a:solidFill>
              <a:srgbClr val="FFC700"/>
            </a:solidFill>
          </p:spPr>
        </p:sp>
        <p:sp>
          <p:nvSpPr>
            <p:cNvPr name="TextBox 4" id="4"/>
            <p:cNvSpPr txBox="true"/>
            <p:nvPr/>
          </p:nvSpPr>
          <p:spPr>
            <a:xfrm>
              <a:off x="0" y="-38100"/>
              <a:ext cx="3248828" cy="395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589626" y="-564749"/>
            <a:ext cx="4690997" cy="11700653"/>
            <a:chOff x="0" y="0"/>
            <a:chExt cx="1711289" cy="4268430"/>
          </a:xfrm>
        </p:grpSpPr>
        <p:sp>
          <p:nvSpPr>
            <p:cNvPr name="Freeform 6" id="6"/>
            <p:cNvSpPr/>
            <p:nvPr/>
          </p:nvSpPr>
          <p:spPr>
            <a:xfrm flipH="false" flipV="false" rot="0">
              <a:off x="0" y="0"/>
              <a:ext cx="1711289" cy="4268430"/>
            </a:xfrm>
            <a:custGeom>
              <a:avLst/>
              <a:gdLst/>
              <a:ahLst/>
              <a:cxnLst/>
              <a:rect r="r" b="b" t="t" l="l"/>
              <a:pathLst>
                <a:path h="4268430" w="1711289">
                  <a:moveTo>
                    <a:pt x="0" y="0"/>
                  </a:moveTo>
                  <a:lnTo>
                    <a:pt x="1711289" y="0"/>
                  </a:lnTo>
                  <a:lnTo>
                    <a:pt x="1711289" y="4268430"/>
                  </a:lnTo>
                  <a:lnTo>
                    <a:pt x="0" y="4268430"/>
                  </a:lnTo>
                  <a:close/>
                </a:path>
              </a:pathLst>
            </a:custGeom>
            <a:solidFill>
              <a:srgbClr val="FFC700"/>
            </a:solidFill>
          </p:spPr>
        </p:sp>
      </p:grpSp>
      <p:grpSp>
        <p:nvGrpSpPr>
          <p:cNvPr name="Group 7" id="7"/>
          <p:cNvGrpSpPr/>
          <p:nvPr/>
        </p:nvGrpSpPr>
        <p:grpSpPr>
          <a:xfrm rot="0">
            <a:off x="10021023" y="4479056"/>
            <a:ext cx="7606362" cy="3609357"/>
            <a:chOff x="0" y="0"/>
            <a:chExt cx="10141815" cy="4812476"/>
          </a:xfrm>
        </p:grpSpPr>
        <p:pic>
          <p:nvPicPr>
            <p:cNvPr name="Picture 8" id="8"/>
            <p:cNvPicPr>
              <a:picLocks noChangeAspect="true"/>
            </p:cNvPicPr>
            <p:nvPr/>
          </p:nvPicPr>
          <p:blipFill>
            <a:blip r:embed="rId2"/>
            <a:srcRect l="223" t="0" r="223" b="0"/>
            <a:stretch>
              <a:fillRect/>
            </a:stretch>
          </p:blipFill>
          <p:spPr>
            <a:xfrm flipH="false" flipV="false">
              <a:off x="0" y="0"/>
              <a:ext cx="10141815" cy="4812476"/>
            </a:xfrm>
            <a:prstGeom prst="rect">
              <a:avLst/>
            </a:prstGeom>
          </p:spPr>
        </p:pic>
      </p:grpSp>
      <p:grpSp>
        <p:nvGrpSpPr>
          <p:cNvPr name="Group 9" id="9"/>
          <p:cNvGrpSpPr/>
          <p:nvPr/>
        </p:nvGrpSpPr>
        <p:grpSpPr>
          <a:xfrm rot="0">
            <a:off x="16411721" y="8297497"/>
            <a:ext cx="1876279" cy="1989503"/>
            <a:chOff x="0" y="0"/>
            <a:chExt cx="684472" cy="725776"/>
          </a:xfrm>
        </p:grpSpPr>
        <p:sp>
          <p:nvSpPr>
            <p:cNvPr name="Freeform 10" id="10"/>
            <p:cNvSpPr/>
            <p:nvPr/>
          </p:nvSpPr>
          <p:spPr>
            <a:xfrm flipH="false" flipV="false" rot="0">
              <a:off x="0" y="0"/>
              <a:ext cx="684472" cy="725776"/>
            </a:xfrm>
            <a:custGeom>
              <a:avLst/>
              <a:gdLst/>
              <a:ahLst/>
              <a:cxnLst/>
              <a:rect r="r" b="b" t="t" l="l"/>
              <a:pathLst>
                <a:path h="725776" w="684472">
                  <a:moveTo>
                    <a:pt x="0" y="0"/>
                  </a:moveTo>
                  <a:lnTo>
                    <a:pt x="684472" y="0"/>
                  </a:lnTo>
                  <a:lnTo>
                    <a:pt x="684472" y="725776"/>
                  </a:lnTo>
                  <a:lnTo>
                    <a:pt x="0" y="725776"/>
                  </a:lnTo>
                  <a:close/>
                </a:path>
              </a:pathLst>
            </a:custGeom>
            <a:solidFill>
              <a:srgbClr val="FFC700"/>
            </a:solidFill>
          </p:spPr>
        </p:sp>
      </p:grpSp>
      <p:sp>
        <p:nvSpPr>
          <p:cNvPr name="TextBox 11" id="11"/>
          <p:cNvSpPr txBox="true"/>
          <p:nvPr/>
        </p:nvSpPr>
        <p:spPr>
          <a:xfrm rot="0">
            <a:off x="384235" y="3184290"/>
            <a:ext cx="17243150" cy="1201420"/>
          </a:xfrm>
          <a:prstGeom prst="rect">
            <a:avLst/>
          </a:prstGeom>
        </p:spPr>
        <p:txBody>
          <a:bodyPr anchor="t" rtlCol="false" tIns="0" lIns="0" bIns="0" rIns="0">
            <a:spAutoFit/>
          </a:bodyPr>
          <a:lstStyle/>
          <a:p>
            <a:pPr marL="474978" indent="-237489" lvl="1">
              <a:lnSpc>
                <a:spcPts val="3079"/>
              </a:lnSpc>
              <a:buFont typeface="Arial"/>
              <a:buChar char="•"/>
            </a:pPr>
            <a:r>
              <a:rPr lang="en-US" sz="2199">
                <a:solidFill>
                  <a:srgbClr val="14130D"/>
                </a:solidFill>
                <a:latin typeface="Times New Roman Bold"/>
              </a:rPr>
              <a:t>This city is home to the first-ever full-scale UASB demonstration facility for municipal wastewater in the world. It was constructed and put into service in 1989. The facility was built to handle 5 million liters of household wastewater per day, and according to Khan (1995), the biogas yield was 0.1-0.15 m3/kg COD eliminated with a 75%–80% methane gas concentration.</a:t>
            </a:r>
          </a:p>
        </p:txBody>
      </p:sp>
      <p:sp>
        <p:nvSpPr>
          <p:cNvPr name="TextBox 12" id="12"/>
          <p:cNvSpPr txBox="true"/>
          <p:nvPr/>
        </p:nvSpPr>
        <p:spPr>
          <a:xfrm rot="0">
            <a:off x="1464379" y="1274510"/>
            <a:ext cx="4241366" cy="1181100"/>
          </a:xfrm>
          <a:prstGeom prst="rect">
            <a:avLst/>
          </a:prstGeom>
        </p:spPr>
        <p:txBody>
          <a:bodyPr anchor="t" rtlCol="false" tIns="0" lIns="0" bIns="0" rIns="0">
            <a:spAutoFit/>
          </a:bodyPr>
          <a:lstStyle/>
          <a:p>
            <a:pPr>
              <a:lnSpc>
                <a:spcPts val="9359"/>
              </a:lnSpc>
            </a:pPr>
            <a:r>
              <a:rPr lang="en-US" sz="7799">
                <a:solidFill>
                  <a:srgbClr val="14130D"/>
                </a:solidFill>
                <a:latin typeface="TT Commons Pro Bold"/>
              </a:rPr>
              <a:t>INDIA</a:t>
            </a:r>
          </a:p>
        </p:txBody>
      </p:sp>
      <p:sp>
        <p:nvSpPr>
          <p:cNvPr name="TextBox 13" id="13"/>
          <p:cNvSpPr txBox="true"/>
          <p:nvPr/>
        </p:nvSpPr>
        <p:spPr>
          <a:xfrm rot="0">
            <a:off x="331847" y="98425"/>
            <a:ext cx="16079874" cy="930275"/>
          </a:xfrm>
          <a:prstGeom prst="rect">
            <a:avLst/>
          </a:prstGeom>
        </p:spPr>
        <p:txBody>
          <a:bodyPr anchor="t" rtlCol="false" tIns="0" lIns="0" bIns="0" rIns="0">
            <a:spAutoFit/>
          </a:bodyPr>
          <a:lstStyle/>
          <a:p>
            <a:pPr>
              <a:lnSpc>
                <a:spcPts val="7150"/>
              </a:lnSpc>
            </a:pPr>
            <a:r>
              <a:rPr lang="en-US" sz="6500">
                <a:solidFill>
                  <a:srgbClr val="000000"/>
                </a:solidFill>
                <a:latin typeface="Oswald Bold"/>
              </a:rPr>
              <a:t>SEWAGE TREATMENT IN DEVELOPING COUNTRY</a:t>
            </a:r>
          </a:p>
        </p:txBody>
      </p:sp>
      <p:sp>
        <p:nvSpPr>
          <p:cNvPr name="AutoShape 14" id="14"/>
          <p:cNvSpPr/>
          <p:nvPr/>
        </p:nvSpPr>
        <p:spPr>
          <a:xfrm>
            <a:off x="331677" y="976313"/>
            <a:ext cx="15241163" cy="52387"/>
          </a:xfrm>
          <a:prstGeom prst="line">
            <a:avLst/>
          </a:prstGeom>
          <a:ln cap="flat" w="104775">
            <a:solidFill>
              <a:srgbClr val="000000"/>
            </a:solidFill>
            <a:prstDash val="solid"/>
            <a:headEnd type="none" len="sm" w="sm"/>
            <a:tailEnd type="none" len="sm" w="sm"/>
          </a:ln>
        </p:spPr>
      </p:sp>
      <p:sp>
        <p:nvSpPr>
          <p:cNvPr name="AutoShape 15" id="15"/>
          <p:cNvSpPr/>
          <p:nvPr/>
        </p:nvSpPr>
        <p:spPr>
          <a:xfrm flipH="true">
            <a:off x="384235" y="945543"/>
            <a:ext cx="0" cy="986210"/>
          </a:xfrm>
          <a:prstGeom prst="line">
            <a:avLst/>
          </a:prstGeom>
          <a:ln cap="flat" w="104775">
            <a:solidFill>
              <a:srgbClr val="000000"/>
            </a:solidFill>
            <a:prstDash val="solid"/>
            <a:headEnd type="none" len="sm" w="sm"/>
            <a:tailEnd type="none" len="sm" w="sm"/>
          </a:ln>
        </p:spPr>
      </p:sp>
      <p:sp>
        <p:nvSpPr>
          <p:cNvPr name="AutoShape 16" id="16"/>
          <p:cNvSpPr/>
          <p:nvPr/>
        </p:nvSpPr>
        <p:spPr>
          <a:xfrm>
            <a:off x="331847" y="1879365"/>
            <a:ext cx="1132532" cy="0"/>
          </a:xfrm>
          <a:prstGeom prst="line">
            <a:avLst/>
          </a:prstGeom>
          <a:ln cap="flat" w="104775">
            <a:solidFill>
              <a:srgbClr val="000000"/>
            </a:solidFill>
            <a:prstDash val="solid"/>
            <a:headEnd type="none" len="sm" w="sm"/>
            <a:tailEnd type="arrow" len="sm" w="med"/>
          </a:ln>
        </p:spPr>
      </p:sp>
      <p:sp>
        <p:nvSpPr>
          <p:cNvPr name="TextBox 17" id="17"/>
          <p:cNvSpPr txBox="true"/>
          <p:nvPr/>
        </p:nvSpPr>
        <p:spPr>
          <a:xfrm rot="0">
            <a:off x="384235" y="4493026"/>
            <a:ext cx="10105320" cy="1331803"/>
          </a:xfrm>
          <a:prstGeom prst="rect">
            <a:avLst/>
          </a:prstGeom>
        </p:spPr>
        <p:txBody>
          <a:bodyPr anchor="t" rtlCol="false" tIns="0" lIns="0" bIns="0" rIns="0">
            <a:spAutoFit/>
          </a:bodyPr>
          <a:lstStyle/>
          <a:p>
            <a:pPr marL="489409" indent="-244704" lvl="1">
              <a:lnSpc>
                <a:spcPts val="3173"/>
              </a:lnSpc>
              <a:buFont typeface="Arial"/>
              <a:buChar char="•"/>
            </a:pPr>
            <a:r>
              <a:rPr lang="en-US" sz="2266">
                <a:solidFill>
                  <a:srgbClr val="14130D"/>
                </a:solidFill>
                <a:latin typeface="Times New Roman Bold"/>
              </a:rPr>
              <a:t>The process used for treating the wastewater is as following-</a:t>
            </a:r>
          </a:p>
          <a:p>
            <a:pPr>
              <a:lnSpc>
                <a:spcPts val="3863"/>
              </a:lnSpc>
            </a:pPr>
            <a:r>
              <a:rPr lang="en-US" sz="2759">
                <a:solidFill>
                  <a:srgbClr val="14130D"/>
                </a:solidFill>
                <a:latin typeface="Times New Roman"/>
              </a:rPr>
              <a:t>       </a:t>
            </a:r>
          </a:p>
          <a:p>
            <a:pPr>
              <a:lnSpc>
                <a:spcPts val="3313"/>
              </a:lnSpc>
            </a:pPr>
          </a:p>
        </p:txBody>
      </p:sp>
      <p:sp>
        <p:nvSpPr>
          <p:cNvPr name="TextBox 18" id="18"/>
          <p:cNvSpPr txBox="true"/>
          <p:nvPr/>
        </p:nvSpPr>
        <p:spPr>
          <a:xfrm rot="0">
            <a:off x="1583454" y="2376597"/>
            <a:ext cx="2507131" cy="698165"/>
          </a:xfrm>
          <a:prstGeom prst="rect">
            <a:avLst/>
          </a:prstGeom>
        </p:spPr>
        <p:txBody>
          <a:bodyPr anchor="t" rtlCol="false" tIns="0" lIns="0" bIns="0" rIns="0">
            <a:spAutoFit/>
          </a:bodyPr>
          <a:lstStyle/>
          <a:p>
            <a:pPr>
              <a:lnSpc>
                <a:spcPts val="5532"/>
              </a:lnSpc>
            </a:pPr>
            <a:r>
              <a:rPr lang="en-US" sz="4610">
                <a:solidFill>
                  <a:srgbClr val="14130D"/>
                </a:solidFill>
                <a:latin typeface="TT Commons Pro Bold"/>
              </a:rPr>
              <a:t>KANPUR</a:t>
            </a:r>
          </a:p>
        </p:txBody>
      </p:sp>
      <p:sp>
        <p:nvSpPr>
          <p:cNvPr name="TextBox 19" id="19"/>
          <p:cNvSpPr txBox="true"/>
          <p:nvPr/>
        </p:nvSpPr>
        <p:spPr>
          <a:xfrm rot="0">
            <a:off x="1028854" y="2049099"/>
            <a:ext cx="7085213" cy="406510"/>
          </a:xfrm>
          <a:prstGeom prst="rect">
            <a:avLst/>
          </a:prstGeom>
        </p:spPr>
        <p:txBody>
          <a:bodyPr anchor="t" rtlCol="false" tIns="0" lIns="0" bIns="0" rIns="0">
            <a:spAutoFit/>
          </a:bodyPr>
          <a:lstStyle/>
          <a:p>
            <a:pPr>
              <a:lnSpc>
                <a:spcPts val="3150"/>
              </a:lnSpc>
            </a:pPr>
          </a:p>
        </p:txBody>
      </p:sp>
      <p:sp>
        <p:nvSpPr>
          <p:cNvPr name="AutoShape 20" id="20"/>
          <p:cNvSpPr/>
          <p:nvPr/>
        </p:nvSpPr>
        <p:spPr>
          <a:xfrm>
            <a:off x="1051965" y="2314942"/>
            <a:ext cx="3582915" cy="0"/>
          </a:xfrm>
          <a:prstGeom prst="line">
            <a:avLst/>
          </a:prstGeom>
          <a:ln cap="flat" w="47625">
            <a:solidFill>
              <a:srgbClr val="000000"/>
            </a:solidFill>
            <a:prstDash val="solid"/>
            <a:headEnd type="none" len="sm" w="sm"/>
            <a:tailEnd type="none" len="sm" w="sm"/>
          </a:ln>
        </p:spPr>
      </p:sp>
      <p:sp>
        <p:nvSpPr>
          <p:cNvPr name="AutoShape 21" id="21"/>
          <p:cNvSpPr/>
          <p:nvPr/>
        </p:nvSpPr>
        <p:spPr>
          <a:xfrm flipH="true">
            <a:off x="1075777" y="2314942"/>
            <a:ext cx="0" cy="434550"/>
          </a:xfrm>
          <a:prstGeom prst="line">
            <a:avLst/>
          </a:prstGeom>
          <a:ln cap="flat" w="47625">
            <a:solidFill>
              <a:srgbClr val="000000"/>
            </a:solidFill>
            <a:prstDash val="solid"/>
            <a:headEnd type="none" len="sm" w="sm"/>
            <a:tailEnd type="none" len="sm" w="sm"/>
          </a:ln>
        </p:spPr>
      </p:sp>
      <p:sp>
        <p:nvSpPr>
          <p:cNvPr name="AutoShape 22" id="22"/>
          <p:cNvSpPr/>
          <p:nvPr/>
        </p:nvSpPr>
        <p:spPr>
          <a:xfrm>
            <a:off x="1051965" y="2725680"/>
            <a:ext cx="499023" cy="0"/>
          </a:xfrm>
          <a:prstGeom prst="line">
            <a:avLst/>
          </a:prstGeom>
          <a:ln cap="flat" w="47625">
            <a:solidFill>
              <a:srgbClr val="000000"/>
            </a:solidFill>
            <a:prstDash val="solid"/>
            <a:headEnd type="none" len="sm" w="sm"/>
            <a:tailEnd type="arrow" len="sm" w="med"/>
          </a:ln>
        </p:spPr>
      </p:sp>
      <p:sp>
        <p:nvSpPr>
          <p:cNvPr name="TextBox 23" id="23"/>
          <p:cNvSpPr txBox="true"/>
          <p:nvPr/>
        </p:nvSpPr>
        <p:spPr>
          <a:xfrm rot="0">
            <a:off x="791469" y="5146160"/>
            <a:ext cx="8798157" cy="1861393"/>
          </a:xfrm>
          <a:prstGeom prst="rect">
            <a:avLst/>
          </a:prstGeom>
        </p:spPr>
        <p:txBody>
          <a:bodyPr anchor="t" rtlCol="false" tIns="0" lIns="0" bIns="0" rIns="0">
            <a:spAutoFit/>
          </a:bodyPr>
          <a:lstStyle/>
          <a:p>
            <a:pPr>
              <a:lnSpc>
                <a:spcPts val="4153"/>
              </a:lnSpc>
            </a:pPr>
            <a:r>
              <a:rPr lang="en-US" sz="2966">
                <a:solidFill>
                  <a:srgbClr val="14130D"/>
                </a:solidFill>
                <a:latin typeface="Times New Roman Bold"/>
              </a:rPr>
              <a:t>Wastewater influent --- pumping --- screening --- UASB reactor --- secondary settling tank --- discharged to river</a:t>
            </a:r>
          </a:p>
          <a:p>
            <a:pPr>
              <a:lnSpc>
                <a:spcPts val="3303"/>
              </a:lnSpc>
            </a:pPr>
            <a:r>
              <a:rPr lang="en-US" sz="2359">
                <a:solidFill>
                  <a:srgbClr val="14130D"/>
                </a:solidFill>
                <a:latin typeface="Times New Roman"/>
              </a:rPr>
              <a:t>       </a:t>
            </a:r>
          </a:p>
          <a:p>
            <a:pPr>
              <a:lnSpc>
                <a:spcPts val="2753"/>
              </a:lnSpc>
            </a:pPr>
          </a:p>
        </p:txBody>
      </p:sp>
      <p:sp>
        <p:nvSpPr>
          <p:cNvPr name="TextBox 24" id="24"/>
          <p:cNvSpPr txBox="true"/>
          <p:nvPr/>
        </p:nvSpPr>
        <p:spPr>
          <a:xfrm rot="0">
            <a:off x="331847" y="6541042"/>
            <a:ext cx="9176817" cy="828248"/>
          </a:xfrm>
          <a:prstGeom prst="rect">
            <a:avLst/>
          </a:prstGeom>
        </p:spPr>
        <p:txBody>
          <a:bodyPr anchor="t" rtlCol="false" tIns="0" lIns="0" bIns="0" rIns="0">
            <a:spAutoFit/>
          </a:bodyPr>
          <a:lstStyle/>
          <a:p>
            <a:pPr>
              <a:lnSpc>
                <a:spcPts val="3173"/>
              </a:lnSpc>
            </a:pPr>
            <a:r>
              <a:rPr lang="en-US" sz="2266">
                <a:solidFill>
                  <a:srgbClr val="14130D"/>
                </a:solidFill>
                <a:latin typeface="Times New Roman Bold"/>
              </a:rPr>
              <a:t>In Kanpur, a 36 MLD unit has been in service since March 1995 (Tare et al. 1997). </a:t>
            </a:r>
          </a:p>
        </p:txBody>
      </p:sp>
      <p:sp>
        <p:nvSpPr>
          <p:cNvPr name="TextBox 25" id="25"/>
          <p:cNvSpPr txBox="true"/>
          <p:nvPr/>
        </p:nvSpPr>
        <p:spPr>
          <a:xfrm rot="0">
            <a:off x="17259300" y="9006498"/>
            <a:ext cx="229195"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9561051" y="-301522"/>
            <a:ext cx="4690997" cy="11265683"/>
            <a:chOff x="0" y="0"/>
            <a:chExt cx="1711289" cy="4109752"/>
          </a:xfrm>
        </p:grpSpPr>
        <p:sp>
          <p:nvSpPr>
            <p:cNvPr name="Freeform 3" id="3"/>
            <p:cNvSpPr/>
            <p:nvPr/>
          </p:nvSpPr>
          <p:spPr>
            <a:xfrm flipH="false" flipV="false" rot="0">
              <a:off x="0" y="0"/>
              <a:ext cx="1711289" cy="4109751"/>
            </a:xfrm>
            <a:custGeom>
              <a:avLst/>
              <a:gdLst/>
              <a:ahLst/>
              <a:cxnLst/>
              <a:rect r="r" b="b" t="t" l="l"/>
              <a:pathLst>
                <a:path h="4109751" w="1711289">
                  <a:moveTo>
                    <a:pt x="0" y="0"/>
                  </a:moveTo>
                  <a:lnTo>
                    <a:pt x="1711289" y="0"/>
                  </a:lnTo>
                  <a:lnTo>
                    <a:pt x="1711289" y="4109751"/>
                  </a:lnTo>
                  <a:lnTo>
                    <a:pt x="0" y="4109751"/>
                  </a:lnTo>
                  <a:close/>
                </a:path>
              </a:pathLst>
            </a:custGeom>
            <a:solidFill>
              <a:srgbClr val="FFC700"/>
            </a:solidFill>
          </p:spPr>
        </p:sp>
      </p:grpSp>
      <p:grpSp>
        <p:nvGrpSpPr>
          <p:cNvPr name="Group 4" id="4"/>
          <p:cNvGrpSpPr/>
          <p:nvPr/>
        </p:nvGrpSpPr>
        <p:grpSpPr>
          <a:xfrm rot="0">
            <a:off x="10021023" y="4176795"/>
            <a:ext cx="7606362" cy="3609357"/>
            <a:chOff x="0" y="0"/>
            <a:chExt cx="10141815" cy="4812476"/>
          </a:xfrm>
        </p:grpSpPr>
        <p:pic>
          <p:nvPicPr>
            <p:cNvPr name="Picture 5" id="5"/>
            <p:cNvPicPr>
              <a:picLocks noChangeAspect="true"/>
            </p:cNvPicPr>
            <p:nvPr/>
          </p:nvPicPr>
          <p:blipFill>
            <a:blip r:embed="rId2"/>
            <a:srcRect l="0" t="2548" r="0" b="2548"/>
            <a:stretch>
              <a:fillRect/>
            </a:stretch>
          </p:blipFill>
          <p:spPr>
            <a:xfrm flipH="false" flipV="false">
              <a:off x="0" y="0"/>
              <a:ext cx="10141815" cy="4812476"/>
            </a:xfrm>
            <a:prstGeom prst="rect">
              <a:avLst/>
            </a:prstGeom>
          </p:spPr>
        </p:pic>
      </p:grpSp>
      <p:grpSp>
        <p:nvGrpSpPr>
          <p:cNvPr name="Group 6" id="6"/>
          <p:cNvGrpSpPr/>
          <p:nvPr/>
        </p:nvGrpSpPr>
        <p:grpSpPr>
          <a:xfrm rot="0">
            <a:off x="16411721" y="8297497"/>
            <a:ext cx="1876279" cy="1989503"/>
            <a:chOff x="0" y="0"/>
            <a:chExt cx="684472" cy="725776"/>
          </a:xfrm>
        </p:grpSpPr>
        <p:sp>
          <p:nvSpPr>
            <p:cNvPr name="Freeform 7" id="7"/>
            <p:cNvSpPr/>
            <p:nvPr/>
          </p:nvSpPr>
          <p:spPr>
            <a:xfrm flipH="false" flipV="false" rot="0">
              <a:off x="0" y="0"/>
              <a:ext cx="684472" cy="725776"/>
            </a:xfrm>
            <a:custGeom>
              <a:avLst/>
              <a:gdLst/>
              <a:ahLst/>
              <a:cxnLst/>
              <a:rect r="r" b="b" t="t" l="l"/>
              <a:pathLst>
                <a:path h="725776" w="684472">
                  <a:moveTo>
                    <a:pt x="0" y="0"/>
                  </a:moveTo>
                  <a:lnTo>
                    <a:pt x="684472" y="0"/>
                  </a:lnTo>
                  <a:lnTo>
                    <a:pt x="684472" y="725776"/>
                  </a:lnTo>
                  <a:lnTo>
                    <a:pt x="0" y="725776"/>
                  </a:lnTo>
                  <a:close/>
                </a:path>
              </a:pathLst>
            </a:custGeom>
            <a:solidFill>
              <a:srgbClr val="FFC700"/>
            </a:solidFill>
          </p:spPr>
        </p:sp>
      </p:grpSp>
      <p:sp>
        <p:nvSpPr>
          <p:cNvPr name="TextBox 8" id="8"/>
          <p:cNvSpPr txBox="true"/>
          <p:nvPr/>
        </p:nvSpPr>
        <p:spPr>
          <a:xfrm rot="0">
            <a:off x="1464379" y="1274510"/>
            <a:ext cx="4241366" cy="1181100"/>
          </a:xfrm>
          <a:prstGeom prst="rect">
            <a:avLst/>
          </a:prstGeom>
        </p:spPr>
        <p:txBody>
          <a:bodyPr anchor="t" rtlCol="false" tIns="0" lIns="0" bIns="0" rIns="0">
            <a:spAutoFit/>
          </a:bodyPr>
          <a:lstStyle/>
          <a:p>
            <a:pPr>
              <a:lnSpc>
                <a:spcPts val="9359"/>
              </a:lnSpc>
            </a:pPr>
            <a:r>
              <a:rPr lang="en-US" sz="7799">
                <a:solidFill>
                  <a:srgbClr val="14130D"/>
                </a:solidFill>
                <a:latin typeface="TT Commons Pro Bold"/>
              </a:rPr>
              <a:t>INDIA</a:t>
            </a:r>
          </a:p>
        </p:txBody>
      </p:sp>
      <p:sp>
        <p:nvSpPr>
          <p:cNvPr name="TextBox 9" id="9"/>
          <p:cNvSpPr txBox="true"/>
          <p:nvPr/>
        </p:nvSpPr>
        <p:spPr>
          <a:xfrm rot="0">
            <a:off x="331847" y="98425"/>
            <a:ext cx="16079874" cy="930275"/>
          </a:xfrm>
          <a:prstGeom prst="rect">
            <a:avLst/>
          </a:prstGeom>
        </p:spPr>
        <p:txBody>
          <a:bodyPr anchor="t" rtlCol="false" tIns="0" lIns="0" bIns="0" rIns="0">
            <a:spAutoFit/>
          </a:bodyPr>
          <a:lstStyle/>
          <a:p>
            <a:pPr>
              <a:lnSpc>
                <a:spcPts val="7150"/>
              </a:lnSpc>
            </a:pPr>
            <a:r>
              <a:rPr lang="en-US" sz="6500">
                <a:solidFill>
                  <a:srgbClr val="000000"/>
                </a:solidFill>
                <a:latin typeface="Oswald Bold"/>
              </a:rPr>
              <a:t>SEWAGE TREATMENT IN DEVELOPING COUNTRY</a:t>
            </a:r>
          </a:p>
        </p:txBody>
      </p:sp>
      <p:sp>
        <p:nvSpPr>
          <p:cNvPr name="AutoShape 10" id="10"/>
          <p:cNvSpPr/>
          <p:nvPr/>
        </p:nvSpPr>
        <p:spPr>
          <a:xfrm>
            <a:off x="331677" y="976313"/>
            <a:ext cx="15241163" cy="52387"/>
          </a:xfrm>
          <a:prstGeom prst="line">
            <a:avLst/>
          </a:prstGeom>
          <a:ln cap="flat" w="104775">
            <a:solidFill>
              <a:srgbClr val="000000"/>
            </a:solidFill>
            <a:prstDash val="solid"/>
            <a:headEnd type="none" len="sm" w="sm"/>
            <a:tailEnd type="none" len="sm" w="sm"/>
          </a:ln>
        </p:spPr>
      </p:sp>
      <p:sp>
        <p:nvSpPr>
          <p:cNvPr name="AutoShape 11" id="11"/>
          <p:cNvSpPr/>
          <p:nvPr/>
        </p:nvSpPr>
        <p:spPr>
          <a:xfrm flipH="true">
            <a:off x="384235" y="945543"/>
            <a:ext cx="0" cy="986210"/>
          </a:xfrm>
          <a:prstGeom prst="line">
            <a:avLst/>
          </a:prstGeom>
          <a:ln cap="flat" w="104775">
            <a:solidFill>
              <a:srgbClr val="000000"/>
            </a:solidFill>
            <a:prstDash val="solid"/>
            <a:headEnd type="none" len="sm" w="sm"/>
            <a:tailEnd type="none" len="sm" w="sm"/>
          </a:ln>
        </p:spPr>
      </p:sp>
      <p:sp>
        <p:nvSpPr>
          <p:cNvPr name="AutoShape 12" id="12"/>
          <p:cNvSpPr/>
          <p:nvPr/>
        </p:nvSpPr>
        <p:spPr>
          <a:xfrm>
            <a:off x="331847" y="1879365"/>
            <a:ext cx="1132532" cy="0"/>
          </a:xfrm>
          <a:prstGeom prst="line">
            <a:avLst/>
          </a:prstGeom>
          <a:ln cap="flat" w="104775">
            <a:solidFill>
              <a:srgbClr val="000000"/>
            </a:solidFill>
            <a:prstDash val="solid"/>
            <a:headEnd type="none" len="sm" w="sm"/>
            <a:tailEnd type="arrow" len="sm" w="med"/>
          </a:ln>
        </p:spPr>
      </p:sp>
      <p:sp>
        <p:nvSpPr>
          <p:cNvPr name="TextBox 13" id="13"/>
          <p:cNvSpPr txBox="true"/>
          <p:nvPr/>
        </p:nvSpPr>
        <p:spPr>
          <a:xfrm rot="0">
            <a:off x="1583454" y="2376597"/>
            <a:ext cx="2507131" cy="698165"/>
          </a:xfrm>
          <a:prstGeom prst="rect">
            <a:avLst/>
          </a:prstGeom>
        </p:spPr>
        <p:txBody>
          <a:bodyPr anchor="t" rtlCol="false" tIns="0" lIns="0" bIns="0" rIns="0">
            <a:spAutoFit/>
          </a:bodyPr>
          <a:lstStyle/>
          <a:p>
            <a:pPr>
              <a:lnSpc>
                <a:spcPts val="5532"/>
              </a:lnSpc>
            </a:pPr>
            <a:r>
              <a:rPr lang="en-US" sz="4610">
                <a:solidFill>
                  <a:srgbClr val="14130D"/>
                </a:solidFill>
                <a:latin typeface="TT Commons Pro Bold"/>
              </a:rPr>
              <a:t>INDORE</a:t>
            </a:r>
          </a:p>
        </p:txBody>
      </p:sp>
      <p:sp>
        <p:nvSpPr>
          <p:cNvPr name="TextBox 14" id="14"/>
          <p:cNvSpPr txBox="true"/>
          <p:nvPr/>
        </p:nvSpPr>
        <p:spPr>
          <a:xfrm rot="0">
            <a:off x="1028854" y="2049099"/>
            <a:ext cx="7085213" cy="406510"/>
          </a:xfrm>
          <a:prstGeom prst="rect">
            <a:avLst/>
          </a:prstGeom>
        </p:spPr>
        <p:txBody>
          <a:bodyPr anchor="t" rtlCol="false" tIns="0" lIns="0" bIns="0" rIns="0">
            <a:spAutoFit/>
          </a:bodyPr>
          <a:lstStyle/>
          <a:p>
            <a:pPr>
              <a:lnSpc>
                <a:spcPts val="3150"/>
              </a:lnSpc>
            </a:pPr>
          </a:p>
        </p:txBody>
      </p:sp>
      <p:sp>
        <p:nvSpPr>
          <p:cNvPr name="AutoShape 15" id="15"/>
          <p:cNvSpPr/>
          <p:nvPr/>
        </p:nvSpPr>
        <p:spPr>
          <a:xfrm>
            <a:off x="1051965" y="2314942"/>
            <a:ext cx="3582915" cy="0"/>
          </a:xfrm>
          <a:prstGeom prst="line">
            <a:avLst/>
          </a:prstGeom>
          <a:ln cap="flat" w="47625">
            <a:solidFill>
              <a:srgbClr val="000000"/>
            </a:solidFill>
            <a:prstDash val="solid"/>
            <a:headEnd type="none" len="sm" w="sm"/>
            <a:tailEnd type="none" len="sm" w="sm"/>
          </a:ln>
        </p:spPr>
      </p:sp>
      <p:sp>
        <p:nvSpPr>
          <p:cNvPr name="AutoShape 16" id="16"/>
          <p:cNvSpPr/>
          <p:nvPr/>
        </p:nvSpPr>
        <p:spPr>
          <a:xfrm flipH="true">
            <a:off x="1075777" y="2314942"/>
            <a:ext cx="0" cy="434550"/>
          </a:xfrm>
          <a:prstGeom prst="line">
            <a:avLst/>
          </a:prstGeom>
          <a:ln cap="flat" w="47625">
            <a:solidFill>
              <a:srgbClr val="000000"/>
            </a:solidFill>
            <a:prstDash val="solid"/>
            <a:headEnd type="none" len="sm" w="sm"/>
            <a:tailEnd type="none" len="sm" w="sm"/>
          </a:ln>
        </p:spPr>
      </p:sp>
      <p:sp>
        <p:nvSpPr>
          <p:cNvPr name="AutoShape 17" id="17"/>
          <p:cNvSpPr/>
          <p:nvPr/>
        </p:nvSpPr>
        <p:spPr>
          <a:xfrm>
            <a:off x="1051965" y="2725680"/>
            <a:ext cx="499023" cy="0"/>
          </a:xfrm>
          <a:prstGeom prst="line">
            <a:avLst/>
          </a:prstGeom>
          <a:ln cap="flat" w="47625">
            <a:solidFill>
              <a:srgbClr val="000000"/>
            </a:solidFill>
            <a:prstDash val="solid"/>
            <a:headEnd type="none" len="sm" w="sm"/>
            <a:tailEnd type="arrow" len="sm" w="med"/>
          </a:ln>
        </p:spPr>
      </p:sp>
      <p:grpSp>
        <p:nvGrpSpPr>
          <p:cNvPr name="Group 18" id="18"/>
          <p:cNvGrpSpPr/>
          <p:nvPr/>
        </p:nvGrpSpPr>
        <p:grpSpPr>
          <a:xfrm rot="0">
            <a:off x="-2314370" y="5906862"/>
            <a:ext cx="12335393" cy="1355231"/>
            <a:chOff x="0" y="0"/>
            <a:chExt cx="3248828" cy="356933"/>
          </a:xfrm>
        </p:grpSpPr>
        <p:sp>
          <p:nvSpPr>
            <p:cNvPr name="Freeform 19" id="19"/>
            <p:cNvSpPr/>
            <p:nvPr/>
          </p:nvSpPr>
          <p:spPr>
            <a:xfrm flipH="false" flipV="false" rot="0">
              <a:off x="0" y="0"/>
              <a:ext cx="3248828" cy="356933"/>
            </a:xfrm>
            <a:custGeom>
              <a:avLst/>
              <a:gdLst/>
              <a:ahLst/>
              <a:cxnLst/>
              <a:rect r="r" b="b" t="t" l="l"/>
              <a:pathLst>
                <a:path h="356933" w="3248828">
                  <a:moveTo>
                    <a:pt x="0" y="0"/>
                  </a:moveTo>
                  <a:lnTo>
                    <a:pt x="3248828" y="0"/>
                  </a:lnTo>
                  <a:lnTo>
                    <a:pt x="3248828" y="356933"/>
                  </a:lnTo>
                  <a:lnTo>
                    <a:pt x="0" y="356933"/>
                  </a:lnTo>
                  <a:close/>
                </a:path>
              </a:pathLst>
            </a:custGeom>
            <a:solidFill>
              <a:srgbClr val="FFC700"/>
            </a:solidFill>
          </p:spPr>
        </p:sp>
        <p:sp>
          <p:nvSpPr>
            <p:cNvPr name="TextBox 20" id="20"/>
            <p:cNvSpPr txBox="true"/>
            <p:nvPr/>
          </p:nvSpPr>
          <p:spPr>
            <a:xfrm>
              <a:off x="0" y="-38100"/>
              <a:ext cx="3248828" cy="395033"/>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384235" y="2998562"/>
            <a:ext cx="17243150" cy="730250"/>
          </a:xfrm>
          <a:prstGeom prst="rect">
            <a:avLst/>
          </a:prstGeom>
        </p:spPr>
        <p:txBody>
          <a:bodyPr anchor="t" rtlCol="false" tIns="0" lIns="0" bIns="0" rIns="0">
            <a:spAutoFit/>
          </a:bodyPr>
          <a:lstStyle/>
          <a:p>
            <a:pPr marL="431799" indent="-215899" lvl="1">
              <a:lnSpc>
                <a:spcPts val="2799"/>
              </a:lnSpc>
              <a:buFont typeface="Arial"/>
              <a:buChar char="•"/>
            </a:pPr>
            <a:r>
              <a:rPr lang="en-US" sz="1999">
                <a:solidFill>
                  <a:srgbClr val="14130D"/>
                </a:solidFill>
                <a:latin typeface="Times New Roman Bold"/>
              </a:rPr>
              <a:t>The city of Indore is home to four sewage treatment facilities. The daily capacity of each sewage treatment plant to treat wastewater is 70 mld. The efficiency of these plants is between 65 and 75 percent.</a:t>
            </a:r>
          </a:p>
        </p:txBody>
      </p:sp>
      <p:sp>
        <p:nvSpPr>
          <p:cNvPr name="TextBox 22" id="22"/>
          <p:cNvSpPr txBox="true"/>
          <p:nvPr/>
        </p:nvSpPr>
        <p:spPr>
          <a:xfrm rot="0">
            <a:off x="384235" y="5525862"/>
            <a:ext cx="10105320" cy="1121617"/>
          </a:xfrm>
          <a:prstGeom prst="rect">
            <a:avLst/>
          </a:prstGeom>
        </p:spPr>
        <p:txBody>
          <a:bodyPr anchor="t" rtlCol="false" tIns="0" lIns="0" bIns="0" rIns="0">
            <a:spAutoFit/>
          </a:bodyPr>
          <a:lstStyle/>
          <a:p>
            <a:pPr marL="446230" indent="-223115" lvl="1">
              <a:lnSpc>
                <a:spcPts val="2893"/>
              </a:lnSpc>
              <a:buFont typeface="Arial"/>
              <a:buChar char="•"/>
            </a:pPr>
            <a:r>
              <a:rPr lang="en-US" sz="2066">
                <a:solidFill>
                  <a:srgbClr val="14130D"/>
                </a:solidFill>
                <a:latin typeface="Times New Roman Bold"/>
              </a:rPr>
              <a:t>The process used for treating the wastewater is as following-</a:t>
            </a:r>
          </a:p>
          <a:p>
            <a:pPr>
              <a:lnSpc>
                <a:spcPts val="3163"/>
              </a:lnSpc>
            </a:pPr>
            <a:r>
              <a:rPr lang="en-US" sz="2259">
                <a:solidFill>
                  <a:srgbClr val="14130D"/>
                </a:solidFill>
                <a:latin typeface="Times New Roman"/>
              </a:rPr>
              <a:t>       </a:t>
            </a:r>
          </a:p>
          <a:p>
            <a:pPr>
              <a:lnSpc>
                <a:spcPts val="2613"/>
              </a:lnSpc>
            </a:pPr>
          </a:p>
        </p:txBody>
      </p:sp>
      <p:sp>
        <p:nvSpPr>
          <p:cNvPr name="TextBox 23" id="23"/>
          <p:cNvSpPr txBox="true"/>
          <p:nvPr/>
        </p:nvSpPr>
        <p:spPr>
          <a:xfrm rot="0">
            <a:off x="762894" y="5886224"/>
            <a:ext cx="8798157" cy="2516713"/>
          </a:xfrm>
          <a:prstGeom prst="rect">
            <a:avLst/>
          </a:prstGeom>
        </p:spPr>
        <p:txBody>
          <a:bodyPr anchor="t" rtlCol="false" tIns="0" lIns="0" bIns="0" rIns="0">
            <a:spAutoFit/>
          </a:bodyPr>
          <a:lstStyle/>
          <a:p>
            <a:pPr algn="just">
              <a:lnSpc>
                <a:spcPts val="3593"/>
              </a:lnSpc>
            </a:pPr>
            <a:r>
              <a:rPr lang="en-US" sz="2566">
                <a:solidFill>
                  <a:srgbClr val="14130D"/>
                </a:solidFill>
                <a:latin typeface="Times New Roman Bold"/>
              </a:rPr>
              <a:t>Wastewater Influent --- pumping --- screening --- greet chamber </a:t>
            </a:r>
          </a:p>
          <a:p>
            <a:pPr algn="just">
              <a:lnSpc>
                <a:spcPts val="3593"/>
              </a:lnSpc>
            </a:pPr>
            <a:r>
              <a:rPr lang="en-US" sz="2566">
                <a:solidFill>
                  <a:srgbClr val="14130D"/>
                </a:solidFill>
                <a:latin typeface="Times New Roman Bold"/>
              </a:rPr>
              <a:t>---</a:t>
            </a:r>
            <a:r>
              <a:rPr lang="en-US" sz="2566">
                <a:solidFill>
                  <a:srgbClr val="14130D"/>
                </a:solidFill>
                <a:latin typeface="Times New Roman Bold"/>
              </a:rPr>
              <a:t> primary settling tank --- aeration tank --- secondary settling </a:t>
            </a:r>
          </a:p>
          <a:p>
            <a:pPr algn="just">
              <a:lnSpc>
                <a:spcPts val="3593"/>
              </a:lnSpc>
            </a:pPr>
            <a:r>
              <a:rPr lang="en-US" sz="2566">
                <a:solidFill>
                  <a:srgbClr val="14130D"/>
                </a:solidFill>
                <a:latin typeface="Times New Roman Bold"/>
              </a:rPr>
              <a:t>---effluent discharge</a:t>
            </a:r>
          </a:p>
          <a:p>
            <a:pPr algn="just">
              <a:lnSpc>
                <a:spcPts val="3593"/>
              </a:lnSpc>
            </a:pPr>
          </a:p>
          <a:p>
            <a:pPr algn="just">
              <a:lnSpc>
                <a:spcPts val="3023"/>
              </a:lnSpc>
            </a:pPr>
            <a:r>
              <a:rPr lang="en-US" sz="2159">
                <a:solidFill>
                  <a:srgbClr val="14130D"/>
                </a:solidFill>
                <a:latin typeface="Times New Roman"/>
              </a:rPr>
              <a:t>       </a:t>
            </a:r>
          </a:p>
          <a:p>
            <a:pPr algn="just">
              <a:lnSpc>
                <a:spcPts val="2473"/>
              </a:lnSpc>
            </a:pPr>
          </a:p>
        </p:txBody>
      </p:sp>
      <p:sp>
        <p:nvSpPr>
          <p:cNvPr name="TextBox 24" id="24"/>
          <p:cNvSpPr txBox="true"/>
          <p:nvPr/>
        </p:nvSpPr>
        <p:spPr>
          <a:xfrm rot="0">
            <a:off x="384235" y="7206510"/>
            <a:ext cx="9176817" cy="2778967"/>
          </a:xfrm>
          <a:prstGeom prst="rect">
            <a:avLst/>
          </a:prstGeom>
        </p:spPr>
        <p:txBody>
          <a:bodyPr anchor="t" rtlCol="false" tIns="0" lIns="0" bIns="0" rIns="0">
            <a:spAutoFit/>
          </a:bodyPr>
          <a:lstStyle/>
          <a:p>
            <a:pPr marL="424640" indent="-212320" lvl="1">
              <a:lnSpc>
                <a:spcPts val="2753"/>
              </a:lnSpc>
              <a:buFont typeface="Arial"/>
              <a:buChar char="•"/>
            </a:pPr>
            <a:r>
              <a:rPr lang="en-US" sz="1966">
                <a:solidFill>
                  <a:srgbClr val="14130D"/>
                </a:solidFill>
                <a:latin typeface="Times New Roman Bold"/>
              </a:rPr>
              <a:t>A study in Indore assessed the impact of sewage sludge and water on soil, water, and environmental health. Samples from treatment facilities were analyzed for pH, nutrients, heavy metals, and pathogens. Results showed high concentrations of nutrients (NPK) and heavy metals (Pb, Ni, Cr, Cd, Hg, As) in sewage sludge. The sewage water, if treated, could potentially irrigate nearly 16,000 hectares of land annually, providing substantial NPK nutrition. However, the high heavy metal content in sewage sludge and effluents poses environmental and phytotoxicity risks, limiting their long-term use in agriculture.</a:t>
            </a:r>
          </a:p>
        </p:txBody>
      </p:sp>
      <p:sp>
        <p:nvSpPr>
          <p:cNvPr name="TextBox 25" id="25"/>
          <p:cNvSpPr txBox="true"/>
          <p:nvPr/>
        </p:nvSpPr>
        <p:spPr>
          <a:xfrm rot="0">
            <a:off x="384235" y="3738337"/>
            <a:ext cx="9015713" cy="1787525"/>
          </a:xfrm>
          <a:prstGeom prst="rect">
            <a:avLst/>
          </a:prstGeom>
        </p:spPr>
        <p:txBody>
          <a:bodyPr anchor="t" rtlCol="false" tIns="0" lIns="0" bIns="0" rIns="0">
            <a:spAutoFit/>
          </a:bodyPr>
          <a:lstStyle/>
          <a:p>
            <a:pPr marL="431799" indent="-215899" lvl="1">
              <a:lnSpc>
                <a:spcPts val="2799"/>
              </a:lnSpc>
              <a:buFont typeface="Arial"/>
              <a:buChar char="•"/>
            </a:pPr>
            <a:r>
              <a:rPr lang="en-US" sz="1999">
                <a:solidFill>
                  <a:srgbClr val="14130D"/>
                </a:solidFill>
                <a:latin typeface="Times New Roman Bold"/>
              </a:rPr>
              <a:t>Like other cities, Indore lacks a suitable system for gathering wastewater from sewage and an independent system for gathering wastewater from industry.Sewage treatment plants are less able to properly treat the wastewater and have a lower treatment efficiency as a result of the absence of this efficient collecting and separation mechanism. </a:t>
            </a:r>
          </a:p>
        </p:txBody>
      </p:sp>
      <p:sp>
        <p:nvSpPr>
          <p:cNvPr name="TextBox 26" id="26"/>
          <p:cNvSpPr txBox="true"/>
          <p:nvPr/>
        </p:nvSpPr>
        <p:spPr>
          <a:xfrm rot="0">
            <a:off x="17259300" y="8972550"/>
            <a:ext cx="247055"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DADC"/>
        </a:solidFill>
      </p:bgPr>
    </p:bg>
    <p:spTree>
      <p:nvGrpSpPr>
        <p:cNvPr id="1" name=""/>
        <p:cNvGrpSpPr/>
        <p:nvPr/>
      </p:nvGrpSpPr>
      <p:grpSpPr>
        <a:xfrm>
          <a:off x="0" y="0"/>
          <a:ext cx="0" cy="0"/>
          <a:chOff x="0" y="0"/>
          <a:chExt cx="0" cy="0"/>
        </a:xfrm>
      </p:grpSpPr>
      <p:grpSp>
        <p:nvGrpSpPr>
          <p:cNvPr name="Group 2" id="2"/>
          <p:cNvGrpSpPr/>
          <p:nvPr/>
        </p:nvGrpSpPr>
        <p:grpSpPr>
          <a:xfrm rot="0">
            <a:off x="-2314370" y="5554437"/>
            <a:ext cx="12335393" cy="1355231"/>
            <a:chOff x="0" y="0"/>
            <a:chExt cx="3248828" cy="356933"/>
          </a:xfrm>
        </p:grpSpPr>
        <p:sp>
          <p:nvSpPr>
            <p:cNvPr name="Freeform 3" id="3"/>
            <p:cNvSpPr/>
            <p:nvPr/>
          </p:nvSpPr>
          <p:spPr>
            <a:xfrm flipH="false" flipV="false" rot="0">
              <a:off x="0" y="0"/>
              <a:ext cx="3248828" cy="356933"/>
            </a:xfrm>
            <a:custGeom>
              <a:avLst/>
              <a:gdLst/>
              <a:ahLst/>
              <a:cxnLst/>
              <a:rect r="r" b="b" t="t" l="l"/>
              <a:pathLst>
                <a:path h="356933" w="3248828">
                  <a:moveTo>
                    <a:pt x="0" y="0"/>
                  </a:moveTo>
                  <a:lnTo>
                    <a:pt x="3248828" y="0"/>
                  </a:lnTo>
                  <a:lnTo>
                    <a:pt x="3248828" y="356933"/>
                  </a:lnTo>
                  <a:lnTo>
                    <a:pt x="0" y="356933"/>
                  </a:lnTo>
                  <a:close/>
                </a:path>
              </a:pathLst>
            </a:custGeom>
            <a:solidFill>
              <a:srgbClr val="FFC700"/>
            </a:solidFill>
          </p:spPr>
        </p:sp>
        <p:sp>
          <p:nvSpPr>
            <p:cNvPr name="TextBox 4" id="4"/>
            <p:cNvSpPr txBox="true"/>
            <p:nvPr/>
          </p:nvSpPr>
          <p:spPr>
            <a:xfrm>
              <a:off x="0" y="-38100"/>
              <a:ext cx="3248828" cy="395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561051" y="-301522"/>
            <a:ext cx="4690997" cy="11265683"/>
            <a:chOff x="0" y="0"/>
            <a:chExt cx="1711289" cy="4109752"/>
          </a:xfrm>
        </p:grpSpPr>
        <p:sp>
          <p:nvSpPr>
            <p:cNvPr name="Freeform 6" id="6"/>
            <p:cNvSpPr/>
            <p:nvPr/>
          </p:nvSpPr>
          <p:spPr>
            <a:xfrm flipH="false" flipV="false" rot="0">
              <a:off x="0" y="0"/>
              <a:ext cx="1711289" cy="4109751"/>
            </a:xfrm>
            <a:custGeom>
              <a:avLst/>
              <a:gdLst/>
              <a:ahLst/>
              <a:cxnLst/>
              <a:rect r="r" b="b" t="t" l="l"/>
              <a:pathLst>
                <a:path h="4109751" w="1711289">
                  <a:moveTo>
                    <a:pt x="0" y="0"/>
                  </a:moveTo>
                  <a:lnTo>
                    <a:pt x="1711289" y="0"/>
                  </a:lnTo>
                  <a:lnTo>
                    <a:pt x="1711289" y="4109751"/>
                  </a:lnTo>
                  <a:lnTo>
                    <a:pt x="0" y="4109751"/>
                  </a:lnTo>
                  <a:close/>
                </a:path>
              </a:pathLst>
            </a:custGeom>
            <a:solidFill>
              <a:srgbClr val="FFC700"/>
            </a:solidFill>
          </p:spPr>
        </p:sp>
      </p:grpSp>
      <p:grpSp>
        <p:nvGrpSpPr>
          <p:cNvPr name="Group 7" id="7"/>
          <p:cNvGrpSpPr/>
          <p:nvPr/>
        </p:nvGrpSpPr>
        <p:grpSpPr>
          <a:xfrm rot="0">
            <a:off x="10021023" y="4176795"/>
            <a:ext cx="7606362" cy="3609357"/>
            <a:chOff x="0" y="0"/>
            <a:chExt cx="10141815" cy="4812476"/>
          </a:xfrm>
        </p:grpSpPr>
        <p:pic>
          <p:nvPicPr>
            <p:cNvPr name="Picture 8" id="8"/>
            <p:cNvPicPr>
              <a:picLocks noChangeAspect="true"/>
            </p:cNvPicPr>
            <p:nvPr/>
          </p:nvPicPr>
          <p:blipFill>
            <a:blip r:embed="rId2"/>
            <a:srcRect l="0" t="14411" r="0" b="14411"/>
            <a:stretch>
              <a:fillRect/>
            </a:stretch>
          </p:blipFill>
          <p:spPr>
            <a:xfrm flipH="false" flipV="false">
              <a:off x="0" y="0"/>
              <a:ext cx="10141815" cy="4812476"/>
            </a:xfrm>
            <a:prstGeom prst="rect">
              <a:avLst/>
            </a:prstGeom>
          </p:spPr>
        </p:pic>
      </p:grpSp>
      <p:grpSp>
        <p:nvGrpSpPr>
          <p:cNvPr name="Group 9" id="9"/>
          <p:cNvGrpSpPr/>
          <p:nvPr/>
        </p:nvGrpSpPr>
        <p:grpSpPr>
          <a:xfrm rot="0">
            <a:off x="16411721" y="8297497"/>
            <a:ext cx="1876279" cy="1989503"/>
            <a:chOff x="0" y="0"/>
            <a:chExt cx="684472" cy="725776"/>
          </a:xfrm>
        </p:grpSpPr>
        <p:sp>
          <p:nvSpPr>
            <p:cNvPr name="Freeform 10" id="10"/>
            <p:cNvSpPr/>
            <p:nvPr/>
          </p:nvSpPr>
          <p:spPr>
            <a:xfrm flipH="false" flipV="false" rot="0">
              <a:off x="0" y="0"/>
              <a:ext cx="684472" cy="725776"/>
            </a:xfrm>
            <a:custGeom>
              <a:avLst/>
              <a:gdLst/>
              <a:ahLst/>
              <a:cxnLst/>
              <a:rect r="r" b="b" t="t" l="l"/>
              <a:pathLst>
                <a:path h="725776" w="684472">
                  <a:moveTo>
                    <a:pt x="0" y="0"/>
                  </a:moveTo>
                  <a:lnTo>
                    <a:pt x="684472" y="0"/>
                  </a:lnTo>
                  <a:lnTo>
                    <a:pt x="684472" y="725776"/>
                  </a:lnTo>
                  <a:lnTo>
                    <a:pt x="0" y="725776"/>
                  </a:lnTo>
                  <a:close/>
                </a:path>
              </a:pathLst>
            </a:custGeom>
            <a:solidFill>
              <a:srgbClr val="FFC700"/>
            </a:solidFill>
          </p:spPr>
        </p:sp>
      </p:grpSp>
      <p:sp>
        <p:nvSpPr>
          <p:cNvPr name="TextBox 11" id="11"/>
          <p:cNvSpPr txBox="true"/>
          <p:nvPr/>
        </p:nvSpPr>
        <p:spPr>
          <a:xfrm rot="0">
            <a:off x="1464379" y="1274510"/>
            <a:ext cx="4241366" cy="1181100"/>
          </a:xfrm>
          <a:prstGeom prst="rect">
            <a:avLst/>
          </a:prstGeom>
        </p:spPr>
        <p:txBody>
          <a:bodyPr anchor="t" rtlCol="false" tIns="0" lIns="0" bIns="0" rIns="0">
            <a:spAutoFit/>
          </a:bodyPr>
          <a:lstStyle/>
          <a:p>
            <a:pPr>
              <a:lnSpc>
                <a:spcPts val="9359"/>
              </a:lnSpc>
            </a:pPr>
            <a:r>
              <a:rPr lang="en-US" sz="7799">
                <a:solidFill>
                  <a:srgbClr val="14130D"/>
                </a:solidFill>
                <a:latin typeface="TT Commons Pro Bold"/>
              </a:rPr>
              <a:t>INDIA</a:t>
            </a:r>
          </a:p>
        </p:txBody>
      </p:sp>
      <p:sp>
        <p:nvSpPr>
          <p:cNvPr name="TextBox 12" id="12"/>
          <p:cNvSpPr txBox="true"/>
          <p:nvPr/>
        </p:nvSpPr>
        <p:spPr>
          <a:xfrm rot="0">
            <a:off x="331847" y="98425"/>
            <a:ext cx="16079874" cy="930275"/>
          </a:xfrm>
          <a:prstGeom prst="rect">
            <a:avLst/>
          </a:prstGeom>
        </p:spPr>
        <p:txBody>
          <a:bodyPr anchor="t" rtlCol="false" tIns="0" lIns="0" bIns="0" rIns="0">
            <a:spAutoFit/>
          </a:bodyPr>
          <a:lstStyle/>
          <a:p>
            <a:pPr>
              <a:lnSpc>
                <a:spcPts val="7150"/>
              </a:lnSpc>
            </a:pPr>
            <a:r>
              <a:rPr lang="en-US" sz="6500">
                <a:solidFill>
                  <a:srgbClr val="000000"/>
                </a:solidFill>
                <a:latin typeface="Oswald Bold"/>
              </a:rPr>
              <a:t>SEWAGE TREATMENT IN DEVELOPING COUNTRY</a:t>
            </a:r>
          </a:p>
        </p:txBody>
      </p:sp>
      <p:sp>
        <p:nvSpPr>
          <p:cNvPr name="AutoShape 13" id="13"/>
          <p:cNvSpPr/>
          <p:nvPr/>
        </p:nvSpPr>
        <p:spPr>
          <a:xfrm>
            <a:off x="331677" y="976313"/>
            <a:ext cx="15241163" cy="52387"/>
          </a:xfrm>
          <a:prstGeom prst="line">
            <a:avLst/>
          </a:prstGeom>
          <a:ln cap="flat" w="104775">
            <a:solidFill>
              <a:srgbClr val="000000"/>
            </a:solidFill>
            <a:prstDash val="solid"/>
            <a:headEnd type="none" len="sm" w="sm"/>
            <a:tailEnd type="none" len="sm" w="sm"/>
          </a:ln>
        </p:spPr>
      </p:sp>
      <p:sp>
        <p:nvSpPr>
          <p:cNvPr name="AutoShape 14" id="14"/>
          <p:cNvSpPr/>
          <p:nvPr/>
        </p:nvSpPr>
        <p:spPr>
          <a:xfrm flipH="true">
            <a:off x="384235" y="945543"/>
            <a:ext cx="0" cy="986210"/>
          </a:xfrm>
          <a:prstGeom prst="line">
            <a:avLst/>
          </a:prstGeom>
          <a:ln cap="flat" w="104775">
            <a:solidFill>
              <a:srgbClr val="000000"/>
            </a:solidFill>
            <a:prstDash val="solid"/>
            <a:headEnd type="none" len="sm" w="sm"/>
            <a:tailEnd type="none" len="sm" w="sm"/>
          </a:ln>
        </p:spPr>
      </p:sp>
      <p:sp>
        <p:nvSpPr>
          <p:cNvPr name="AutoShape 15" id="15"/>
          <p:cNvSpPr/>
          <p:nvPr/>
        </p:nvSpPr>
        <p:spPr>
          <a:xfrm>
            <a:off x="331847" y="1879365"/>
            <a:ext cx="1132532" cy="0"/>
          </a:xfrm>
          <a:prstGeom prst="line">
            <a:avLst/>
          </a:prstGeom>
          <a:ln cap="flat" w="104775">
            <a:solidFill>
              <a:srgbClr val="000000"/>
            </a:solidFill>
            <a:prstDash val="solid"/>
            <a:headEnd type="none" len="sm" w="sm"/>
            <a:tailEnd type="arrow" len="sm" w="med"/>
          </a:ln>
        </p:spPr>
      </p:sp>
      <p:sp>
        <p:nvSpPr>
          <p:cNvPr name="TextBox 16" id="16"/>
          <p:cNvSpPr txBox="true"/>
          <p:nvPr/>
        </p:nvSpPr>
        <p:spPr>
          <a:xfrm rot="0">
            <a:off x="1583454" y="2376597"/>
            <a:ext cx="2507131" cy="698165"/>
          </a:xfrm>
          <a:prstGeom prst="rect">
            <a:avLst/>
          </a:prstGeom>
        </p:spPr>
        <p:txBody>
          <a:bodyPr anchor="t" rtlCol="false" tIns="0" lIns="0" bIns="0" rIns="0">
            <a:spAutoFit/>
          </a:bodyPr>
          <a:lstStyle/>
          <a:p>
            <a:pPr>
              <a:lnSpc>
                <a:spcPts val="5532"/>
              </a:lnSpc>
            </a:pPr>
            <a:r>
              <a:rPr lang="en-US" sz="4610">
                <a:solidFill>
                  <a:srgbClr val="14130D"/>
                </a:solidFill>
                <a:latin typeface="TT Commons Pro Bold"/>
              </a:rPr>
              <a:t>DELHI</a:t>
            </a:r>
          </a:p>
        </p:txBody>
      </p:sp>
      <p:sp>
        <p:nvSpPr>
          <p:cNvPr name="TextBox 17" id="17"/>
          <p:cNvSpPr txBox="true"/>
          <p:nvPr/>
        </p:nvSpPr>
        <p:spPr>
          <a:xfrm rot="0">
            <a:off x="1028854" y="2049099"/>
            <a:ext cx="7085213" cy="406510"/>
          </a:xfrm>
          <a:prstGeom prst="rect">
            <a:avLst/>
          </a:prstGeom>
        </p:spPr>
        <p:txBody>
          <a:bodyPr anchor="t" rtlCol="false" tIns="0" lIns="0" bIns="0" rIns="0">
            <a:spAutoFit/>
          </a:bodyPr>
          <a:lstStyle/>
          <a:p>
            <a:pPr>
              <a:lnSpc>
                <a:spcPts val="3150"/>
              </a:lnSpc>
            </a:pPr>
          </a:p>
        </p:txBody>
      </p:sp>
      <p:sp>
        <p:nvSpPr>
          <p:cNvPr name="AutoShape 18" id="18"/>
          <p:cNvSpPr/>
          <p:nvPr/>
        </p:nvSpPr>
        <p:spPr>
          <a:xfrm>
            <a:off x="1051965" y="2314942"/>
            <a:ext cx="3582915" cy="0"/>
          </a:xfrm>
          <a:prstGeom prst="line">
            <a:avLst/>
          </a:prstGeom>
          <a:ln cap="flat" w="47625">
            <a:solidFill>
              <a:srgbClr val="000000"/>
            </a:solidFill>
            <a:prstDash val="solid"/>
            <a:headEnd type="none" len="sm" w="sm"/>
            <a:tailEnd type="none" len="sm" w="sm"/>
          </a:ln>
        </p:spPr>
      </p:sp>
      <p:sp>
        <p:nvSpPr>
          <p:cNvPr name="AutoShape 19" id="19"/>
          <p:cNvSpPr/>
          <p:nvPr/>
        </p:nvSpPr>
        <p:spPr>
          <a:xfrm flipH="true">
            <a:off x="1075777" y="2314942"/>
            <a:ext cx="0" cy="434550"/>
          </a:xfrm>
          <a:prstGeom prst="line">
            <a:avLst/>
          </a:prstGeom>
          <a:ln cap="flat" w="47625">
            <a:solidFill>
              <a:srgbClr val="000000"/>
            </a:solidFill>
            <a:prstDash val="solid"/>
            <a:headEnd type="none" len="sm" w="sm"/>
            <a:tailEnd type="none" len="sm" w="sm"/>
          </a:ln>
        </p:spPr>
      </p:sp>
      <p:sp>
        <p:nvSpPr>
          <p:cNvPr name="AutoShape 20" id="20"/>
          <p:cNvSpPr/>
          <p:nvPr/>
        </p:nvSpPr>
        <p:spPr>
          <a:xfrm>
            <a:off x="1051965" y="2725680"/>
            <a:ext cx="499023" cy="0"/>
          </a:xfrm>
          <a:prstGeom prst="line">
            <a:avLst/>
          </a:prstGeom>
          <a:ln cap="flat" w="47625">
            <a:solidFill>
              <a:srgbClr val="000000"/>
            </a:solidFill>
            <a:prstDash val="solid"/>
            <a:headEnd type="none" len="sm" w="sm"/>
            <a:tailEnd type="arrow" len="sm" w="med"/>
          </a:ln>
        </p:spPr>
      </p:sp>
      <p:sp>
        <p:nvSpPr>
          <p:cNvPr name="TextBox 21" id="21"/>
          <p:cNvSpPr txBox="true"/>
          <p:nvPr/>
        </p:nvSpPr>
        <p:spPr>
          <a:xfrm rot="0">
            <a:off x="384235" y="2998562"/>
            <a:ext cx="17243150" cy="730250"/>
          </a:xfrm>
          <a:prstGeom prst="rect">
            <a:avLst/>
          </a:prstGeom>
        </p:spPr>
        <p:txBody>
          <a:bodyPr anchor="t" rtlCol="false" tIns="0" lIns="0" bIns="0" rIns="0">
            <a:spAutoFit/>
          </a:bodyPr>
          <a:lstStyle/>
          <a:p>
            <a:pPr marL="431799" indent="-215899" lvl="1">
              <a:lnSpc>
                <a:spcPts val="2799"/>
              </a:lnSpc>
              <a:buFont typeface="Arial"/>
              <a:buChar char="•"/>
            </a:pPr>
            <a:r>
              <a:rPr lang="en-US" sz="1999">
                <a:solidFill>
                  <a:srgbClr val="14130D"/>
                </a:solidFill>
                <a:latin typeface="Times New Roman Bold"/>
              </a:rPr>
              <a:t>Delhi, the capital of India, has a population of over 21 million1, making it one of the world's fastest-growing metropolitan areas. The demand for adequate sewage treatment and disposal facilities arose from the city's increased sewage generation as a result of its rapid population expansion and urbanization. </a:t>
            </a:r>
          </a:p>
        </p:txBody>
      </p:sp>
      <p:sp>
        <p:nvSpPr>
          <p:cNvPr name="TextBox 22" id="22"/>
          <p:cNvSpPr txBox="true"/>
          <p:nvPr/>
        </p:nvSpPr>
        <p:spPr>
          <a:xfrm rot="0">
            <a:off x="384235" y="4821012"/>
            <a:ext cx="9015713" cy="1483567"/>
          </a:xfrm>
          <a:prstGeom prst="rect">
            <a:avLst/>
          </a:prstGeom>
        </p:spPr>
        <p:txBody>
          <a:bodyPr anchor="t" rtlCol="false" tIns="0" lIns="0" bIns="0" rIns="0">
            <a:spAutoFit/>
          </a:bodyPr>
          <a:lstStyle/>
          <a:p>
            <a:pPr marL="446230" indent="-223115" lvl="1">
              <a:lnSpc>
                <a:spcPts val="2893"/>
              </a:lnSpc>
              <a:buFont typeface="Arial"/>
              <a:buChar char="•"/>
            </a:pPr>
            <a:r>
              <a:rPr lang="en-US" sz="2066">
                <a:solidFill>
                  <a:srgbClr val="14130D"/>
                </a:solidFill>
                <a:latin typeface="Times New Roman Bold"/>
              </a:rPr>
              <a:t>Sewage treatment plants in Delhi consist of several vital components that collaborate to purify wastewater effectively:</a:t>
            </a:r>
          </a:p>
          <a:p>
            <a:pPr>
              <a:lnSpc>
                <a:spcPts val="3163"/>
              </a:lnSpc>
            </a:pPr>
            <a:r>
              <a:rPr lang="en-US" sz="2259">
                <a:solidFill>
                  <a:srgbClr val="14130D"/>
                </a:solidFill>
                <a:latin typeface="Times New Roman"/>
              </a:rPr>
              <a:t>       </a:t>
            </a:r>
          </a:p>
          <a:p>
            <a:pPr>
              <a:lnSpc>
                <a:spcPts val="2613"/>
              </a:lnSpc>
            </a:pPr>
          </a:p>
        </p:txBody>
      </p:sp>
      <p:sp>
        <p:nvSpPr>
          <p:cNvPr name="TextBox 23" id="23"/>
          <p:cNvSpPr txBox="true"/>
          <p:nvPr/>
        </p:nvSpPr>
        <p:spPr>
          <a:xfrm rot="0">
            <a:off x="762894" y="5668737"/>
            <a:ext cx="8798157" cy="2069038"/>
          </a:xfrm>
          <a:prstGeom prst="rect">
            <a:avLst/>
          </a:prstGeom>
        </p:spPr>
        <p:txBody>
          <a:bodyPr anchor="t" rtlCol="false" tIns="0" lIns="0" bIns="0" rIns="0">
            <a:spAutoFit/>
          </a:bodyPr>
          <a:lstStyle/>
          <a:p>
            <a:pPr algn="ctr">
              <a:lnSpc>
                <a:spcPts val="3593"/>
              </a:lnSpc>
            </a:pPr>
            <a:r>
              <a:rPr lang="en-US" sz="2566">
                <a:solidFill>
                  <a:srgbClr val="14130D"/>
                </a:solidFill>
                <a:latin typeface="Times New Roman Bold"/>
              </a:rPr>
              <a:t>Inlet Chamber --- Primary Treatment --- Secondary Treatment</a:t>
            </a:r>
          </a:p>
          <a:p>
            <a:pPr algn="ctr">
              <a:lnSpc>
                <a:spcPts val="3593"/>
              </a:lnSpc>
            </a:pPr>
            <a:r>
              <a:rPr lang="en-US" sz="2566">
                <a:solidFill>
                  <a:srgbClr val="14130D"/>
                </a:solidFill>
                <a:latin typeface="Times New Roman Bold"/>
              </a:rPr>
              <a:t>---</a:t>
            </a:r>
            <a:r>
              <a:rPr lang="en-US" sz="2566">
                <a:solidFill>
                  <a:srgbClr val="14130D"/>
                </a:solidFill>
                <a:latin typeface="Times New Roman Bold"/>
              </a:rPr>
              <a:t> Sludge Handling --- Effluent Disposal</a:t>
            </a:r>
          </a:p>
          <a:p>
            <a:pPr algn="ctr">
              <a:lnSpc>
                <a:spcPts val="3593"/>
              </a:lnSpc>
            </a:pPr>
          </a:p>
          <a:p>
            <a:pPr algn="ctr">
              <a:lnSpc>
                <a:spcPts val="3023"/>
              </a:lnSpc>
            </a:pPr>
            <a:r>
              <a:rPr lang="en-US" sz="2159">
                <a:solidFill>
                  <a:srgbClr val="14130D"/>
                </a:solidFill>
                <a:latin typeface="Times New Roman"/>
              </a:rPr>
              <a:t>       </a:t>
            </a:r>
          </a:p>
          <a:p>
            <a:pPr algn="ctr">
              <a:lnSpc>
                <a:spcPts val="2473"/>
              </a:lnSpc>
            </a:pPr>
          </a:p>
        </p:txBody>
      </p:sp>
      <p:sp>
        <p:nvSpPr>
          <p:cNvPr name="TextBox 24" id="24"/>
          <p:cNvSpPr txBox="true"/>
          <p:nvPr/>
        </p:nvSpPr>
        <p:spPr>
          <a:xfrm rot="0">
            <a:off x="331847" y="6837980"/>
            <a:ext cx="9176817" cy="2964387"/>
          </a:xfrm>
          <a:prstGeom prst="rect">
            <a:avLst/>
          </a:prstGeom>
        </p:spPr>
        <p:txBody>
          <a:bodyPr anchor="t" rtlCol="false" tIns="0" lIns="0" bIns="0" rIns="0">
            <a:spAutoFit/>
          </a:bodyPr>
          <a:lstStyle/>
          <a:p>
            <a:pPr marL="446230" indent="-223115" lvl="1">
              <a:lnSpc>
                <a:spcPts val="2893"/>
              </a:lnSpc>
              <a:buFont typeface="Arial"/>
              <a:buChar char="•"/>
            </a:pPr>
            <a:r>
              <a:rPr lang="en-US" sz="2066">
                <a:solidFill>
                  <a:srgbClr val="14130D"/>
                </a:solidFill>
                <a:latin typeface="Times New Roman Bold"/>
              </a:rPr>
              <a:t>After more than ten years of work and Rs. 872crore in expenses since 1994, the Yamuna river's water quality remains far below normal despite efforts to develop sewage treatment infrastructure [5]. Aerobic bioreactors can also effectively handle the modest levels of polycyclic aromatic hydrocarbons found in sewage sludge [6]. Clustering techniques and the use of hierarchical categorization methodologies could reduce the amount of money and labor needed for the monitoring of various sites [6].</a:t>
            </a:r>
          </a:p>
          <a:p>
            <a:pPr>
              <a:lnSpc>
                <a:spcPts val="3173"/>
              </a:lnSpc>
            </a:pPr>
          </a:p>
        </p:txBody>
      </p:sp>
      <p:sp>
        <p:nvSpPr>
          <p:cNvPr name="TextBox 25" id="25"/>
          <p:cNvSpPr txBox="true"/>
          <p:nvPr/>
        </p:nvSpPr>
        <p:spPr>
          <a:xfrm rot="0">
            <a:off x="384235" y="3738337"/>
            <a:ext cx="9015713" cy="1082675"/>
          </a:xfrm>
          <a:prstGeom prst="rect">
            <a:avLst/>
          </a:prstGeom>
        </p:spPr>
        <p:txBody>
          <a:bodyPr anchor="t" rtlCol="false" tIns="0" lIns="0" bIns="0" rIns="0">
            <a:spAutoFit/>
          </a:bodyPr>
          <a:lstStyle/>
          <a:p>
            <a:pPr marL="431799" indent="-215899" lvl="1">
              <a:lnSpc>
                <a:spcPts val="2799"/>
              </a:lnSpc>
              <a:buFont typeface="Arial"/>
              <a:buChar char="•"/>
            </a:pPr>
            <a:r>
              <a:rPr lang="en-US" sz="1999">
                <a:solidFill>
                  <a:srgbClr val="14130D"/>
                </a:solidFill>
                <a:latin typeface="Times New Roman Bold"/>
              </a:rPr>
              <a:t>However, the majority of the wastewater is released into the environment untreated due to inadequate sewage treatment and disposal infrastructure in the city, which pollutes downstream areas [5].</a:t>
            </a:r>
          </a:p>
        </p:txBody>
      </p:sp>
      <p:sp>
        <p:nvSpPr>
          <p:cNvPr name="TextBox 26" id="26"/>
          <p:cNvSpPr txBox="true"/>
          <p:nvPr/>
        </p:nvSpPr>
        <p:spPr>
          <a:xfrm rot="0">
            <a:off x="17259300" y="8972550"/>
            <a:ext cx="192980"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7</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65753" y="4392400"/>
            <a:ext cx="4240552" cy="4558637"/>
            <a:chOff x="0" y="0"/>
            <a:chExt cx="5654069" cy="6078183"/>
          </a:xfrm>
        </p:grpSpPr>
        <p:sp>
          <p:nvSpPr>
            <p:cNvPr name="AutoShape 3" id="3"/>
            <p:cNvSpPr/>
            <p:nvPr/>
          </p:nvSpPr>
          <p:spPr>
            <a:xfrm>
              <a:off x="0" y="0"/>
              <a:ext cx="5654069" cy="6078183"/>
            </a:xfrm>
            <a:prstGeom prst="rect">
              <a:avLst/>
            </a:prstGeom>
            <a:solidFill>
              <a:srgbClr val="D9DADC"/>
            </a:solidFill>
          </p:spPr>
        </p:sp>
      </p:grpSp>
      <p:grpSp>
        <p:nvGrpSpPr>
          <p:cNvPr name="Group 4" id="4"/>
          <p:cNvGrpSpPr/>
          <p:nvPr/>
        </p:nvGrpSpPr>
        <p:grpSpPr>
          <a:xfrm rot="0">
            <a:off x="10194311" y="1028700"/>
            <a:ext cx="4467756" cy="3553507"/>
            <a:chOff x="0" y="0"/>
            <a:chExt cx="5957008" cy="4738010"/>
          </a:xfrm>
        </p:grpSpPr>
        <p:sp>
          <p:nvSpPr>
            <p:cNvPr name="AutoShape 5" id="5"/>
            <p:cNvSpPr/>
            <p:nvPr/>
          </p:nvSpPr>
          <p:spPr>
            <a:xfrm>
              <a:off x="0" y="0"/>
              <a:ext cx="5957008" cy="4738010"/>
            </a:xfrm>
            <a:prstGeom prst="rect">
              <a:avLst/>
            </a:prstGeom>
            <a:solidFill>
              <a:srgbClr val="FFC700"/>
            </a:solidFill>
          </p:spPr>
        </p:sp>
      </p:grpSp>
      <p:grpSp>
        <p:nvGrpSpPr>
          <p:cNvPr name="Group 6" id="6"/>
          <p:cNvGrpSpPr/>
          <p:nvPr/>
        </p:nvGrpSpPr>
        <p:grpSpPr>
          <a:xfrm rot="0">
            <a:off x="6301580" y="1028700"/>
            <a:ext cx="3533301" cy="5643018"/>
            <a:chOff x="0" y="0"/>
            <a:chExt cx="4711068" cy="7524024"/>
          </a:xfrm>
        </p:grpSpPr>
        <p:sp>
          <p:nvSpPr>
            <p:cNvPr name="AutoShape 7" id="7"/>
            <p:cNvSpPr/>
            <p:nvPr/>
          </p:nvSpPr>
          <p:spPr>
            <a:xfrm>
              <a:off x="0" y="0"/>
              <a:ext cx="4711068" cy="7524024"/>
            </a:xfrm>
            <a:prstGeom prst="rect">
              <a:avLst/>
            </a:prstGeom>
            <a:solidFill>
              <a:srgbClr val="D9DADC"/>
            </a:solidFill>
          </p:spPr>
        </p:sp>
      </p:grpSp>
      <p:grpSp>
        <p:nvGrpSpPr>
          <p:cNvPr name="Group 8" id="8"/>
          <p:cNvGrpSpPr/>
          <p:nvPr/>
        </p:nvGrpSpPr>
        <p:grpSpPr>
          <a:xfrm rot="0">
            <a:off x="1765753" y="1028700"/>
            <a:ext cx="4240552" cy="3127981"/>
            <a:chOff x="0" y="0"/>
            <a:chExt cx="5654069" cy="4170641"/>
          </a:xfrm>
        </p:grpSpPr>
        <p:sp>
          <p:nvSpPr>
            <p:cNvPr name="AutoShape 9" id="9"/>
            <p:cNvSpPr/>
            <p:nvPr/>
          </p:nvSpPr>
          <p:spPr>
            <a:xfrm>
              <a:off x="0" y="0"/>
              <a:ext cx="5654069" cy="4170641"/>
            </a:xfrm>
            <a:prstGeom prst="rect">
              <a:avLst/>
            </a:prstGeom>
            <a:solidFill>
              <a:srgbClr val="FFC700"/>
            </a:solidFill>
          </p:spPr>
        </p:sp>
      </p:grpSp>
      <p:grpSp>
        <p:nvGrpSpPr>
          <p:cNvPr name="Group 10" id="10"/>
          <p:cNvGrpSpPr/>
          <p:nvPr/>
        </p:nvGrpSpPr>
        <p:grpSpPr>
          <a:xfrm rot="0">
            <a:off x="-2636962" y="1028700"/>
            <a:ext cx="4107440" cy="10287000"/>
            <a:chOff x="0" y="0"/>
            <a:chExt cx="1498405" cy="3752725"/>
          </a:xfrm>
        </p:grpSpPr>
        <p:sp>
          <p:nvSpPr>
            <p:cNvPr name="Freeform 11" id="11"/>
            <p:cNvSpPr/>
            <p:nvPr/>
          </p:nvSpPr>
          <p:spPr>
            <a:xfrm flipH="false" flipV="false" rot="0">
              <a:off x="0" y="0"/>
              <a:ext cx="1498405" cy="3752726"/>
            </a:xfrm>
            <a:custGeom>
              <a:avLst/>
              <a:gdLst/>
              <a:ahLst/>
              <a:cxnLst/>
              <a:rect r="r" b="b" t="t" l="l"/>
              <a:pathLst>
                <a:path h="3752726" w="1498405">
                  <a:moveTo>
                    <a:pt x="0" y="0"/>
                  </a:moveTo>
                  <a:lnTo>
                    <a:pt x="1498405" y="0"/>
                  </a:lnTo>
                  <a:lnTo>
                    <a:pt x="1498405" y="3752726"/>
                  </a:lnTo>
                  <a:lnTo>
                    <a:pt x="0" y="3752726"/>
                  </a:lnTo>
                  <a:close/>
                </a:path>
              </a:pathLst>
            </a:custGeom>
            <a:solidFill>
              <a:srgbClr val="FFC700"/>
            </a:solidFill>
          </p:spPr>
        </p:sp>
      </p:grpSp>
      <p:sp>
        <p:nvSpPr>
          <p:cNvPr name="TextBox 12" id="12"/>
          <p:cNvSpPr txBox="true"/>
          <p:nvPr/>
        </p:nvSpPr>
        <p:spPr>
          <a:xfrm rot="0">
            <a:off x="10194311" y="5076825"/>
            <a:ext cx="7635271" cy="4181475"/>
          </a:xfrm>
          <a:prstGeom prst="rect">
            <a:avLst/>
          </a:prstGeom>
        </p:spPr>
        <p:txBody>
          <a:bodyPr anchor="t" rtlCol="false" tIns="0" lIns="0" bIns="0" rIns="0">
            <a:spAutoFit/>
          </a:bodyPr>
          <a:lstStyle/>
          <a:p>
            <a:pPr>
              <a:lnSpc>
                <a:spcPts val="8249"/>
              </a:lnSpc>
            </a:pPr>
            <a:r>
              <a:rPr lang="en-US" sz="7499">
                <a:solidFill>
                  <a:srgbClr val="231F20"/>
                </a:solidFill>
                <a:latin typeface="Oswald Bold"/>
              </a:rPr>
              <a:t>CHALLENGES FACED IN WATER TREATMENT PLANTS OF INDIA</a:t>
            </a:r>
          </a:p>
        </p:txBody>
      </p:sp>
      <p:sp>
        <p:nvSpPr>
          <p:cNvPr name="TextBox 13" id="13"/>
          <p:cNvSpPr txBox="true"/>
          <p:nvPr/>
        </p:nvSpPr>
        <p:spPr>
          <a:xfrm rot="0">
            <a:off x="1397226" y="1988845"/>
            <a:ext cx="4977605" cy="1083866"/>
          </a:xfrm>
          <a:prstGeom prst="rect">
            <a:avLst/>
          </a:prstGeom>
        </p:spPr>
        <p:txBody>
          <a:bodyPr anchor="t" rtlCol="false" tIns="0" lIns="0" bIns="0" rIns="0">
            <a:spAutoFit/>
          </a:bodyPr>
          <a:lstStyle/>
          <a:p>
            <a:pPr algn="ctr">
              <a:lnSpc>
                <a:spcPts val="8840"/>
              </a:lnSpc>
            </a:pPr>
            <a:r>
              <a:rPr lang="en-US" sz="6314">
                <a:solidFill>
                  <a:srgbClr val="231F20"/>
                </a:solidFill>
                <a:latin typeface="Canva Sans Bold"/>
              </a:rPr>
              <a:t>Technical</a:t>
            </a:r>
          </a:p>
        </p:txBody>
      </p:sp>
      <p:sp>
        <p:nvSpPr>
          <p:cNvPr name="TextBox 14" id="14"/>
          <p:cNvSpPr txBox="true"/>
          <p:nvPr/>
        </p:nvSpPr>
        <p:spPr>
          <a:xfrm rot="0">
            <a:off x="1876013" y="5762625"/>
            <a:ext cx="4130292" cy="5248275"/>
          </a:xfrm>
          <a:prstGeom prst="rect">
            <a:avLst/>
          </a:prstGeom>
        </p:spPr>
        <p:txBody>
          <a:bodyPr anchor="t" rtlCol="false" tIns="0" lIns="0" bIns="0" rIns="0">
            <a:spAutoFit/>
          </a:bodyPr>
          <a:lstStyle/>
          <a:p>
            <a:pPr algn="ctr">
              <a:lnSpc>
                <a:spcPts val="8395"/>
              </a:lnSpc>
            </a:pPr>
            <a:r>
              <a:rPr lang="en-US" sz="5997">
                <a:solidFill>
                  <a:srgbClr val="231F20"/>
                </a:solidFill>
                <a:latin typeface="Canva Sans Bold"/>
              </a:rPr>
              <a:t>Managerial</a:t>
            </a:r>
          </a:p>
          <a:p>
            <a:pPr algn="ctr">
              <a:lnSpc>
                <a:spcPts val="8395"/>
              </a:lnSpc>
            </a:pPr>
          </a:p>
          <a:p>
            <a:pPr algn="ctr">
              <a:lnSpc>
                <a:spcPts val="8395"/>
              </a:lnSpc>
            </a:pPr>
          </a:p>
          <a:p>
            <a:pPr algn="ctr">
              <a:lnSpc>
                <a:spcPts val="8395"/>
              </a:lnSpc>
            </a:pPr>
          </a:p>
          <a:p>
            <a:pPr algn="ctr">
              <a:lnSpc>
                <a:spcPts val="8395"/>
              </a:lnSpc>
            </a:pPr>
          </a:p>
        </p:txBody>
      </p:sp>
      <p:sp>
        <p:nvSpPr>
          <p:cNvPr name="TextBox 15" id="15"/>
          <p:cNvSpPr txBox="true"/>
          <p:nvPr/>
        </p:nvSpPr>
        <p:spPr>
          <a:xfrm rot="-5400000">
            <a:off x="5723592" y="3350360"/>
            <a:ext cx="4565452" cy="1078230"/>
          </a:xfrm>
          <a:prstGeom prst="rect">
            <a:avLst/>
          </a:prstGeom>
        </p:spPr>
        <p:txBody>
          <a:bodyPr anchor="t" rtlCol="false" tIns="0" lIns="0" bIns="0" rIns="0">
            <a:spAutoFit/>
          </a:bodyPr>
          <a:lstStyle/>
          <a:p>
            <a:pPr algn="ctr">
              <a:lnSpc>
                <a:spcPts val="8819"/>
              </a:lnSpc>
            </a:pPr>
            <a:r>
              <a:rPr lang="en-US" sz="6300">
                <a:solidFill>
                  <a:srgbClr val="231F20"/>
                </a:solidFill>
                <a:latin typeface="Canva Sans Bold"/>
              </a:rPr>
              <a:t>Economical</a:t>
            </a:r>
          </a:p>
        </p:txBody>
      </p:sp>
      <p:sp>
        <p:nvSpPr>
          <p:cNvPr name="TextBox 16" id="16"/>
          <p:cNvSpPr txBox="true"/>
          <p:nvPr/>
        </p:nvSpPr>
        <p:spPr>
          <a:xfrm rot="0">
            <a:off x="10820350" y="2204426"/>
            <a:ext cx="3215680" cy="1078230"/>
          </a:xfrm>
          <a:prstGeom prst="rect">
            <a:avLst/>
          </a:prstGeom>
        </p:spPr>
        <p:txBody>
          <a:bodyPr anchor="t" rtlCol="false" tIns="0" lIns="0" bIns="0" rIns="0">
            <a:spAutoFit/>
          </a:bodyPr>
          <a:lstStyle/>
          <a:p>
            <a:pPr algn="ctr">
              <a:lnSpc>
                <a:spcPts val="8819"/>
              </a:lnSpc>
            </a:pPr>
            <a:r>
              <a:rPr lang="en-US" sz="6300">
                <a:solidFill>
                  <a:srgbClr val="231F20"/>
                </a:solidFill>
                <a:latin typeface="Canva Sans Bold"/>
              </a:rPr>
              <a:t>Political</a:t>
            </a:r>
          </a:p>
        </p:txBody>
      </p:sp>
      <p:sp>
        <p:nvSpPr>
          <p:cNvPr name="TextBox 17" id="17"/>
          <p:cNvSpPr txBox="true"/>
          <p:nvPr/>
        </p:nvSpPr>
        <p:spPr>
          <a:xfrm rot="-5400000">
            <a:off x="-3264892" y="4819055"/>
            <a:ext cx="8415735" cy="1566544"/>
          </a:xfrm>
          <a:prstGeom prst="rect">
            <a:avLst/>
          </a:prstGeom>
        </p:spPr>
        <p:txBody>
          <a:bodyPr anchor="t" rtlCol="false" tIns="0" lIns="0" bIns="0" rIns="0">
            <a:spAutoFit/>
          </a:bodyPr>
          <a:lstStyle/>
          <a:p>
            <a:pPr algn="ctr">
              <a:lnSpc>
                <a:spcPts val="12880"/>
              </a:lnSpc>
            </a:pPr>
            <a:r>
              <a:rPr lang="en-US" sz="9200">
                <a:solidFill>
                  <a:srgbClr val="231F20"/>
                </a:solidFill>
                <a:latin typeface="League Spartan"/>
              </a:rPr>
              <a:t>CHALLENGES</a:t>
            </a:r>
          </a:p>
        </p:txBody>
      </p:sp>
      <p:sp>
        <p:nvSpPr>
          <p:cNvPr name="TextBox 18" id="18"/>
          <p:cNvSpPr txBox="true"/>
          <p:nvPr/>
        </p:nvSpPr>
        <p:spPr>
          <a:xfrm rot="0">
            <a:off x="17259300" y="8893887"/>
            <a:ext cx="233362" cy="514350"/>
          </a:xfrm>
          <a:prstGeom prst="rect">
            <a:avLst/>
          </a:prstGeom>
        </p:spPr>
        <p:txBody>
          <a:bodyPr anchor="t" rtlCol="false" tIns="0" lIns="0" bIns="0" rIns="0">
            <a:spAutoFit/>
          </a:bodyPr>
          <a:lstStyle/>
          <a:p>
            <a:pPr algn="ctr">
              <a:lnSpc>
                <a:spcPts val="4200"/>
              </a:lnSpc>
            </a:pPr>
            <a:r>
              <a:rPr lang="en-US" sz="3000">
                <a:solidFill>
                  <a:srgbClr val="231F20"/>
                </a:solidFill>
                <a:latin typeface="Canva Sans Bold"/>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DAGCsT7dqyI</dc:identifier>
  <dcterms:modified xsi:type="dcterms:W3CDTF">2011-08-01T06:04:30Z</dcterms:modified>
  <cp:revision>1</cp:revision>
  <dc:title>Identifying the potential causes for inefficient sewage management and treatment in India</dc:title>
</cp:coreProperties>
</file>