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60" r:id="rId6"/>
    <p:sldId id="269" r:id="rId7"/>
    <p:sldId id="270" r:id="rId8"/>
    <p:sldId id="261" r:id="rId9"/>
    <p:sldId id="262" r:id="rId10"/>
    <p:sldId id="271" r:id="rId11"/>
    <p:sldId id="272" r:id="rId12"/>
    <p:sldId id="273" r:id="rId13"/>
    <p:sldId id="266" r:id="rId14"/>
    <p:sldId id="274" r:id="rId15"/>
    <p:sldId id="267" r:id="rId16"/>
    <p:sldId id="258" r:id="rId1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347021-79AE-BB76-6B2E-AE0FB994EA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C7028-5BA5-5E0D-6526-E43368A7D0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E3CDA-01B3-43C6-AF35-4E951BB7941D}" type="datetimeFigureOut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C3D2E0-E021-2952-3CD2-60E3EAEB0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DA8155-0B63-9678-F0D8-ED06A90DA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noProof="0"/>
              <a:t>Click to edit Master text styles</a:t>
            </a:r>
          </a:p>
          <a:p>
            <a:pPr lvl="1"/>
            <a:r>
              <a:rPr lang="en-IN" altLang="en-US" noProof="0"/>
              <a:t>Second level</a:t>
            </a:r>
          </a:p>
          <a:p>
            <a:pPr lvl="2"/>
            <a:r>
              <a:rPr lang="en-IN" altLang="en-US" noProof="0"/>
              <a:t>Third level</a:t>
            </a:r>
          </a:p>
          <a:p>
            <a:pPr lvl="3"/>
            <a:r>
              <a:rPr lang="en-IN" altLang="en-US" noProof="0"/>
              <a:t>Fourth level</a:t>
            </a:r>
          </a:p>
          <a:p>
            <a:pPr lvl="4"/>
            <a:r>
              <a:rPr lang="en-IN" alt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C324-45E4-9CC8-967F-C43E5F0F63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2840-7A4D-4F4B-1805-03E145DDA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6B340B-3EA1-4ACE-86B8-FC4036E56BA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10CF-225E-9DA0-B7D3-45B33CF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4E63D-EE16-4F45-B156-F6393D151C11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081B-1694-C139-16FE-77049B6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574C-A782-C547-724A-9BE7A145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FC95-A197-48DE-8B4E-EC337E8121F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76D8-A71D-6D28-EC47-1AF31B4F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3734-2B35-466F-98F2-9A0F37ED3A33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B556-8175-F8D3-0AB5-C891A8D5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F194-F0CF-978B-4554-7DA398F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AC74-99E2-41DC-806F-EA4C984B6A7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9C21-6A0B-1B27-67B0-D58DF8C6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80DB-5CEC-4841-8D7C-E9FEFAF228CC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2CC2-3930-240D-4BF0-5B1439A4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1482-9A2E-1DB8-6C81-50713FD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20CD1-9802-4F11-B4C3-B3BF14A89E3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8961-92E4-F751-387E-5CDE1E78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51699-23B0-4169-8BF1-FA62637857FF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DE1C-6CE2-4517-8953-7BBC1646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77A0-3AD4-ACC3-71D3-3B83B3D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CBA4-86D5-4F72-96CE-FCCFC6484F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38DD-834F-980F-69B0-E435496B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7AF7-ABA5-456E-B006-EAFBB02CE3FF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F44D-E9AE-7B8F-D724-A3160DF5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9DAB-64C3-3BB3-8141-84C1F4AC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2E66E-D7B5-4234-81B3-B64C75E1542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62C9DE-97A4-C5FE-6838-CBDC571A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9373-ADA4-461D-870D-C4E714D294D7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B17D43-0F21-E2D0-088D-B3EE96F7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D2EAE3-7DDA-32B4-BDF8-FAF92F0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81E82-1E38-4A50-8CAC-9E263092FFF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8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F4D2BD-7669-11A5-3C61-E2A0C04D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AF43C-E6A5-4DE2-A1EA-FE3BB4B744FC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CC124-3364-CE38-5219-08F5499A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6B634C-9959-2B38-5D5F-94699C62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42B6-1449-4A67-8927-FDB425904E0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0B2602-6A64-CAD4-366D-D29DBF90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BF09-1BA4-4E41-BF4B-83E7EEC61215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59C442-C8EA-5176-1B83-C59B81BD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07F9C2-18E3-EBC0-E2E4-2248DA00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6FED-812F-4B63-BDE9-36587C2429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1D2EC3-1D63-4E33-DF32-89AA0871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7507B-E204-4776-98AA-D945CBF6B97E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CA4348-FBA2-1D97-91CE-75D95BC1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7011F4-E60E-FD74-5164-3483BE3B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4A84-65DA-4B9D-8A2B-26506DA869A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3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6529FD-E30D-11D5-813C-AEDCB84D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B7D73-8E7E-496D-A9FD-907D03EC0CCC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620F17-6D14-130D-5AB3-D1EA7EBE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61099D-7B98-9931-563A-45486361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FF71F-4984-48D0-A694-0F6FC27809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BD5D35-623A-8C00-A3FF-80DFDFB4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0AF2F-615B-49E7-AF52-49C86453CA98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D7DADC-CDD0-0D2F-9EE0-A4600756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A716C9-5728-139A-483D-A329735E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0D08-9888-44B1-B39F-F98B70B48E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3303589-970A-C833-495D-06C07F150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64935DE-AFD3-A55C-5AC2-698EE810C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17DA-AEAC-D3D8-D078-56F8A2E35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CF9B2B-7877-4326-BC54-76398B3AF46B}" type="datetime1">
              <a:rPr lang="en-IN"/>
              <a:pPr>
                <a:defRPr/>
              </a:pPr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8940-C705-5BB0-C182-503F51BAD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37D7-650F-EA60-4639-30EB862D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82DD9B-0396-4E2E-83FB-1F3B3862F2C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AEC496-6750-E014-5BB5-A04083B57F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860550"/>
            <a:ext cx="9144000" cy="2387600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Reconstruction from EEG Signals Using Brain-Computer Interface (BCI) with Recurrent Quantum Neural Networks (RQNN)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862A3-9B80-4B17-5B7F-AB77C8F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70800"/>
              </p:ext>
            </p:extLst>
          </p:nvPr>
        </p:nvGraphicFramePr>
        <p:xfrm>
          <a:off x="4328160" y="4479924"/>
          <a:ext cx="62687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37">
                <a:tc>
                  <a:txBody>
                    <a:bodyPr/>
                    <a:lstStyle/>
                    <a:p>
                      <a:r>
                        <a:rPr lang="en-IN" dirty="0"/>
                        <a:t>2021UEC2661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ANAND SHUKLA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2021UEC2699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ASHISH KUMAR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2021UEC2694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VIVEK JASUJANI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2021UEC2687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AASTHA GUPTA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86" name="Picture 2">
            <a:extLst>
              <a:ext uri="{FF2B5EF4-FFF2-40B4-BE49-F238E27FC236}">
                <a16:creationId xmlns:a16="http://schemas.microsoft.com/office/drawing/2014/main" id="{10C148F6-5386-E829-64E9-6BC7EF10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65" y="177800"/>
            <a:ext cx="16827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Subtitle 2">
            <a:extLst>
              <a:ext uri="{FF2B5EF4-FFF2-40B4-BE49-F238E27FC236}">
                <a16:creationId xmlns:a16="http://schemas.microsoft.com/office/drawing/2014/main" id="{61431376-90D1-D2EE-0954-C746BB34E924}"/>
              </a:ext>
            </a:extLst>
          </p:cNvPr>
          <p:cNvSpPr txBox="1">
            <a:spLocks/>
          </p:cNvSpPr>
          <p:nvPr/>
        </p:nvSpPr>
        <p:spPr bwMode="auto">
          <a:xfrm>
            <a:off x="1524000" y="6308725"/>
            <a:ext cx="86963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Mid Term Review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 EEEEC22 B. Tech Project - I</a:t>
            </a:r>
            <a:endParaRPr lang="en-IN" alt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A3C-E9C6-34A1-C499-EEABD60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7E65-E1E3-7701-F706-2B172882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r>
              <a:rPr lang="en-US" b="1" dirty="0"/>
              <a:t>Key Issue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Noisy EEG Signals</a:t>
            </a:r>
            <a:r>
              <a:rPr lang="en-US" dirty="0"/>
              <a:t>: BCIs rely on EEG signals that are often contaminated by noise, significantly hindering system performance and effectiveness.</a:t>
            </a:r>
          </a:p>
          <a:p>
            <a:r>
              <a:rPr lang="en-US" b="1" dirty="0"/>
              <a:t>Traditional Filters' Shortcomings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Inability to Adapt</a:t>
            </a:r>
            <a:r>
              <a:rPr lang="en-US" dirty="0"/>
              <a:t>: Conventional filtering methods fail to manage the dynamic and nonstationary nature of EEG signals, resulting in inaccuracies in signal processing.</a:t>
            </a:r>
          </a:p>
          <a:p>
            <a:r>
              <a:rPr lang="en-US" b="1" dirty="0"/>
              <a:t>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Recurrent Quantum Neural Network (RQNN)</a:t>
            </a:r>
            <a:r>
              <a:rPr lang="en-US" dirty="0"/>
              <a:t>: Introduce a quantum-inspired model aimed at improving EEG signal quality and enhancing BCI performance by effectively addressing noise challenges.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03B6-E9AF-B195-B32C-D664A68F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7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A791-81FC-B42D-C90E-41DBDDE9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Methodology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70B0-B153-94CC-0FB9-53F5BF27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/>
          <a:lstStyle/>
          <a:p>
            <a:r>
              <a:rPr lang="en-US" b="1" dirty="0"/>
              <a:t>1.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a suitable EEG-to-speech dataset (public sources or custom-recorded).</a:t>
            </a:r>
          </a:p>
          <a:p>
            <a:r>
              <a:rPr lang="en-US" b="1" dirty="0"/>
              <a:t>2.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Quantum Neural Network (QNN) that leverages the Schrödinger Wave Equation for processing and filtering EEG signals for speech reconstruction.</a:t>
            </a:r>
          </a:p>
          <a:p>
            <a:r>
              <a:rPr lang="en-US" b="1" dirty="0"/>
              <a:t>3. Speech Reconstruction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the QNN model to predict speech parameters (e.g., formants, pitch) from EEG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9D39-381E-2C61-A358-F801783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9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E1A7-59A8-9FA0-A69D-47B6B293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/>
          <a:lstStyle/>
          <a:p>
            <a:r>
              <a:rPr lang="en-US" b="1" dirty="0"/>
              <a:t>4.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the model by comparing the reconstructed speech with original recordings.</a:t>
            </a:r>
          </a:p>
          <a:p>
            <a:pPr algn="ctr" rtl="0" fontAlgn="base">
              <a:spcBef>
                <a:spcPts val="120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7B14-3AE1-4D55-2926-94D22A8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FAEDA-4BE9-003A-DFC1-3080E860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" y="1930400"/>
            <a:ext cx="10194736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D12C0A5-55ED-F6B5-7E62-74E771423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EXPECTED RESULTS</a:t>
            </a:r>
            <a:endParaRPr lang="en-I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FB9D-CFF2-8586-F41E-81AB7FC7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89075"/>
            <a:ext cx="10898187" cy="5232400"/>
          </a:xfrm>
        </p:spPr>
        <p:txBody>
          <a:bodyPr rtlCol="0">
            <a:normAutofit/>
          </a:bodyPr>
          <a:lstStyle/>
          <a:p>
            <a:pPr marL="0" lvl="0" indent="0" algn="just" fontAlgn="auto">
              <a:spcAft>
                <a:spcPts val="0"/>
              </a:spcAft>
              <a:buNone/>
              <a:defRPr/>
            </a:pPr>
            <a:r>
              <a:rPr lang="en-US" dirty="0" smtClean="0"/>
              <a:t>1. </a:t>
            </a:r>
            <a:r>
              <a:rPr lang="en-US" b="1" dirty="0" smtClean="0"/>
              <a:t>TRUE EEG SIGNALS OBTAINED THROUGH RQNN FILTERING</a:t>
            </a:r>
            <a:endParaRPr lang="en-IN" b="1" dirty="0" smtClean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True EEG signals are extracted from the noisy EEG signals through RQNN filtering.</a:t>
            </a:r>
            <a:endParaRPr lang="en-IN" dirty="0" smtClean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0D7AB-D6A3-5CDE-6869-E0E86D1F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F9818-830D-4BF9-A0F1-0A3D8E78C2D9}" type="slidenum">
              <a:rPr lang="en-IN"/>
              <a:pPr>
                <a:defRPr/>
              </a:pPr>
              <a:t>13</a:t>
            </a:fld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AF17FDB-731D-7FA2-3EEE-6E21F7AD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19325" y="2467769"/>
            <a:ext cx="6229350" cy="347662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E1A7-59A8-9FA0-A69D-47B6B293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" y="320675"/>
            <a:ext cx="10467975" cy="6146800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b="1" dirty="0" smtClean="0"/>
              <a:t>PREDICTING </a:t>
            </a:r>
            <a:r>
              <a:rPr lang="en-US" b="1" dirty="0"/>
              <a:t>THE STATE OF MIND THROUGH FREQUENCY OF EEG </a:t>
            </a:r>
            <a:r>
              <a:rPr lang="en-US" b="1" dirty="0" smtClean="0"/>
              <a:t>      SIGNALS</a:t>
            </a: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       True </a:t>
            </a:r>
            <a:r>
              <a:rPr lang="en-US" dirty="0"/>
              <a:t>EEG signals are analyzed to predict the person’s state of </a:t>
            </a:r>
            <a:r>
              <a:rPr lang="en-US" dirty="0" smtClean="0"/>
              <a:t>mind.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7B14-3AE1-4D55-2926-94D22A8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04790"/>
              </p:ext>
            </p:extLst>
          </p:nvPr>
        </p:nvGraphicFramePr>
        <p:xfrm>
          <a:off x="1162050" y="2152649"/>
          <a:ext cx="9867900" cy="420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558">
                  <a:extLst>
                    <a:ext uri="{9D8B030D-6E8A-4147-A177-3AD203B41FA5}">
                      <a16:colId xmlns:a16="http://schemas.microsoft.com/office/drawing/2014/main" val="480081101"/>
                    </a:ext>
                  </a:extLst>
                </a:gridCol>
                <a:gridCol w="1781704">
                  <a:extLst>
                    <a:ext uri="{9D8B030D-6E8A-4147-A177-3AD203B41FA5}">
                      <a16:colId xmlns:a16="http://schemas.microsoft.com/office/drawing/2014/main" val="1601685945"/>
                    </a:ext>
                  </a:extLst>
                </a:gridCol>
                <a:gridCol w="1932463">
                  <a:extLst>
                    <a:ext uri="{9D8B030D-6E8A-4147-A177-3AD203B41FA5}">
                      <a16:colId xmlns:a16="http://schemas.microsoft.com/office/drawing/2014/main" val="3392192133"/>
                    </a:ext>
                  </a:extLst>
                </a:gridCol>
                <a:gridCol w="2316215">
                  <a:extLst>
                    <a:ext uri="{9D8B030D-6E8A-4147-A177-3AD203B41FA5}">
                      <a16:colId xmlns:a16="http://schemas.microsoft.com/office/drawing/2014/main" val="3131226901"/>
                    </a:ext>
                  </a:extLst>
                </a:gridCol>
                <a:gridCol w="2932960">
                  <a:extLst>
                    <a:ext uri="{9D8B030D-6E8A-4147-A177-3AD203B41FA5}">
                      <a16:colId xmlns:a16="http://schemas.microsoft.com/office/drawing/2014/main" val="2851539810"/>
                    </a:ext>
                  </a:extLst>
                </a:gridCol>
              </a:tblGrid>
              <a:tr h="426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 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Brainwave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Frequency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Associated Work/Task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83132003"/>
                  </a:ext>
                </a:extLst>
              </a:tr>
              <a:tr h="617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 – 4 Hz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sleep, unconsciousness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Physical healing, immune function, deep sleep recovery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4364464"/>
                  </a:ext>
                </a:extLst>
              </a:tr>
              <a:tr h="8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– 8 Hz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relaxation, meditation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Creativity, daydreaming, REM sleep, intuitive insight, light meditation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51554925"/>
                  </a:ext>
                </a:extLst>
              </a:tr>
              <a:tr h="617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Alpha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 – 12 Hz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Calm but alert, relaxed focus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Creative visualization, relaxed focus, mindfulness, meditation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4766560"/>
                  </a:ext>
                </a:extLst>
              </a:tr>
              <a:tr h="8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 – 30 Hz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 thinking, focus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Problem-solving, logical analysis, decision making, learning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9821591"/>
                  </a:ext>
                </a:extLst>
              </a:tr>
              <a:tr h="8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– 100 Hz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Peak mental focus, information processing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Learning, memory recall, complex problem-solving, insight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317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0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DDAB1CD-B556-D4E1-62EC-39EFA29CC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7000"/>
            <a:ext cx="10515600" cy="925513"/>
          </a:xfrm>
        </p:spPr>
        <p:txBody>
          <a:bodyPr/>
          <a:lstStyle/>
          <a:p>
            <a:pPr eaLnBrk="1" hangingPunct="1"/>
            <a:r>
              <a:rPr lang="en-IN" altLang="en-US" sz="3500" b="1" dirty="0"/>
              <a:t>References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F43AC2F-05EE-C283-DED2-5509026B4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75" y="1062038"/>
            <a:ext cx="10515600" cy="40703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“Quantum stochastic filtering,” in Proc. IEEE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Syst., Man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Oct. 2005, pp. 2161–2167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R. G. Richard,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Brain-Computer Interfaces: Principles and Practice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1st ed. Oxford, UK: Oxford University Press, 2014.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V. Gandhi, G. Prasad, D. Coyle, L. Behera, and T.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McGinnity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"EEG-based brain-computer interface for speech reconstruction,"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Neural Syst.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Rehabil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5, pp. 727-738, Oct. 2015.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Google Scholar, IEEE Xplore Digital Library, [Online]. Available: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https://scholar.google.com/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(accessed on Sep. 23, 2024).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D4DD7-3DEE-15EE-7554-B4BC9D2C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ABE80-372C-42BF-B372-4F9377828CBF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88FFC97B-DA32-74A9-95FC-7C339895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62563"/>
            <a:ext cx="1070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 i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EFE2C0-DD1C-5A51-3214-17E9FE24B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F00F18E-CA9D-924A-4AC5-7B302A572E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57300" y="1122363"/>
            <a:ext cx="9410700" cy="1854200"/>
          </a:xfrm>
        </p:spPr>
        <p:txBody>
          <a:bodyPr/>
          <a:lstStyle/>
          <a:p>
            <a:pPr eaLnBrk="1" hangingPunct="1"/>
            <a:r>
              <a:rPr lang="en-IN" altLang="en-US" dirty="0"/>
              <a:t>Thank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41805-0E46-0D17-EAE4-DB08F9C7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DAE47-6BF5-4157-AAFD-68F424B34A89}" type="slidenum">
              <a:rPr lang="en-IN"/>
              <a:pPr>
                <a:defRPr/>
              </a:pPr>
              <a:t>16</a:t>
            </a:fld>
            <a:endParaRPr lang="en-IN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68C67B7-69FA-4E8F-5B61-556069BB8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12176"/>
              </p:ext>
            </p:extLst>
          </p:nvPr>
        </p:nvGraphicFramePr>
        <p:xfrm>
          <a:off x="4229100" y="3716338"/>
          <a:ext cx="6248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2021UEC2661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ANAND SHUKLA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2021UEC2699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ASHISH KUMAR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2021UEC2694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VIVEK JASUJANI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2021UEC2687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AASTHA GUPTA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303" name="Picture 2">
            <a:extLst>
              <a:ext uri="{FF2B5EF4-FFF2-40B4-BE49-F238E27FC236}">
                <a16:creationId xmlns:a16="http://schemas.microsoft.com/office/drawing/2014/main" id="{7FF55B77-3ED6-D5EA-C7EB-34A28FC8B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93688"/>
            <a:ext cx="1244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Subtitle 2">
            <a:extLst>
              <a:ext uri="{FF2B5EF4-FFF2-40B4-BE49-F238E27FC236}">
                <a16:creationId xmlns:a16="http://schemas.microsoft.com/office/drawing/2014/main" id="{68E8413B-CED1-7A4B-57F7-E0E63DC27743}"/>
              </a:ext>
            </a:extLst>
          </p:cNvPr>
          <p:cNvSpPr txBox="1">
            <a:spLocks/>
          </p:cNvSpPr>
          <p:nvPr/>
        </p:nvSpPr>
        <p:spPr bwMode="auto">
          <a:xfrm>
            <a:off x="1524000" y="6308725"/>
            <a:ext cx="86963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Mid Term Review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 EEEEC22 B. </a:t>
            </a:r>
            <a:r>
              <a:rPr lang="en-US" altLang="en-US" sz="1200" b="1">
                <a:solidFill>
                  <a:srgbClr val="000000"/>
                </a:solidFill>
              </a:rPr>
              <a:t>Tech Project - I</a:t>
            </a:r>
            <a:endParaRPr lang="en-IN" alt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DC09056-A16B-5928-1BF9-E4595965E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dirty="0"/>
              <a:t>Contents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127F25A-B658-7290-151F-095659494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89075"/>
            <a:ext cx="10898187" cy="5232400"/>
          </a:xfrm>
        </p:spPr>
        <p:txBody>
          <a:bodyPr/>
          <a:lstStyle/>
          <a:p>
            <a:pPr eaLnBrk="1" hangingPunct="1"/>
            <a:r>
              <a:rPr lang="en-IN" altLang="en-US" dirty="0"/>
              <a:t>Introduction</a:t>
            </a:r>
          </a:p>
          <a:p>
            <a:pPr eaLnBrk="1" hangingPunct="1"/>
            <a:r>
              <a:rPr lang="en-IN" altLang="en-US" dirty="0"/>
              <a:t>Literature Survey</a:t>
            </a:r>
          </a:p>
          <a:p>
            <a:pPr eaLnBrk="1" hangingPunct="1"/>
            <a:r>
              <a:rPr lang="en-IN" altLang="en-US" dirty="0"/>
              <a:t>Gaps Identified </a:t>
            </a:r>
          </a:p>
          <a:p>
            <a:pPr eaLnBrk="1" hangingPunct="1"/>
            <a:r>
              <a:rPr lang="en-IN" altLang="en-US" dirty="0"/>
              <a:t>Aims/Objectives of the Project</a:t>
            </a:r>
          </a:p>
          <a:p>
            <a:pPr eaLnBrk="1" hangingPunct="1"/>
            <a:r>
              <a:rPr lang="en-IN" altLang="en-US" dirty="0"/>
              <a:t>Problem Statement</a:t>
            </a:r>
          </a:p>
          <a:p>
            <a:pPr eaLnBrk="1" hangingPunct="1"/>
            <a:r>
              <a:rPr lang="en-IN" altLang="en-US" dirty="0"/>
              <a:t>Solution Methodology</a:t>
            </a:r>
          </a:p>
          <a:p>
            <a:pPr eaLnBrk="1" hangingPunct="1"/>
            <a:r>
              <a:rPr lang="en-IN" altLang="en-US" dirty="0"/>
              <a:t>Estimated Outputs</a:t>
            </a:r>
          </a:p>
          <a:p>
            <a:pPr eaLnBrk="1" hangingPunct="1"/>
            <a:r>
              <a:rPr lang="en-IN" altLang="en-US" dirty="0"/>
              <a:t>References</a:t>
            </a:r>
          </a:p>
          <a:p>
            <a:pPr eaLnBrk="1" hangingPunct="1"/>
            <a:endParaRPr lang="en-I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D575A-066B-09D3-E10D-EF31A41B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D529F-E1F0-4E79-AE4D-5A436441EA15}" type="slidenum">
              <a:rPr lang="en-IN"/>
              <a:pPr>
                <a:defRPr/>
              </a:pPr>
              <a:t>2</a:t>
            </a:fld>
            <a:endParaRPr lang="en-IN"/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FF862013-5C33-A526-4A94-9F3EBE9E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0733FA1-2B75-2E4C-DE88-1415A4CF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3B58-4172-D9BC-F425-DF313D4B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89075"/>
            <a:ext cx="10898187" cy="5003800"/>
          </a:xfrm>
        </p:spPr>
        <p:txBody>
          <a:bodyPr rtlCol="0">
            <a:normAutofit/>
          </a:bodyPr>
          <a:lstStyle/>
          <a:p>
            <a:r>
              <a:rPr lang="en-US" b="1" dirty="0"/>
              <a:t>Enhancing BCI Performance through Advanced EEG Signal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Brain-Computer Interface (BCI)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Brain-Computer Interface (BCI) technology enables individuals with severe physical disabilities to interact with external devices using brain signals such as the electroencephalogram (EEG).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brain signals (EEG)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with Raw EEG Signals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Signal-to-Noise Ratio (SNR) due 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Electrical noise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Muscle artifacts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Eye movements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7C2AC-FD26-67D3-5B1C-C829ED0A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B7737-3489-4412-B702-638DA803294C}" type="slidenum">
              <a:rPr lang="en-IN"/>
              <a:pPr>
                <a:defRPr/>
              </a:pPr>
              <a:t>3</a:t>
            </a:fld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9325C6C-71C6-6C71-38BE-34BA597F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D061-4465-1ACA-C4C2-16828E0E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893"/>
            <a:ext cx="10515600" cy="5532070"/>
          </a:xfrm>
        </p:spPr>
        <p:txBody>
          <a:bodyPr/>
          <a:lstStyle/>
          <a:p>
            <a:r>
              <a:rPr lang="en-US" b="1" dirty="0"/>
              <a:t>Current Solutions: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Filtering Methods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Savitzky-Golay</a:t>
            </a:r>
            <a:r>
              <a:rPr lang="en-US" dirty="0"/>
              <a:t> and Kalman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Require prior noise assumptions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Poor adaptability to dynamic environments</a:t>
            </a:r>
          </a:p>
          <a:p>
            <a:r>
              <a:rPr lang="en-US" b="1" dirty="0"/>
              <a:t>Proposed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Recurrent Quantum Neural Network (RQNN)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EEG as time-varying wave packets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Leverages Schrödinger Wave Equation for effective noise filtering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C498-0752-FBEB-E7BE-06F803E3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3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324B423-4D73-E8D8-444B-72BC92632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02C3-04B0-E171-927A-C1E50747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89075"/>
            <a:ext cx="10898187" cy="5003800"/>
          </a:xfrm>
        </p:spPr>
        <p:txBody>
          <a:bodyPr>
            <a:normAutofit/>
          </a:bodyPr>
          <a:lstStyle/>
          <a:p>
            <a:r>
              <a:rPr lang="en-US" b="1" dirty="0"/>
              <a:t>Importance of EEG Signal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Signal-to-Noise Ratio (SNR) Challenges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Interference from: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Environmental noise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Motion artifacts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Biological signals (e.g., EMG)</a:t>
            </a:r>
          </a:p>
          <a:p>
            <a:r>
              <a:rPr lang="en-US" b="1" dirty="0"/>
              <a:t>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filtering enhances: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Signal clarity and separability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Downstream tasks</a:t>
            </a:r>
            <a:r>
              <a:rPr lang="en-US" dirty="0"/>
              <a:t>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Speech reconstruction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Motor imagery classification</a:t>
            </a:r>
          </a:p>
          <a:p>
            <a:pPr marL="0" indent="0" algn="just" eaLnBrk="1" hangingPunct="1">
              <a:buNone/>
              <a:defRPr/>
            </a:pPr>
            <a:endParaRPr lang="en-I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59D70-18F0-50CD-F5D4-E8E8BBC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9FBAD-8738-4763-B235-B1EA748B6359}" type="slidenum">
              <a:rPr lang="en-IN"/>
              <a:pPr>
                <a:defRPr/>
              </a:pPr>
              <a:t>5</a:t>
            </a:fld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B5DD26-6283-9369-5D1A-4AD06986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BA85-D9CE-63C4-FB70-254022FA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514"/>
            <a:ext cx="10515600" cy="56764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Table 1: Comparison of EEG Filtering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5BF1-6174-3AA1-DD31-65080F1A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B4B74-8C2C-BFDC-73CA-60B2EB17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25920"/>
              </p:ext>
            </p:extLst>
          </p:nvPr>
        </p:nvGraphicFramePr>
        <p:xfrm>
          <a:off x="571500" y="1130300"/>
          <a:ext cx="10045698" cy="5190921"/>
        </p:xfrm>
        <a:graphic>
          <a:graphicData uri="http://schemas.openxmlformats.org/drawingml/2006/table">
            <a:tbl>
              <a:tblPr/>
              <a:tblGrid>
                <a:gridCol w="809236">
                  <a:extLst>
                    <a:ext uri="{9D8B030D-6E8A-4147-A177-3AD203B41FA5}">
                      <a16:colId xmlns:a16="http://schemas.microsoft.com/office/drawing/2014/main" val="1798895801"/>
                    </a:ext>
                  </a:extLst>
                </a:gridCol>
                <a:gridCol w="4213612">
                  <a:extLst>
                    <a:ext uri="{9D8B030D-6E8A-4147-A177-3AD203B41FA5}">
                      <a16:colId xmlns:a16="http://schemas.microsoft.com/office/drawing/2014/main" val="1013285828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46313087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1059857653"/>
                    </a:ext>
                  </a:extLst>
                </a:gridCol>
              </a:tblGrid>
              <a:tr h="5008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Strengths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Limitations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016759"/>
                  </a:ext>
                </a:extLst>
              </a:tr>
              <a:tr h="942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Kalman Filter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Good for time-varying signal estimation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Assumes Gaussian noise, not suited for nonstationary signals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370594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Savitzky-Golay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Smooths noisy data, easy to implement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Struggles with dynamic noise, can distort EEG features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139158"/>
                  </a:ext>
                </a:extLst>
              </a:tr>
              <a:tr h="942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Convolutional Neural Networks (CNN)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Effective for recognizing patterns in noisy signals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Requires large datasets and struggles with real-time adaptation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62779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Recurrent Neural Networks (RNN)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Good for sequential data modeling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Struggle with noisy, nonstationary EEG data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84153"/>
                  </a:ext>
                </a:extLst>
              </a:tr>
              <a:tr h="11074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Quantum Neural Networks (QNN)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Dynamically adapts to nonstationary signals using quantum principles</a:t>
                      </a:r>
                      <a:endParaRPr lang="en-US" sz="180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Relatively new and requires subject-specific tuning</a:t>
                      </a:r>
                      <a:endParaRPr lang="en-US" sz="1800" dirty="0">
                        <a:effectLst/>
                      </a:endParaRPr>
                    </a:p>
                  </a:txBody>
                  <a:tcPr marL="49537" marR="49537" marT="49537" marB="495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9435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14F0AE9-D321-89D5-EF80-CDBC9996C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1824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1FB2-BA87-5A2F-7798-32901529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en-US" b="1" dirty="0"/>
              <a:t>Why Quantum Neural Networks (QNN)?</a:t>
            </a:r>
          </a:p>
          <a:p>
            <a:r>
              <a:rPr lang="en-US" b="1" dirty="0"/>
              <a:t>Motivation for QNN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Brain signals are inherently </a:t>
            </a:r>
            <a:r>
              <a:rPr lang="en-US" b="1" dirty="0"/>
              <a:t>non-stationary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methods fail to adapt to dynamic nature.</a:t>
            </a:r>
          </a:p>
          <a:p>
            <a:r>
              <a:rPr lang="en-US" b="1" dirty="0"/>
              <a:t>QNN 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Treats EEG signals as </a:t>
            </a:r>
            <a:r>
              <a:rPr lang="en-US" b="1" dirty="0"/>
              <a:t>time-varying wave packets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Real-time filtering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Enhanced noise reduction</a:t>
            </a:r>
            <a:endParaRPr lang="en-US" dirty="0"/>
          </a:p>
          <a:p>
            <a:r>
              <a:rPr lang="en-US" b="1" dirty="0"/>
              <a:t>Expected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SNR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speech reconstruction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5550-E510-7C12-2278-3E3081F9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3CBA4-86D5-4F72-96CE-FCCFC6484F08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5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CACE4D5-8A0D-1058-3B85-184B165A3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dirty="0"/>
              <a:t>Gaps Identified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ABF773A-0259-FA56-F614-9A04D4830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489075"/>
            <a:ext cx="10898187" cy="5003800"/>
          </a:xfrm>
        </p:spPr>
        <p:txBody>
          <a:bodyPr/>
          <a:lstStyle/>
          <a:p>
            <a:r>
              <a:rPr lang="en-US" b="1" dirty="0"/>
              <a:t>Research Gaps Identified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Adaptability of Existing Methods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Traditional filtering fails to accommodate nonstationary EEG signals.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in Real-Time Applications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Current models (e.g., CNNs, RNNs) struggle with noisy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Need for Advanced Filtering Techniques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 existing method fully utilizes the potential of quantum mechanics for EEG processing.</a:t>
            </a:r>
          </a:p>
          <a:p>
            <a:pPr marL="0" indent="0" algn="just" eaLnBrk="1" hangingPunct="1">
              <a:buNone/>
            </a:pPr>
            <a:endParaRPr lang="en-I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1DEC6E-2B8B-FA87-FCE9-EF0934E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FB40-E00C-4F2C-9B95-67DF036A0DC8}" type="slidenum">
              <a:rPr lang="en-IN"/>
              <a:pPr>
                <a:defRPr/>
              </a:pPr>
              <a:t>8</a:t>
            </a:fld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FC70B8-CC63-0A34-2858-73C281E75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C77F929-B323-D688-2554-07D82C9D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/>
              <a:t>Aims/Objectives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181B-0002-AF8B-CD42-7E608626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89075"/>
            <a:ext cx="10898187" cy="5003800"/>
          </a:xfrm>
        </p:spPr>
        <p:txBody>
          <a:bodyPr rtlCol="0">
            <a:normAutofit lnSpcReduction="10000"/>
          </a:bodyPr>
          <a:lstStyle/>
          <a:p>
            <a:r>
              <a:rPr lang="en-US" b="1" dirty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Enhancing BCI Performance</a:t>
            </a:r>
            <a:r>
              <a:rPr lang="en-US" dirty="0"/>
              <a:t>: Address low signal-to-noise ratio (SNR) in EEG signals for effective communication in individuals with disabilities.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Limitations of Traditional Methods</a:t>
            </a:r>
            <a:r>
              <a:rPr lang="en-US" dirty="0"/>
              <a:t>: Existing filters (</a:t>
            </a:r>
            <a:r>
              <a:rPr lang="en-US" dirty="0" err="1"/>
              <a:t>Savitzky-Golay</a:t>
            </a:r>
            <a:r>
              <a:rPr lang="en-US" dirty="0"/>
              <a:t>, Kalman) are not adaptable to the dynamic nature of EEG signals.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Innovative Solution</a:t>
            </a:r>
            <a:r>
              <a:rPr lang="en-US" dirty="0"/>
              <a:t>: Introduce Recurrent Quantum Neural Network (RQNN) to filter EEG signals without assumptions about noise.</a:t>
            </a:r>
          </a:p>
          <a:p>
            <a:r>
              <a:rPr lang="en-US" b="1" dirty="0"/>
              <a:t>Research Objectives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RQNN Model</a:t>
            </a:r>
            <a:r>
              <a:rPr lang="en-US" dirty="0"/>
              <a:t>: Utilize Schrödinger Wave Equation (SWE) for advanced EEG filtering.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 SNR</a:t>
            </a:r>
            <a:r>
              <a:rPr lang="en-US" dirty="0"/>
              <a:t>: Enhance EEG signal quality without prior assumptions about noise characteristics.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4BD1-594F-84A2-763E-8E3FC783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55AF8-36BB-4000-98F9-DA6FD0DB382D}" type="slidenum">
              <a:rPr lang="en-IN"/>
              <a:pPr>
                <a:defRPr/>
              </a:pPr>
              <a:t>9</a:t>
            </a:fld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49F32-E185-89C6-B76F-F50283AD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39" y="34719"/>
            <a:ext cx="805938" cy="80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Sample  -  Compatibility Mode" id="{76ACA8EF-BF98-42E6-95F2-7C5AA9F47A7D}" vid="{1445A529-EDB0-4C16-838D-8C07F5557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Sample</Template>
  <TotalTime>163</TotalTime>
  <Words>1081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Speech Reconstruction from EEG Signals Using Brain-Computer Interface (BCI) with Recurrent Quantum Neural Networks (RQNN)</vt:lpstr>
      <vt:lpstr>Contents</vt:lpstr>
      <vt:lpstr>Introduction</vt:lpstr>
      <vt:lpstr>PowerPoint Presentation</vt:lpstr>
      <vt:lpstr>Literature Survey</vt:lpstr>
      <vt:lpstr>PowerPoint Presentation</vt:lpstr>
      <vt:lpstr>PowerPoint Presentation</vt:lpstr>
      <vt:lpstr>Gaps Identified</vt:lpstr>
      <vt:lpstr>Aims/Objectives of the Project</vt:lpstr>
      <vt:lpstr>Problem Statement </vt:lpstr>
      <vt:lpstr>Solution Methodology </vt:lpstr>
      <vt:lpstr>PowerPoint Presentation</vt:lpstr>
      <vt:lpstr>EXPECTED RESULTS</vt:lpstr>
      <vt:lpstr>PowerPoint Presentation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Reconstruction from EEG Signals Using Brain-Computer Interface (BCI) with Recurrent Quantum Neural Networks (RQNN)</dc:title>
  <dc:creator>VSKV Harish</dc:creator>
  <cp:lastModifiedBy>jitandar kumar</cp:lastModifiedBy>
  <cp:revision>6</cp:revision>
  <dcterms:created xsi:type="dcterms:W3CDTF">2024-09-18T06:57:51Z</dcterms:created>
  <dcterms:modified xsi:type="dcterms:W3CDTF">2024-09-22T22:40:11Z</dcterms:modified>
</cp:coreProperties>
</file>