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6" r:id="rId6"/>
    <p:sldId id="277" r:id="rId7"/>
    <p:sldId id="278" r:id="rId8"/>
    <p:sldId id="279" r:id="rId9"/>
    <p:sldId id="280" r:id="rId10"/>
    <p:sldId id="281" r:id="rId11"/>
    <p:sldId id="283" r:id="rId12"/>
    <p:sldId id="282" r:id="rId13"/>
    <p:sldId id="285"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varScale="1">
        <p:scale>
          <a:sx n="96" d="100"/>
          <a:sy n="96" d="100"/>
        </p:scale>
        <p:origin x="86" y="13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7/29/2022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7/29/2022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7/29/2022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svgsilh.com/ffc107/image/39830.html"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29595"/>
          </a:xfrm>
        </p:spPr>
        <p:txBody>
          <a:bodyPr lIns="0" tIns="0" rIns="0" bIns="0" anchor="t">
            <a:spAutoFit/>
          </a:bodyPr>
          <a:lstStyle/>
          <a:p>
            <a:r>
              <a:rPr lang="en-US" b="1" dirty="0">
                <a:solidFill>
                  <a:schemeClr val="bg1"/>
                </a:solidFill>
              </a:rPr>
              <a:t>DOORFORU</a:t>
            </a:r>
            <a:br>
              <a:rPr lang="en-US" dirty="0">
                <a:solidFill>
                  <a:schemeClr val="bg1"/>
                </a:solidFill>
              </a:rPr>
            </a:br>
            <a:r>
              <a:rPr lang="en-US" sz="3600" dirty="0">
                <a:solidFill>
                  <a:schemeClr val="accent4"/>
                </a:solidFill>
              </a:rPr>
              <a:t>YOUR DREAM JOB PARTNER</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667416" y="-608243"/>
            <a:ext cx="2732267" cy="2969779"/>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C29D3D7-D27F-BB4C-073C-E42CBB4F9F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424114" y="3255126"/>
            <a:ext cx="1080053" cy="1060233"/>
          </a:xfrm>
          <a:prstGeom prst="rect">
            <a:avLst/>
          </a:prstGeom>
        </p:spPr>
      </p:pic>
      <p:pic>
        <p:nvPicPr>
          <p:cNvPr id="12" name="Graphic 11" descr="Programmer">
            <a:extLst>
              <a:ext uri="{FF2B5EF4-FFF2-40B4-BE49-F238E27FC236}">
                <a16:creationId xmlns:a16="http://schemas.microsoft.com/office/drawing/2014/main" id="{CA54F06C-E1BA-21D4-16EA-CE5F9AEC99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76349" y="3461636"/>
            <a:ext cx="914400" cy="914400"/>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DOORFORU</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rPr>
              <a:t>CONTENTS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51676"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ANALYSIS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69172"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TABLE 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DESIGN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FLOW DIAGRAM</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448939" y="3425356"/>
            <a:ext cx="4336142" cy="109728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BBFDC514-295E-03A0-D324-975276AC227E}"/>
              </a:ext>
            </a:extLst>
          </p:cNvPr>
          <p:cNvSpPr txBox="1"/>
          <p:nvPr/>
        </p:nvSpPr>
        <p:spPr>
          <a:xfrm>
            <a:off x="1803955" y="1298641"/>
            <a:ext cx="9733387" cy="4260718"/>
          </a:xfrm>
          <a:prstGeom prst="rect">
            <a:avLst/>
          </a:prstGeom>
          <a:noFill/>
        </p:spPr>
        <p:txBody>
          <a:bodyPr wrap="square" rtlCol="0">
            <a:spAutoFit/>
          </a:bodyPr>
          <a:lstStyle/>
          <a:p>
            <a:pPr algn="just">
              <a:lnSpc>
                <a:spcPct val="150000"/>
              </a:lnSpc>
            </a:pPr>
            <a:r>
              <a:rPr lang="en-US" sz="1400" b="1" dirty="0">
                <a:latin typeface="Book Antiqua" panose="02040602050305030304" pitchFamily="18" charset="0"/>
              </a:rPr>
              <a:t>In the current scenario, there is a rat race in each and every professional field. It is also true for job market. The </a:t>
            </a:r>
            <a:r>
              <a:rPr lang="en-US" sz="1400" b="1" dirty="0">
                <a:solidFill>
                  <a:schemeClr val="accent3">
                    <a:lumMod val="75000"/>
                  </a:schemeClr>
                </a:solidFill>
                <a:latin typeface="Book Antiqua" panose="02040602050305030304" pitchFamily="18" charset="0"/>
              </a:rPr>
              <a:t>DOORFORU</a:t>
            </a:r>
            <a:r>
              <a:rPr lang="en-US" sz="1400" b="1" dirty="0">
                <a:latin typeface="Book Antiqua" panose="02040602050305030304" pitchFamily="18" charset="0"/>
              </a:rPr>
              <a:t> is a website dedicated for online information about recruiters as well as job seekers. The </a:t>
            </a:r>
            <a:r>
              <a:rPr lang="en-US" sz="1400" b="1" dirty="0">
                <a:solidFill>
                  <a:schemeClr val="accent3">
                    <a:lumMod val="75000"/>
                  </a:schemeClr>
                </a:solidFill>
                <a:latin typeface="Book Antiqua" panose="02040602050305030304" pitchFamily="18" charset="0"/>
              </a:rPr>
              <a:t>DOORFORU </a:t>
            </a:r>
            <a:r>
              <a:rPr lang="en-US" sz="1400" b="1" dirty="0">
                <a:latin typeface="Book Antiqua" panose="02040602050305030304" pitchFamily="18" charset="0"/>
              </a:rPr>
              <a:t>helps both the job seekers and recruiters finding the right organization for the employees. The job portal shows the list of companies to the job seeker. The objective of this application is to develop a system to enable interaction between employers and applicants. The Administrator can manage the whole website. The admin manages complete jobseeker section like activate, deactivate, delete, edit jobseeker’s information. Admin user can view the jobseeker’s applications for each job and manage complete employer section and also can manage posted jobs .After registration job provider can perform actions like: Add/ Edit company’s profile, Post new job vacancies edit / deactivate posted jobs. Job provider can see the list of jobseekers who has applied for the job. Job provider can search jobseekers and download the jobseeker’s resume and also can send message to any job seeker After registration job seeker can perform actions like: Search for jobs , Apply Online for desired job, Add/Edit profile information including qualification, experience, and skills. Build his resume by using CV builder functionality of the website and upload latest resume. </a:t>
            </a:r>
            <a:endParaRPr lang="en-IN" sz="1400" b="1" dirty="0">
              <a:latin typeface="Book Antiqua" panose="02040602050305030304" pitchFamily="18" charset="0"/>
            </a:endParaRP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Proposed system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6" name="TextBox 35">
            <a:extLst>
              <a:ext uri="{FF2B5EF4-FFF2-40B4-BE49-F238E27FC236}">
                <a16:creationId xmlns:a16="http://schemas.microsoft.com/office/drawing/2014/main" id="{12865515-7C59-9912-CFF4-06649FEBA47C}"/>
              </a:ext>
            </a:extLst>
          </p:cNvPr>
          <p:cNvSpPr txBox="1"/>
          <p:nvPr/>
        </p:nvSpPr>
        <p:spPr>
          <a:xfrm>
            <a:off x="1033670" y="966097"/>
            <a:ext cx="10495721" cy="4564711"/>
          </a:xfrm>
          <a:prstGeom prst="rect">
            <a:avLst/>
          </a:prstGeom>
          <a:noFill/>
        </p:spPr>
        <p:txBody>
          <a:bodyPr wrap="square">
            <a:spAutoFit/>
          </a:bodyPr>
          <a:lstStyle/>
          <a:p>
            <a:pPr lvl="1">
              <a:lnSpc>
                <a:spcPct val="200000"/>
              </a:lnSpc>
              <a:spcAft>
                <a:spcPts val="445"/>
              </a:spcAft>
            </a:pPr>
            <a:r>
              <a:rPr lang="en-IN" sz="1600" b="1" dirty="0">
                <a:solidFill>
                  <a:schemeClr val="accent3">
                    <a:lumMod val="75000"/>
                  </a:schemeClr>
                </a:solidFill>
                <a:effectLst/>
                <a:latin typeface="Times New Roman" panose="02020603050405020304" pitchFamily="18" charset="0"/>
                <a:ea typeface="Times New Roman" panose="02020603050405020304" pitchFamily="18" charset="0"/>
              </a:rPr>
              <a:t>  </a:t>
            </a:r>
          </a:p>
          <a:p>
            <a:pPr marL="292735" marR="116840" indent="-6350" algn="just">
              <a:lnSpc>
                <a:spcPct val="200000"/>
              </a:lnSpc>
              <a:spcAft>
                <a:spcPts val="540"/>
              </a:spcAft>
            </a:pPr>
            <a:r>
              <a:rPr lang="en-IN" sz="1600" b="1" dirty="0">
                <a:solidFill>
                  <a:schemeClr val="accent3">
                    <a:lumMod val="75000"/>
                  </a:schemeClr>
                </a:solidFill>
                <a:effectLst/>
                <a:latin typeface="Times New Roman" panose="02020603050405020304" pitchFamily="18" charset="0"/>
                <a:ea typeface="Times New Roman" panose="02020603050405020304" pitchFamily="18" charset="0"/>
              </a:rPr>
              <a:t>The project has been mainly designed to overcome some of the problems faced with the previous system. The main problem faced was unnecessary delay in generating the required information by all unnecessary fields into consideration. It provides an efficient way to pass the information between different users to cater their needs. It is a complete portal for job seeker and employer. It’s an exclusive career portal aimed just for the service of job seekers.</a:t>
            </a:r>
          </a:p>
          <a:p>
            <a:pPr marL="292735" marR="116840" indent="-6350" algn="just">
              <a:lnSpc>
                <a:spcPct val="200000"/>
              </a:lnSpc>
              <a:spcAft>
                <a:spcPts val="540"/>
              </a:spcAft>
            </a:pPr>
            <a:r>
              <a:rPr lang="en-IN" sz="1600" b="1" dirty="0">
                <a:solidFill>
                  <a:schemeClr val="accent3">
                    <a:lumMod val="75000"/>
                  </a:schemeClr>
                </a:solidFill>
                <a:effectLst/>
                <a:latin typeface="Times New Roman" panose="02020603050405020304" pitchFamily="18" charset="0"/>
                <a:ea typeface="Times New Roman" panose="02020603050405020304" pitchFamily="18" charset="0"/>
              </a:rPr>
              <a:t>The technical feasibility of this system is explanatory ad does not need any extra sophisticated training. As the system has been built by concentrating on the Graphical User Interface concepts, the application can also be handled very easily. The system has been added with features of menu-driven and button interaction methods. </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78779" y="522898"/>
            <a:ext cx="411322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1075" y="190500"/>
            <a:ext cx="11812325"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rgbClr val="000000"/>
                </a:solidFill>
                <a:effectLst/>
                <a:latin typeface="Times New Roman" panose="02020603050405020304" pitchFamily="18" charset="0"/>
                <a:ea typeface="Times New Roman" panose="02020603050405020304" pitchFamily="18" charset="0"/>
              </a:rPr>
              <a:t>PROJECT SCOPE  </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6996" y="522898"/>
            <a:ext cx="411322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097CDFA-7157-D5FD-38E0-5EC28BB7D4C5}"/>
              </a:ext>
            </a:extLst>
          </p:cNvPr>
          <p:cNvSpPr txBox="1"/>
          <p:nvPr/>
        </p:nvSpPr>
        <p:spPr>
          <a:xfrm>
            <a:off x="2029614" y="835951"/>
            <a:ext cx="8332967" cy="4908844"/>
          </a:xfrm>
          <a:prstGeom prst="rect">
            <a:avLst/>
          </a:prstGeom>
          <a:noFill/>
        </p:spPr>
        <p:txBody>
          <a:bodyPr wrap="square">
            <a:spAutoFit/>
          </a:bodyPr>
          <a:lstStyle/>
          <a:p>
            <a:pPr marL="1143000" lvl="2" indent="-228600">
              <a:lnSpc>
                <a:spcPct val="107000"/>
              </a:lnSpc>
              <a:spcAft>
                <a:spcPts val="445"/>
              </a:spcAft>
              <a:buFont typeface="+mj-lt"/>
              <a:buAutoNum type="arabicPeriod"/>
            </a:pPr>
            <a:r>
              <a:rPr lang="en-IN" sz="1600" b="1" dirty="0">
                <a:solidFill>
                  <a:schemeClr val="accent3">
                    <a:lumMod val="75000"/>
                  </a:schemeClr>
                </a:solidFill>
                <a:effectLst/>
                <a:latin typeface="+mj-lt"/>
                <a:ea typeface="Times New Roman" panose="02020603050405020304" pitchFamily="18" charset="0"/>
              </a:rPr>
              <a:t>Limitations of Existing System </a:t>
            </a:r>
          </a:p>
          <a:p>
            <a:pPr marL="342900" marR="116840" lvl="0" indent="-342900" algn="just" fontAlgn="base">
              <a:lnSpc>
                <a:spcPct val="150000"/>
              </a:lnSpc>
              <a:spcAft>
                <a:spcPts val="290"/>
              </a:spcAft>
              <a:buClr>
                <a:srgbClr val="000000"/>
              </a:buClr>
              <a:buSzPts val="1200"/>
              <a:buFont typeface="Arial" panose="020B0604020202020204" pitchFamily="34" charset="0"/>
              <a:buChar char="•"/>
            </a:pPr>
            <a:r>
              <a:rPr lang="en-IN" sz="1600" b="1" u="none" strike="noStrike" dirty="0">
                <a:solidFill>
                  <a:srgbClr val="000000"/>
                </a:solidFill>
                <a:effectLst/>
                <a:uFill>
                  <a:solidFill>
                    <a:srgbClr val="000000"/>
                  </a:solidFill>
                </a:uFill>
                <a:latin typeface="+mj-lt"/>
                <a:ea typeface="Arial" panose="020B0604020202020204" pitchFamily="34" charset="0"/>
                <a:cs typeface="Arial" panose="020B0604020202020204" pitchFamily="34" charset="0"/>
              </a:rPr>
              <a:t>The existing system enables jobseekers to search through print medias like posters, advertisements, newspaper and visual media like television or company websites for employment opportunities. But this is tedious task s it takes lot of time.</a:t>
            </a:r>
          </a:p>
          <a:p>
            <a:pPr marL="342900" marR="116840" lvl="0" indent="-342900" algn="just" fontAlgn="base">
              <a:lnSpc>
                <a:spcPct val="150000"/>
              </a:lnSpc>
              <a:spcAft>
                <a:spcPts val="280"/>
              </a:spcAft>
              <a:buClr>
                <a:srgbClr val="000000"/>
              </a:buClr>
              <a:buSzPts val="1200"/>
              <a:buFont typeface="Arial" panose="020B0604020202020204" pitchFamily="34" charset="0"/>
              <a:buChar char="•"/>
            </a:pPr>
            <a:r>
              <a:rPr lang="en-IN" sz="1600" b="1" u="none" strike="noStrike" dirty="0">
                <a:solidFill>
                  <a:srgbClr val="000000"/>
                </a:solidFill>
                <a:effectLst/>
                <a:uFill>
                  <a:solidFill>
                    <a:srgbClr val="000000"/>
                  </a:solidFill>
                </a:uFill>
                <a:latin typeface="+mj-lt"/>
                <a:ea typeface="Arial" panose="020B0604020202020204" pitchFamily="34" charset="0"/>
                <a:cs typeface="Arial" panose="020B0604020202020204" pitchFamily="34" charset="0"/>
              </a:rPr>
              <a:t>Job search for proper match of skill set and salary is challenging. Job seekers can also find jobs through job fairs where they must first make it possible to attend the fairs they must handover paper printed resumes.  </a:t>
            </a:r>
          </a:p>
          <a:p>
            <a:pPr marL="342900" marR="116840" lvl="0" indent="-342900" algn="just" fontAlgn="base">
              <a:lnSpc>
                <a:spcPct val="150000"/>
              </a:lnSpc>
              <a:spcAft>
                <a:spcPts val="290"/>
              </a:spcAft>
              <a:buClr>
                <a:srgbClr val="000000"/>
              </a:buClr>
              <a:buSzPts val="1200"/>
              <a:buFont typeface="Arial" panose="020B0604020202020204" pitchFamily="34" charset="0"/>
              <a:buChar char="•"/>
            </a:pPr>
            <a:r>
              <a:rPr lang="en-IN" sz="1600" b="1" u="none" strike="noStrike" dirty="0">
                <a:solidFill>
                  <a:srgbClr val="000000"/>
                </a:solidFill>
                <a:effectLst/>
                <a:uFill>
                  <a:solidFill>
                    <a:srgbClr val="000000"/>
                  </a:solidFill>
                </a:uFill>
                <a:latin typeface="+mj-lt"/>
                <a:ea typeface="Arial" panose="020B0604020202020204" pitchFamily="34" charset="0"/>
                <a:cs typeface="Arial" panose="020B0604020202020204" pitchFamily="34" charset="0"/>
              </a:rPr>
              <a:t>The more number of candidates the number of papers for the company which is a lot of manual effort. </a:t>
            </a:r>
          </a:p>
          <a:p>
            <a:pPr marL="342900" marR="116840" lvl="0" indent="-342900" algn="just" fontAlgn="base">
              <a:lnSpc>
                <a:spcPct val="150000"/>
              </a:lnSpc>
              <a:spcAft>
                <a:spcPts val="290"/>
              </a:spcAft>
              <a:buClr>
                <a:srgbClr val="000000"/>
              </a:buClr>
              <a:buSzPts val="1200"/>
              <a:buFont typeface="Arial" panose="020B0604020202020204" pitchFamily="34" charset="0"/>
              <a:buChar char="•"/>
            </a:pPr>
            <a:r>
              <a:rPr lang="en-IN" sz="1600" b="1" u="none" strike="noStrike" dirty="0">
                <a:solidFill>
                  <a:srgbClr val="000000"/>
                </a:solidFill>
                <a:effectLst/>
                <a:uFill>
                  <a:solidFill>
                    <a:srgbClr val="000000"/>
                  </a:solidFill>
                </a:uFill>
                <a:latin typeface="+mj-lt"/>
                <a:ea typeface="Arial" panose="020B0604020202020204" pitchFamily="34" charset="0"/>
                <a:cs typeface="Arial" panose="020B0604020202020204" pitchFamily="34" charset="0"/>
              </a:rPr>
              <a:t>The employers who are looking for candidates, who are best for their job positions. They must constantly advertise, go to a lot of job fairs which still doesn’t guarantee the best way to select from a large pool of candidates.</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9827" y="19955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scope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59045B7-A3ED-01D4-04DB-B74C28E9F3B3}"/>
              </a:ext>
            </a:extLst>
          </p:cNvPr>
          <p:cNvSpPr txBox="1"/>
          <p:nvPr/>
        </p:nvSpPr>
        <p:spPr>
          <a:xfrm>
            <a:off x="2500684" y="587353"/>
            <a:ext cx="6619461" cy="521938"/>
          </a:xfrm>
          <a:prstGeom prst="rect">
            <a:avLst/>
          </a:prstGeom>
          <a:noFill/>
        </p:spPr>
        <p:txBody>
          <a:bodyPr wrap="square">
            <a:spAutoFit/>
          </a:bodyPr>
          <a:lstStyle/>
          <a:p>
            <a:pPr marL="857885" marR="116840" indent="-6350" algn="just">
              <a:lnSpc>
                <a:spcPct val="112000"/>
              </a:lnSpc>
              <a:spcAft>
                <a:spcPts val="290"/>
              </a:spcAft>
            </a:pPr>
            <a:r>
              <a:rPr lang="en-IN" sz="1200" dirty="0">
                <a:solidFill>
                  <a:srgbClr val="000000"/>
                </a:solidFill>
                <a:effectLst/>
                <a:latin typeface="Times New Roman" panose="02020603050405020304" pitchFamily="18" charset="0"/>
                <a:ea typeface="Times New Roman" panose="02020603050405020304" pitchFamily="18" charset="0"/>
              </a:rPr>
              <a:t> </a:t>
            </a:r>
          </a:p>
          <a:p>
            <a:pPr marL="1143000" lvl="2" indent="-228600">
              <a:lnSpc>
                <a:spcPct val="107000"/>
              </a:lnSpc>
              <a:spcAft>
                <a:spcPts val="445"/>
              </a:spcAft>
              <a:buFont typeface="+mj-lt"/>
              <a:buAutoNum type="arabicPeriod"/>
            </a:pPr>
            <a:r>
              <a:rPr lang="en-IN" sz="1200" b="1" dirty="0">
                <a:solidFill>
                  <a:srgbClr val="000000"/>
                </a:solidFill>
                <a:effectLst/>
                <a:latin typeface="Times New Roman" panose="02020603050405020304" pitchFamily="18" charset="0"/>
                <a:ea typeface="Times New Roman" panose="02020603050405020304" pitchFamily="18" charset="0"/>
              </a:rPr>
              <a:t>Advantages of Proposed System   </a:t>
            </a:r>
            <a:endParaRPr lang="en-IN" sz="1400" b="1" dirty="0">
              <a:solidFill>
                <a:srgbClr val="000000"/>
              </a:solidFill>
              <a:effectLst/>
              <a:latin typeface="Times New Roman" panose="02020603050405020304" pitchFamily="18" charset="0"/>
              <a:ea typeface="Times New Roman" panose="02020603050405020304" pitchFamily="18" charset="0"/>
            </a:endParaRPr>
          </a:p>
        </p:txBody>
      </p:sp>
      <p:sp>
        <p:nvSpPr>
          <p:cNvPr id="50" name="TextBox 49">
            <a:extLst>
              <a:ext uri="{FF2B5EF4-FFF2-40B4-BE49-F238E27FC236}">
                <a16:creationId xmlns:a16="http://schemas.microsoft.com/office/drawing/2014/main" id="{1438E336-B481-6B0C-8093-18DDB8BE7D0F}"/>
              </a:ext>
            </a:extLst>
          </p:cNvPr>
          <p:cNvSpPr txBox="1"/>
          <p:nvPr/>
        </p:nvSpPr>
        <p:spPr>
          <a:xfrm>
            <a:off x="3900115" y="1497088"/>
            <a:ext cx="6098650" cy="369332"/>
          </a:xfrm>
          <a:prstGeom prst="rect">
            <a:avLst/>
          </a:prstGeom>
          <a:noFill/>
        </p:spPr>
        <p:txBody>
          <a:bodyPr wrap="square">
            <a:spAutoFit/>
          </a:bodyPr>
          <a:lstStyle/>
          <a:p>
            <a:pPr algn="l"/>
            <a:r>
              <a:rPr lang="en-US" b="1" i="0" dirty="0">
                <a:solidFill>
                  <a:srgbClr val="000000"/>
                </a:solidFill>
                <a:effectLst/>
                <a:latin typeface="OpenSans-Regular"/>
              </a:rPr>
              <a:t>1. One of The Most Cost-Effective and Affordable Solutions</a:t>
            </a:r>
          </a:p>
        </p:txBody>
      </p:sp>
      <p:sp>
        <p:nvSpPr>
          <p:cNvPr id="79" name="TextBox 78">
            <a:extLst>
              <a:ext uri="{FF2B5EF4-FFF2-40B4-BE49-F238E27FC236}">
                <a16:creationId xmlns:a16="http://schemas.microsoft.com/office/drawing/2014/main" id="{05296888-795D-4F98-F70F-9D5C4F6F16EF}"/>
              </a:ext>
            </a:extLst>
          </p:cNvPr>
          <p:cNvSpPr txBox="1"/>
          <p:nvPr/>
        </p:nvSpPr>
        <p:spPr>
          <a:xfrm>
            <a:off x="3900115" y="1298495"/>
            <a:ext cx="6098650" cy="2585323"/>
          </a:xfrm>
          <a:prstGeom prst="rect">
            <a:avLst/>
          </a:prstGeom>
          <a:noFill/>
        </p:spPr>
        <p:txBody>
          <a:bodyPr wrap="square">
            <a:spAutoFit/>
          </a:bodyPr>
          <a:lstStyle/>
          <a:p>
            <a:pPr algn="l"/>
            <a:endParaRPr lang="en-IN" b="1" i="0" dirty="0">
              <a:solidFill>
                <a:srgbClr val="000000"/>
              </a:solidFill>
              <a:effectLst/>
              <a:latin typeface="OpenSans-Regular"/>
            </a:endParaRPr>
          </a:p>
          <a:p>
            <a:pPr algn="l"/>
            <a:br>
              <a:rPr lang="en-IN" dirty="0"/>
            </a:br>
            <a:r>
              <a:rPr lang="en-IN" b="1" i="0" dirty="0">
                <a:solidFill>
                  <a:srgbClr val="000000"/>
                </a:solidFill>
                <a:effectLst/>
                <a:latin typeface="OpenSans-Regular"/>
              </a:rPr>
              <a:t>2. Regular Job Updates</a:t>
            </a:r>
            <a:br>
              <a:rPr lang="en-US" b="1" i="0" dirty="0">
                <a:solidFill>
                  <a:srgbClr val="000000"/>
                </a:solidFill>
                <a:effectLst/>
                <a:latin typeface="OpenSans-Regular"/>
              </a:rPr>
            </a:br>
            <a:r>
              <a:rPr lang="en-US" b="1" i="0" dirty="0">
                <a:solidFill>
                  <a:srgbClr val="000000"/>
                </a:solidFill>
                <a:effectLst/>
                <a:latin typeface="OpenSans-Regular"/>
              </a:rPr>
              <a:t>3. Notification On New Jobs or Job Alerts</a:t>
            </a:r>
          </a:p>
          <a:p>
            <a:pPr algn="l" fontAlgn="base"/>
            <a:r>
              <a:rPr lang="en-IN" b="1" dirty="0">
                <a:latin typeface="Roboto" panose="02000000000000000000" pitchFamily="2" charset="0"/>
              </a:rPr>
              <a:t>4</a:t>
            </a:r>
            <a:r>
              <a:rPr lang="en-IN" b="1" i="0" dirty="0">
                <a:effectLst/>
                <a:latin typeface="Roboto" panose="02000000000000000000" pitchFamily="2" charset="0"/>
              </a:rPr>
              <a:t>. More Job Opportunities</a:t>
            </a:r>
          </a:p>
          <a:p>
            <a:br>
              <a:rPr lang="en-IN" dirty="0"/>
            </a:br>
            <a:endParaRPr lang="en-US" b="1" i="0" dirty="0">
              <a:solidFill>
                <a:srgbClr val="000000"/>
              </a:solidFill>
              <a:effectLst/>
              <a:latin typeface="OpenSans-Regular"/>
            </a:endParaRPr>
          </a:p>
          <a:p>
            <a:br>
              <a:rPr lang="en-US" dirty="0"/>
            </a:br>
            <a:endParaRPr lang="en-IN" dirty="0"/>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94</TotalTime>
  <Words>1089</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 Antiqua</vt:lpstr>
      <vt:lpstr>Calibri</vt:lpstr>
      <vt:lpstr>Century Gothic</vt:lpstr>
      <vt:lpstr>OpenSans-Regular</vt:lpstr>
      <vt:lpstr>Roboto</vt:lpstr>
      <vt:lpstr>Segoe UI Light</vt:lpstr>
      <vt:lpstr>Times New Roman</vt:lpstr>
      <vt:lpstr>Office Theme</vt:lpstr>
      <vt:lpstr>DOORFORU YOUR DREAM JOB PARTNER</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DOORFORU YOUR DREAM JOB PARTNER</dc:title>
  <dc:creator>ANANDU SABU</dc:creator>
  <cp:lastModifiedBy>ANANDU SABU</cp:lastModifiedBy>
  <cp:revision>2</cp:revision>
  <dcterms:created xsi:type="dcterms:W3CDTF">2022-07-28T07:36:16Z</dcterms:created>
  <dcterms:modified xsi:type="dcterms:W3CDTF">2022-07-29T07:12:29Z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