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1" r:id="rId2"/>
    <p:sldId id="272" r:id="rId3"/>
    <p:sldId id="258" r:id="rId4"/>
    <p:sldId id="282" r:id="rId5"/>
    <p:sldId id="283" r:id="rId6"/>
    <p:sldId id="270" r:id="rId7"/>
    <p:sldId id="259" r:id="rId8"/>
    <p:sldId id="271" r:id="rId9"/>
    <p:sldId id="267" r:id="rId10"/>
    <p:sldId id="275" r:id="rId11"/>
    <p:sldId id="268" r:id="rId12"/>
    <p:sldId id="277" r:id="rId13"/>
    <p:sldId id="284" r:id="rId14"/>
    <p:sldId id="279" r:id="rId15"/>
    <p:sldId id="280" r:id="rId16"/>
    <p:sldId id="256" r:id="rId17"/>
    <p:sldId id="264" r:id="rId18"/>
    <p:sldId id="269"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355"/>
    <a:srgbClr val="7D8A9A"/>
    <a:srgbClr val="01619E"/>
    <a:srgbClr val="004E99"/>
    <a:srgbClr val="241F29"/>
    <a:srgbClr val="004E98"/>
    <a:srgbClr val="C3BBA3"/>
    <a:srgbClr val="004EA2"/>
    <a:srgbClr val="766E7F"/>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590777-8342-4A21-BE13-01FAAB244994}" v="62" dt="2024-06-18T15:27:04.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8AB9DE-B544-4327-AF03-D455619FB1A3}" type="datetimeFigureOut">
              <a:rPr lang="en-IN" smtClean="0"/>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4BA7F-1A28-4232-BB53-4DD6FA84785D}" type="slidenum">
              <a:rPr lang="en-IN" smtClean="0"/>
              <a:t>‹#›</a:t>
            </a:fld>
            <a:endParaRPr lang="en-IN"/>
          </a:p>
        </p:txBody>
      </p:sp>
    </p:spTree>
    <p:extLst>
      <p:ext uri="{BB962C8B-B14F-4D97-AF65-F5344CB8AC3E}">
        <p14:creationId xmlns:p14="http://schemas.microsoft.com/office/powerpoint/2010/main" val="428313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D4BA7F-1A28-4232-BB53-4DD6FA84785D}" type="slidenum">
              <a:rPr lang="en-IN" smtClean="0"/>
              <a:t>2</a:t>
            </a:fld>
            <a:endParaRPr lang="en-IN"/>
          </a:p>
        </p:txBody>
      </p:sp>
    </p:spTree>
    <p:extLst>
      <p:ext uri="{BB962C8B-B14F-4D97-AF65-F5344CB8AC3E}">
        <p14:creationId xmlns:p14="http://schemas.microsoft.com/office/powerpoint/2010/main" val="352931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D4BA7F-1A28-4232-BB53-4DD6FA84785D}" type="slidenum">
              <a:rPr lang="en-IN" smtClean="0"/>
              <a:t>17</a:t>
            </a:fld>
            <a:endParaRPr lang="en-IN"/>
          </a:p>
        </p:txBody>
      </p:sp>
    </p:spTree>
    <p:extLst>
      <p:ext uri="{BB962C8B-B14F-4D97-AF65-F5344CB8AC3E}">
        <p14:creationId xmlns:p14="http://schemas.microsoft.com/office/powerpoint/2010/main" val="362010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E233-07AF-ED77-B701-2BE87EFEAD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9D91EF-D4E6-F185-FBDB-7C3C60A2B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74F59F-C0AB-FDC7-D410-00B26D1E90E9}"/>
              </a:ext>
            </a:extLst>
          </p:cNvPr>
          <p:cNvSpPr>
            <a:spLocks noGrp="1"/>
          </p:cNvSpPr>
          <p:nvPr>
            <p:ph type="dt" sz="half" idx="10"/>
          </p:nvPr>
        </p:nvSpPr>
        <p:spPr/>
        <p:txBody>
          <a:bodyPr/>
          <a:lstStyle/>
          <a:p>
            <a:fld id="{49325725-FF9F-4668-A9AC-A86E0182E5C5}" type="datetime1">
              <a:rPr lang="en-IN" smtClean="0"/>
              <a:t>21-06-2024</a:t>
            </a:fld>
            <a:endParaRPr lang="en-IN"/>
          </a:p>
        </p:txBody>
      </p:sp>
      <p:sp>
        <p:nvSpPr>
          <p:cNvPr id="5" name="Footer Placeholder 4">
            <a:extLst>
              <a:ext uri="{FF2B5EF4-FFF2-40B4-BE49-F238E27FC236}">
                <a16:creationId xmlns:a16="http://schemas.microsoft.com/office/drawing/2014/main" id="{0264C044-D5D2-60A4-2EA9-63C8808600C2}"/>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58942FD3-5DD1-0FCA-8B56-FDBB9CBDB106}"/>
              </a:ext>
            </a:extLst>
          </p:cNvPr>
          <p:cNvSpPr>
            <a:spLocks noGrp="1"/>
          </p:cNvSpPr>
          <p:nvPr>
            <p:ph type="sldNum" sz="quarter" idx="12"/>
          </p:nvPr>
        </p:nvSpPr>
        <p:spPr/>
        <p:txBody>
          <a:bodyPr/>
          <a:lstStyle/>
          <a:p>
            <a:fld id="{1446565B-1BD3-4EAE-B865-A987ACDEB271}" type="slidenum">
              <a:rPr lang="en-IN" smtClean="0"/>
              <a:t>‹#›</a:t>
            </a:fld>
            <a:endParaRPr lang="en-IN"/>
          </a:p>
        </p:txBody>
      </p:sp>
    </p:spTree>
    <p:extLst>
      <p:ext uri="{BB962C8B-B14F-4D97-AF65-F5344CB8AC3E}">
        <p14:creationId xmlns:p14="http://schemas.microsoft.com/office/powerpoint/2010/main" val="1172835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43DF5-8967-DD65-1898-45460F5C1F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BD863B-AA0B-3E9E-86A0-DE0DE5115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87BC4-9869-1863-423B-2F10B2221F9F}"/>
              </a:ext>
            </a:extLst>
          </p:cNvPr>
          <p:cNvSpPr>
            <a:spLocks noGrp="1"/>
          </p:cNvSpPr>
          <p:nvPr>
            <p:ph type="dt" sz="half" idx="10"/>
          </p:nvPr>
        </p:nvSpPr>
        <p:spPr/>
        <p:txBody>
          <a:bodyPr/>
          <a:lstStyle/>
          <a:p>
            <a:fld id="{8649C7E3-2D5B-4228-AB16-453642CDFFB7}" type="datetime1">
              <a:rPr lang="en-IN" smtClean="0"/>
              <a:t>21-06-2024</a:t>
            </a:fld>
            <a:endParaRPr lang="en-IN"/>
          </a:p>
        </p:txBody>
      </p:sp>
      <p:sp>
        <p:nvSpPr>
          <p:cNvPr id="5" name="Footer Placeholder 4">
            <a:extLst>
              <a:ext uri="{FF2B5EF4-FFF2-40B4-BE49-F238E27FC236}">
                <a16:creationId xmlns:a16="http://schemas.microsoft.com/office/drawing/2014/main" id="{ECD02252-9091-79A8-4406-A9AFFA7674E4}"/>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ED1A8F55-64B2-DB61-747D-642BD923DC73}"/>
              </a:ext>
            </a:extLst>
          </p:cNvPr>
          <p:cNvSpPr>
            <a:spLocks noGrp="1"/>
          </p:cNvSpPr>
          <p:nvPr>
            <p:ph type="sldNum" sz="quarter" idx="12"/>
          </p:nvPr>
        </p:nvSpPr>
        <p:spPr/>
        <p:txBody>
          <a:bodyPr/>
          <a:lstStyle/>
          <a:p>
            <a:fld id="{1446565B-1BD3-4EAE-B865-A987ACDEB271}" type="slidenum">
              <a:rPr lang="en-IN" smtClean="0"/>
              <a:t>‹#›</a:t>
            </a:fld>
            <a:endParaRPr lang="en-IN"/>
          </a:p>
        </p:txBody>
      </p:sp>
    </p:spTree>
    <p:extLst>
      <p:ext uri="{BB962C8B-B14F-4D97-AF65-F5344CB8AC3E}">
        <p14:creationId xmlns:p14="http://schemas.microsoft.com/office/powerpoint/2010/main" val="279491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E6CFA5-FD83-10E8-55F1-A9D0BB4D90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09A3F-6C5A-A4AA-5B2A-570F12D25E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7710A7-DB62-4336-0F55-EE5433A27EBE}"/>
              </a:ext>
            </a:extLst>
          </p:cNvPr>
          <p:cNvSpPr>
            <a:spLocks noGrp="1"/>
          </p:cNvSpPr>
          <p:nvPr>
            <p:ph type="dt" sz="half" idx="10"/>
          </p:nvPr>
        </p:nvSpPr>
        <p:spPr/>
        <p:txBody>
          <a:bodyPr/>
          <a:lstStyle/>
          <a:p>
            <a:fld id="{3E438054-1055-4C62-9805-770855A59B24}" type="datetime1">
              <a:rPr lang="en-IN" smtClean="0"/>
              <a:t>21-06-2024</a:t>
            </a:fld>
            <a:endParaRPr lang="en-IN"/>
          </a:p>
        </p:txBody>
      </p:sp>
      <p:sp>
        <p:nvSpPr>
          <p:cNvPr id="5" name="Footer Placeholder 4">
            <a:extLst>
              <a:ext uri="{FF2B5EF4-FFF2-40B4-BE49-F238E27FC236}">
                <a16:creationId xmlns:a16="http://schemas.microsoft.com/office/drawing/2014/main" id="{B7DDF5AC-7A22-7F8C-FEA3-87F5B0465FAB}"/>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01DFAC60-4895-75B2-FFED-83B86EC38CED}"/>
              </a:ext>
            </a:extLst>
          </p:cNvPr>
          <p:cNvSpPr>
            <a:spLocks noGrp="1"/>
          </p:cNvSpPr>
          <p:nvPr>
            <p:ph type="sldNum" sz="quarter" idx="12"/>
          </p:nvPr>
        </p:nvSpPr>
        <p:spPr/>
        <p:txBody>
          <a:bodyPr/>
          <a:lstStyle/>
          <a:p>
            <a:fld id="{1446565B-1BD3-4EAE-B865-A987ACDEB271}" type="slidenum">
              <a:rPr lang="en-IN" smtClean="0"/>
              <a:t>‹#›</a:t>
            </a:fld>
            <a:endParaRPr lang="en-IN"/>
          </a:p>
        </p:txBody>
      </p:sp>
    </p:spTree>
    <p:extLst>
      <p:ext uri="{BB962C8B-B14F-4D97-AF65-F5344CB8AC3E}">
        <p14:creationId xmlns:p14="http://schemas.microsoft.com/office/powerpoint/2010/main" val="3729650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BB10-98EB-9100-FE48-A9DAA794836B}"/>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DF5080-1F69-9A1D-B9E2-B5EA36A26380}"/>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5271EA-2444-00BB-4C94-249056E1FCDD}"/>
              </a:ext>
            </a:extLst>
          </p:cNvPr>
          <p:cNvSpPr>
            <a:spLocks noGrp="1"/>
          </p:cNvSpPr>
          <p:nvPr>
            <p:ph type="dt" sz="half" idx="10"/>
          </p:nvPr>
        </p:nvSpPr>
        <p:spPr/>
        <p:txBody>
          <a:bodyPr/>
          <a:lstStyle/>
          <a:p>
            <a:fld id="{D3A116F1-EF95-4792-986A-EF4CD4B1C406}" type="datetime1">
              <a:rPr lang="en-IN" smtClean="0"/>
              <a:t>21-06-2024</a:t>
            </a:fld>
            <a:endParaRPr lang="en-IN"/>
          </a:p>
        </p:txBody>
      </p:sp>
      <p:sp>
        <p:nvSpPr>
          <p:cNvPr id="5" name="Footer Placeholder 4">
            <a:extLst>
              <a:ext uri="{FF2B5EF4-FFF2-40B4-BE49-F238E27FC236}">
                <a16:creationId xmlns:a16="http://schemas.microsoft.com/office/drawing/2014/main" id="{E28499E1-4C29-4096-2388-622CDE766C30}"/>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095FE717-AAC3-511B-AF3B-ACD1A7D541AA}"/>
              </a:ext>
            </a:extLst>
          </p:cNvPr>
          <p:cNvSpPr>
            <a:spLocks noGrp="1"/>
          </p:cNvSpPr>
          <p:nvPr>
            <p:ph type="sldNum" sz="quarter" idx="12"/>
          </p:nvPr>
        </p:nvSpPr>
        <p:spPr/>
        <p:txBody>
          <a:bodyPr/>
          <a:lstStyle/>
          <a:p>
            <a:fld id="{E978A14A-78E6-4F4A-B34D-CDC7E070AD29}" type="slidenum">
              <a:rPr lang="en-IN" smtClean="0"/>
              <a:t>‹#›</a:t>
            </a:fld>
            <a:endParaRPr lang="en-IN"/>
          </a:p>
        </p:txBody>
      </p:sp>
    </p:spTree>
    <p:extLst>
      <p:ext uri="{BB962C8B-B14F-4D97-AF65-F5344CB8AC3E}">
        <p14:creationId xmlns:p14="http://schemas.microsoft.com/office/powerpoint/2010/main" val="324202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6AE5-4914-73CC-7D53-6F310F65B1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136753-8309-EAA0-F233-459D0CFC7F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A15115-9458-5D1A-5556-CC2385580EA6}"/>
              </a:ext>
            </a:extLst>
          </p:cNvPr>
          <p:cNvSpPr>
            <a:spLocks noGrp="1"/>
          </p:cNvSpPr>
          <p:nvPr>
            <p:ph type="dt" sz="half" idx="10"/>
          </p:nvPr>
        </p:nvSpPr>
        <p:spPr/>
        <p:txBody>
          <a:bodyPr/>
          <a:lstStyle/>
          <a:p>
            <a:fld id="{3654302B-BB48-4514-8BF7-BD3F645985EC}" type="datetime1">
              <a:rPr lang="en-IN" smtClean="0"/>
              <a:t>21-06-2024</a:t>
            </a:fld>
            <a:endParaRPr lang="en-IN"/>
          </a:p>
        </p:txBody>
      </p:sp>
      <p:sp>
        <p:nvSpPr>
          <p:cNvPr id="5" name="Footer Placeholder 4">
            <a:extLst>
              <a:ext uri="{FF2B5EF4-FFF2-40B4-BE49-F238E27FC236}">
                <a16:creationId xmlns:a16="http://schemas.microsoft.com/office/drawing/2014/main" id="{29BD4874-FA4B-0B75-1868-69466CE4771C}"/>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E3B284F8-1605-30AD-3A06-467761ABAE6C}"/>
              </a:ext>
            </a:extLst>
          </p:cNvPr>
          <p:cNvSpPr>
            <a:spLocks noGrp="1"/>
          </p:cNvSpPr>
          <p:nvPr>
            <p:ph type="sldNum" sz="quarter" idx="12"/>
          </p:nvPr>
        </p:nvSpPr>
        <p:spPr/>
        <p:txBody>
          <a:bodyPr/>
          <a:lstStyle/>
          <a:p>
            <a:fld id="{1446565B-1BD3-4EAE-B865-A987ACDEB271}" type="slidenum">
              <a:rPr lang="en-IN" smtClean="0"/>
              <a:t>‹#›</a:t>
            </a:fld>
            <a:endParaRPr lang="en-IN"/>
          </a:p>
        </p:txBody>
      </p:sp>
    </p:spTree>
    <p:extLst>
      <p:ext uri="{BB962C8B-B14F-4D97-AF65-F5344CB8AC3E}">
        <p14:creationId xmlns:p14="http://schemas.microsoft.com/office/powerpoint/2010/main" val="161549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D41B2-6D0D-AF8E-64D4-02C74D028E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A78F65-60F7-BDEF-18E4-4D0D8BA844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95E760-67FF-23A4-24E9-C7A9BADB3CBA}"/>
              </a:ext>
            </a:extLst>
          </p:cNvPr>
          <p:cNvSpPr>
            <a:spLocks noGrp="1"/>
          </p:cNvSpPr>
          <p:nvPr>
            <p:ph type="dt" sz="half" idx="10"/>
          </p:nvPr>
        </p:nvSpPr>
        <p:spPr/>
        <p:txBody>
          <a:bodyPr/>
          <a:lstStyle/>
          <a:p>
            <a:fld id="{783B3937-E79D-4165-99B7-7B604F120D72}" type="datetime1">
              <a:rPr lang="en-IN" smtClean="0"/>
              <a:t>21-06-2024</a:t>
            </a:fld>
            <a:endParaRPr lang="en-IN"/>
          </a:p>
        </p:txBody>
      </p:sp>
      <p:sp>
        <p:nvSpPr>
          <p:cNvPr id="5" name="Footer Placeholder 4">
            <a:extLst>
              <a:ext uri="{FF2B5EF4-FFF2-40B4-BE49-F238E27FC236}">
                <a16:creationId xmlns:a16="http://schemas.microsoft.com/office/drawing/2014/main" id="{2257D43E-0471-278E-D2C5-08338D3F97A1}"/>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BB7A8EA5-30D4-2F4D-95E2-38D7F6755351}"/>
              </a:ext>
            </a:extLst>
          </p:cNvPr>
          <p:cNvSpPr>
            <a:spLocks noGrp="1"/>
          </p:cNvSpPr>
          <p:nvPr>
            <p:ph type="sldNum" sz="quarter" idx="12"/>
          </p:nvPr>
        </p:nvSpPr>
        <p:spPr/>
        <p:txBody>
          <a:bodyPr/>
          <a:lstStyle/>
          <a:p>
            <a:fld id="{1446565B-1BD3-4EAE-B865-A987ACDEB271}" type="slidenum">
              <a:rPr lang="en-IN" smtClean="0"/>
              <a:t>‹#›</a:t>
            </a:fld>
            <a:endParaRPr lang="en-IN"/>
          </a:p>
        </p:txBody>
      </p:sp>
    </p:spTree>
    <p:extLst>
      <p:ext uri="{BB962C8B-B14F-4D97-AF65-F5344CB8AC3E}">
        <p14:creationId xmlns:p14="http://schemas.microsoft.com/office/powerpoint/2010/main" val="199274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D24C-5A64-447B-46FB-9C8CE9B5A9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FA952C-ABAC-7C0E-6F30-D7630328B7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0D62BE-0560-8772-F251-B3E0ACC256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02C212-E0FE-69E9-1E2C-ACE7E6BCFEC5}"/>
              </a:ext>
            </a:extLst>
          </p:cNvPr>
          <p:cNvSpPr>
            <a:spLocks noGrp="1"/>
          </p:cNvSpPr>
          <p:nvPr>
            <p:ph type="dt" sz="half" idx="10"/>
          </p:nvPr>
        </p:nvSpPr>
        <p:spPr/>
        <p:txBody>
          <a:bodyPr/>
          <a:lstStyle/>
          <a:p>
            <a:fld id="{FEE73ABB-3550-4CB7-95C0-15A61B829A43}" type="datetime1">
              <a:rPr lang="en-IN" smtClean="0"/>
              <a:t>21-06-2024</a:t>
            </a:fld>
            <a:endParaRPr lang="en-IN"/>
          </a:p>
        </p:txBody>
      </p:sp>
      <p:sp>
        <p:nvSpPr>
          <p:cNvPr id="6" name="Footer Placeholder 5">
            <a:extLst>
              <a:ext uri="{FF2B5EF4-FFF2-40B4-BE49-F238E27FC236}">
                <a16:creationId xmlns:a16="http://schemas.microsoft.com/office/drawing/2014/main" id="{6BB41EDF-9A4C-D888-C663-0BA9EE3538DB}"/>
              </a:ext>
            </a:extLst>
          </p:cNvPr>
          <p:cNvSpPr>
            <a:spLocks noGrp="1"/>
          </p:cNvSpPr>
          <p:nvPr>
            <p:ph type="ftr" sz="quarter" idx="11"/>
          </p:nvPr>
        </p:nvSpPr>
        <p:spPr/>
        <p:txBody>
          <a:bodyPr/>
          <a:lstStyle/>
          <a:p>
            <a:r>
              <a:rPr lang="en-US"/>
              <a:t>Electronic Crack Detection And Localization System</a:t>
            </a:r>
            <a:endParaRPr lang="en-IN"/>
          </a:p>
        </p:txBody>
      </p:sp>
      <p:sp>
        <p:nvSpPr>
          <p:cNvPr id="7" name="Slide Number Placeholder 6">
            <a:extLst>
              <a:ext uri="{FF2B5EF4-FFF2-40B4-BE49-F238E27FC236}">
                <a16:creationId xmlns:a16="http://schemas.microsoft.com/office/drawing/2014/main" id="{4CDF50EB-2D25-25F6-30B2-613135A021A6}"/>
              </a:ext>
            </a:extLst>
          </p:cNvPr>
          <p:cNvSpPr>
            <a:spLocks noGrp="1"/>
          </p:cNvSpPr>
          <p:nvPr>
            <p:ph type="sldNum" sz="quarter" idx="12"/>
          </p:nvPr>
        </p:nvSpPr>
        <p:spPr/>
        <p:txBody>
          <a:bodyPr/>
          <a:lstStyle/>
          <a:p>
            <a:fld id="{1446565B-1BD3-4EAE-B865-A987ACDEB271}" type="slidenum">
              <a:rPr lang="en-IN" smtClean="0"/>
              <a:t>‹#›</a:t>
            </a:fld>
            <a:endParaRPr lang="en-IN"/>
          </a:p>
        </p:txBody>
      </p:sp>
    </p:spTree>
    <p:extLst>
      <p:ext uri="{BB962C8B-B14F-4D97-AF65-F5344CB8AC3E}">
        <p14:creationId xmlns:p14="http://schemas.microsoft.com/office/powerpoint/2010/main" val="1151040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EAE-19AC-1DBB-1446-3D13C5E6235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3F3EBB-82DE-102E-E3FF-09DEA5D323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6E425-94E7-E5D6-7BDE-9A302396C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AED96B-156A-043F-FCBE-6AB8150880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EE2E73-800A-8864-C918-858997FABA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879801-CBF9-53CD-D805-BD83E92E836E}"/>
              </a:ext>
            </a:extLst>
          </p:cNvPr>
          <p:cNvSpPr>
            <a:spLocks noGrp="1"/>
          </p:cNvSpPr>
          <p:nvPr>
            <p:ph type="dt" sz="half" idx="10"/>
          </p:nvPr>
        </p:nvSpPr>
        <p:spPr/>
        <p:txBody>
          <a:bodyPr/>
          <a:lstStyle/>
          <a:p>
            <a:fld id="{8071F5C2-B3E6-4F75-8222-CE71016BD05A}" type="datetime1">
              <a:rPr lang="en-IN" smtClean="0"/>
              <a:t>21-06-2024</a:t>
            </a:fld>
            <a:endParaRPr lang="en-IN"/>
          </a:p>
        </p:txBody>
      </p:sp>
      <p:sp>
        <p:nvSpPr>
          <p:cNvPr id="8" name="Footer Placeholder 7">
            <a:extLst>
              <a:ext uri="{FF2B5EF4-FFF2-40B4-BE49-F238E27FC236}">
                <a16:creationId xmlns:a16="http://schemas.microsoft.com/office/drawing/2014/main" id="{76B6993C-DBDD-E848-FE52-AFC535DFB49E}"/>
              </a:ext>
            </a:extLst>
          </p:cNvPr>
          <p:cNvSpPr>
            <a:spLocks noGrp="1"/>
          </p:cNvSpPr>
          <p:nvPr>
            <p:ph type="ftr" sz="quarter" idx="11"/>
          </p:nvPr>
        </p:nvSpPr>
        <p:spPr/>
        <p:txBody>
          <a:bodyPr/>
          <a:lstStyle/>
          <a:p>
            <a:r>
              <a:rPr lang="en-US"/>
              <a:t>Electronic Crack Detection And Localization System</a:t>
            </a:r>
            <a:endParaRPr lang="en-IN"/>
          </a:p>
        </p:txBody>
      </p:sp>
      <p:sp>
        <p:nvSpPr>
          <p:cNvPr id="9" name="Slide Number Placeholder 8">
            <a:extLst>
              <a:ext uri="{FF2B5EF4-FFF2-40B4-BE49-F238E27FC236}">
                <a16:creationId xmlns:a16="http://schemas.microsoft.com/office/drawing/2014/main" id="{AD92B370-7899-1B3C-E672-AA55282ABD68}"/>
              </a:ext>
            </a:extLst>
          </p:cNvPr>
          <p:cNvSpPr>
            <a:spLocks noGrp="1"/>
          </p:cNvSpPr>
          <p:nvPr>
            <p:ph type="sldNum" sz="quarter" idx="12"/>
          </p:nvPr>
        </p:nvSpPr>
        <p:spPr/>
        <p:txBody>
          <a:bodyPr/>
          <a:lstStyle/>
          <a:p>
            <a:fld id="{1446565B-1BD3-4EAE-B865-A987ACDEB271}" type="slidenum">
              <a:rPr lang="en-IN" smtClean="0"/>
              <a:t>‹#›</a:t>
            </a:fld>
            <a:endParaRPr lang="en-IN"/>
          </a:p>
        </p:txBody>
      </p:sp>
    </p:spTree>
    <p:extLst>
      <p:ext uri="{BB962C8B-B14F-4D97-AF65-F5344CB8AC3E}">
        <p14:creationId xmlns:p14="http://schemas.microsoft.com/office/powerpoint/2010/main" val="93341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CBE1-3097-AC4C-ACEF-3FD9FC9FF9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C25C37-5655-5328-65A5-56B6B5B555E3}"/>
              </a:ext>
            </a:extLst>
          </p:cNvPr>
          <p:cNvSpPr>
            <a:spLocks noGrp="1"/>
          </p:cNvSpPr>
          <p:nvPr>
            <p:ph type="dt" sz="half" idx="10"/>
          </p:nvPr>
        </p:nvSpPr>
        <p:spPr/>
        <p:txBody>
          <a:bodyPr/>
          <a:lstStyle/>
          <a:p>
            <a:fld id="{691AC5F7-2F0A-4673-9CCD-F665B021CEC5}" type="datetime1">
              <a:rPr lang="en-IN" smtClean="0"/>
              <a:t>21-06-2024</a:t>
            </a:fld>
            <a:endParaRPr lang="en-IN"/>
          </a:p>
        </p:txBody>
      </p:sp>
      <p:sp>
        <p:nvSpPr>
          <p:cNvPr id="4" name="Footer Placeholder 3">
            <a:extLst>
              <a:ext uri="{FF2B5EF4-FFF2-40B4-BE49-F238E27FC236}">
                <a16:creationId xmlns:a16="http://schemas.microsoft.com/office/drawing/2014/main" id="{84F10969-2ED8-CE9C-A35A-956D2735E445}"/>
              </a:ext>
            </a:extLst>
          </p:cNvPr>
          <p:cNvSpPr>
            <a:spLocks noGrp="1"/>
          </p:cNvSpPr>
          <p:nvPr>
            <p:ph type="ftr" sz="quarter" idx="11"/>
          </p:nvPr>
        </p:nvSpPr>
        <p:spPr/>
        <p:txBody>
          <a:bodyPr/>
          <a:lstStyle/>
          <a:p>
            <a:r>
              <a:rPr lang="en-US"/>
              <a:t>Electronic Crack Detection And Localization System</a:t>
            </a:r>
            <a:endParaRPr lang="en-IN"/>
          </a:p>
        </p:txBody>
      </p:sp>
      <p:sp>
        <p:nvSpPr>
          <p:cNvPr id="5" name="Slide Number Placeholder 4">
            <a:extLst>
              <a:ext uri="{FF2B5EF4-FFF2-40B4-BE49-F238E27FC236}">
                <a16:creationId xmlns:a16="http://schemas.microsoft.com/office/drawing/2014/main" id="{25299C7E-12C5-644D-4E29-0547729193FF}"/>
              </a:ext>
            </a:extLst>
          </p:cNvPr>
          <p:cNvSpPr>
            <a:spLocks noGrp="1"/>
          </p:cNvSpPr>
          <p:nvPr>
            <p:ph type="sldNum" sz="quarter" idx="12"/>
          </p:nvPr>
        </p:nvSpPr>
        <p:spPr/>
        <p:txBody>
          <a:bodyPr/>
          <a:lstStyle/>
          <a:p>
            <a:fld id="{1446565B-1BD3-4EAE-B865-A987ACDEB271}" type="slidenum">
              <a:rPr lang="en-IN" smtClean="0"/>
              <a:t>‹#›</a:t>
            </a:fld>
            <a:endParaRPr lang="en-IN"/>
          </a:p>
        </p:txBody>
      </p:sp>
    </p:spTree>
    <p:extLst>
      <p:ext uri="{BB962C8B-B14F-4D97-AF65-F5344CB8AC3E}">
        <p14:creationId xmlns:p14="http://schemas.microsoft.com/office/powerpoint/2010/main" val="194966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EE7738-6D18-95EE-1CA0-5F6CE06F5813}"/>
              </a:ext>
            </a:extLst>
          </p:cNvPr>
          <p:cNvSpPr>
            <a:spLocks noGrp="1"/>
          </p:cNvSpPr>
          <p:nvPr>
            <p:ph type="dt" sz="half" idx="10"/>
          </p:nvPr>
        </p:nvSpPr>
        <p:spPr/>
        <p:txBody>
          <a:bodyPr/>
          <a:lstStyle/>
          <a:p>
            <a:fld id="{7D23C941-F881-4BA6-BFC9-CE7FAD3BE87D}" type="datetime1">
              <a:rPr lang="en-IN" smtClean="0"/>
              <a:t>21-06-2024</a:t>
            </a:fld>
            <a:endParaRPr lang="en-IN"/>
          </a:p>
        </p:txBody>
      </p:sp>
      <p:sp>
        <p:nvSpPr>
          <p:cNvPr id="3" name="Footer Placeholder 2">
            <a:extLst>
              <a:ext uri="{FF2B5EF4-FFF2-40B4-BE49-F238E27FC236}">
                <a16:creationId xmlns:a16="http://schemas.microsoft.com/office/drawing/2014/main" id="{9F8855F1-5CC9-7827-BADC-3487B80835C9}"/>
              </a:ext>
            </a:extLst>
          </p:cNvPr>
          <p:cNvSpPr>
            <a:spLocks noGrp="1"/>
          </p:cNvSpPr>
          <p:nvPr>
            <p:ph type="ftr" sz="quarter" idx="11"/>
          </p:nvPr>
        </p:nvSpPr>
        <p:spPr/>
        <p:txBody>
          <a:bodyPr/>
          <a:lstStyle/>
          <a:p>
            <a:r>
              <a:rPr lang="en-US"/>
              <a:t>Electronic Crack Detection And Localization System</a:t>
            </a:r>
            <a:endParaRPr lang="en-IN"/>
          </a:p>
        </p:txBody>
      </p:sp>
      <p:sp>
        <p:nvSpPr>
          <p:cNvPr id="4" name="Slide Number Placeholder 3">
            <a:extLst>
              <a:ext uri="{FF2B5EF4-FFF2-40B4-BE49-F238E27FC236}">
                <a16:creationId xmlns:a16="http://schemas.microsoft.com/office/drawing/2014/main" id="{D0B022EE-760E-C451-0D96-8C36915365E0}"/>
              </a:ext>
            </a:extLst>
          </p:cNvPr>
          <p:cNvSpPr>
            <a:spLocks noGrp="1"/>
          </p:cNvSpPr>
          <p:nvPr>
            <p:ph type="sldNum" sz="quarter" idx="12"/>
          </p:nvPr>
        </p:nvSpPr>
        <p:spPr/>
        <p:txBody>
          <a:bodyPr/>
          <a:lstStyle/>
          <a:p>
            <a:fld id="{1446565B-1BD3-4EAE-B865-A987ACDEB271}" type="slidenum">
              <a:rPr lang="en-IN" smtClean="0"/>
              <a:t>‹#›</a:t>
            </a:fld>
            <a:endParaRPr lang="en-IN"/>
          </a:p>
        </p:txBody>
      </p:sp>
    </p:spTree>
    <p:extLst>
      <p:ext uri="{BB962C8B-B14F-4D97-AF65-F5344CB8AC3E}">
        <p14:creationId xmlns:p14="http://schemas.microsoft.com/office/powerpoint/2010/main" val="151778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7560-6268-1438-17D5-FABA1B8A6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D9422E-2D3D-8950-E459-12F5F118F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7930F4-A410-B1A3-24C4-06FABE10E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36CEF-BAE3-DCBC-2A69-6C2E1DB7D5CC}"/>
              </a:ext>
            </a:extLst>
          </p:cNvPr>
          <p:cNvSpPr>
            <a:spLocks noGrp="1"/>
          </p:cNvSpPr>
          <p:nvPr>
            <p:ph type="dt" sz="half" idx="10"/>
          </p:nvPr>
        </p:nvSpPr>
        <p:spPr/>
        <p:txBody>
          <a:bodyPr/>
          <a:lstStyle/>
          <a:p>
            <a:fld id="{42E0F3C3-48E2-4459-A1CD-EF81D0EC4515}" type="datetime1">
              <a:rPr lang="en-IN" smtClean="0"/>
              <a:t>21-06-2024</a:t>
            </a:fld>
            <a:endParaRPr lang="en-IN"/>
          </a:p>
        </p:txBody>
      </p:sp>
      <p:sp>
        <p:nvSpPr>
          <p:cNvPr id="6" name="Footer Placeholder 5">
            <a:extLst>
              <a:ext uri="{FF2B5EF4-FFF2-40B4-BE49-F238E27FC236}">
                <a16:creationId xmlns:a16="http://schemas.microsoft.com/office/drawing/2014/main" id="{454DE2B9-BF36-49EB-8CBF-012B3D9F5FE3}"/>
              </a:ext>
            </a:extLst>
          </p:cNvPr>
          <p:cNvSpPr>
            <a:spLocks noGrp="1"/>
          </p:cNvSpPr>
          <p:nvPr>
            <p:ph type="ftr" sz="quarter" idx="11"/>
          </p:nvPr>
        </p:nvSpPr>
        <p:spPr/>
        <p:txBody>
          <a:bodyPr/>
          <a:lstStyle/>
          <a:p>
            <a:r>
              <a:rPr lang="en-US"/>
              <a:t>Electronic Crack Detection And Localization System</a:t>
            </a:r>
            <a:endParaRPr lang="en-IN"/>
          </a:p>
        </p:txBody>
      </p:sp>
      <p:sp>
        <p:nvSpPr>
          <p:cNvPr id="7" name="Slide Number Placeholder 6">
            <a:extLst>
              <a:ext uri="{FF2B5EF4-FFF2-40B4-BE49-F238E27FC236}">
                <a16:creationId xmlns:a16="http://schemas.microsoft.com/office/drawing/2014/main" id="{A7E5DFDD-D597-FC8B-EEC5-BE961C12663D}"/>
              </a:ext>
            </a:extLst>
          </p:cNvPr>
          <p:cNvSpPr>
            <a:spLocks noGrp="1"/>
          </p:cNvSpPr>
          <p:nvPr>
            <p:ph type="sldNum" sz="quarter" idx="12"/>
          </p:nvPr>
        </p:nvSpPr>
        <p:spPr/>
        <p:txBody>
          <a:bodyPr/>
          <a:lstStyle/>
          <a:p>
            <a:fld id="{1446565B-1BD3-4EAE-B865-A987ACDEB271}" type="slidenum">
              <a:rPr lang="en-IN" smtClean="0"/>
              <a:t>‹#›</a:t>
            </a:fld>
            <a:endParaRPr lang="en-IN"/>
          </a:p>
        </p:txBody>
      </p:sp>
    </p:spTree>
    <p:extLst>
      <p:ext uri="{BB962C8B-B14F-4D97-AF65-F5344CB8AC3E}">
        <p14:creationId xmlns:p14="http://schemas.microsoft.com/office/powerpoint/2010/main" val="242043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8D05-8C1C-95A1-3D6D-07B2A840B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1185F3-A33D-BD6F-04E4-15FDF58EC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FF6443-9F0D-4AFD-CEB7-61CB87E08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CA007-4B50-032D-D689-6200046E5AF3}"/>
              </a:ext>
            </a:extLst>
          </p:cNvPr>
          <p:cNvSpPr>
            <a:spLocks noGrp="1"/>
          </p:cNvSpPr>
          <p:nvPr>
            <p:ph type="dt" sz="half" idx="10"/>
          </p:nvPr>
        </p:nvSpPr>
        <p:spPr/>
        <p:txBody>
          <a:bodyPr/>
          <a:lstStyle/>
          <a:p>
            <a:fld id="{5095B98C-4E65-4438-A754-D3E043F84FB9}" type="datetime1">
              <a:rPr lang="en-IN" smtClean="0"/>
              <a:t>21-06-2024</a:t>
            </a:fld>
            <a:endParaRPr lang="en-IN"/>
          </a:p>
        </p:txBody>
      </p:sp>
      <p:sp>
        <p:nvSpPr>
          <p:cNvPr id="6" name="Footer Placeholder 5">
            <a:extLst>
              <a:ext uri="{FF2B5EF4-FFF2-40B4-BE49-F238E27FC236}">
                <a16:creationId xmlns:a16="http://schemas.microsoft.com/office/drawing/2014/main" id="{6436AD08-1CCE-5E77-83FA-6393FC995384}"/>
              </a:ext>
            </a:extLst>
          </p:cNvPr>
          <p:cNvSpPr>
            <a:spLocks noGrp="1"/>
          </p:cNvSpPr>
          <p:nvPr>
            <p:ph type="ftr" sz="quarter" idx="11"/>
          </p:nvPr>
        </p:nvSpPr>
        <p:spPr/>
        <p:txBody>
          <a:bodyPr/>
          <a:lstStyle/>
          <a:p>
            <a:r>
              <a:rPr lang="en-US"/>
              <a:t>Electronic Crack Detection And Localization System</a:t>
            </a:r>
            <a:endParaRPr lang="en-IN"/>
          </a:p>
        </p:txBody>
      </p:sp>
      <p:sp>
        <p:nvSpPr>
          <p:cNvPr id="7" name="Slide Number Placeholder 6">
            <a:extLst>
              <a:ext uri="{FF2B5EF4-FFF2-40B4-BE49-F238E27FC236}">
                <a16:creationId xmlns:a16="http://schemas.microsoft.com/office/drawing/2014/main" id="{24FBFA11-54D5-A49B-3843-7F757BFC742A}"/>
              </a:ext>
            </a:extLst>
          </p:cNvPr>
          <p:cNvSpPr>
            <a:spLocks noGrp="1"/>
          </p:cNvSpPr>
          <p:nvPr>
            <p:ph type="sldNum" sz="quarter" idx="12"/>
          </p:nvPr>
        </p:nvSpPr>
        <p:spPr/>
        <p:txBody>
          <a:bodyPr/>
          <a:lstStyle/>
          <a:p>
            <a:fld id="{1446565B-1BD3-4EAE-B865-A987ACDEB271}" type="slidenum">
              <a:rPr lang="en-IN" smtClean="0"/>
              <a:t>‹#›</a:t>
            </a:fld>
            <a:endParaRPr lang="en-IN"/>
          </a:p>
        </p:txBody>
      </p:sp>
    </p:spTree>
    <p:extLst>
      <p:ext uri="{BB962C8B-B14F-4D97-AF65-F5344CB8AC3E}">
        <p14:creationId xmlns:p14="http://schemas.microsoft.com/office/powerpoint/2010/main" val="13527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838B9B-BDD5-3CA1-E164-4F5F2E57B8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98223D-D82F-2E6A-2CC1-340953CE92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110A5D-EAFC-7DF3-B755-01AB562D67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400">
                <a:solidFill>
                  <a:schemeClr val="tx1">
                    <a:tint val="75000"/>
                  </a:schemeClr>
                </a:solidFill>
                <a:latin typeface="Times New Roman" panose="02020603050405020304" pitchFamily="18" charset="0"/>
                <a:cs typeface="Times New Roman" panose="02020603050405020304" pitchFamily="18" charset="0"/>
              </a:defRPr>
            </a:lvl1pPr>
          </a:lstStyle>
          <a:p>
            <a:fld id="{3E543EAD-0814-47D1-ADE0-F329BDB7CD20}" type="datetime1">
              <a:rPr lang="en-IN" smtClean="0"/>
              <a:pPr/>
              <a:t>21-06-2024</a:t>
            </a:fld>
            <a:endParaRPr lang="en-IN" dirty="0"/>
          </a:p>
        </p:txBody>
      </p:sp>
      <p:sp>
        <p:nvSpPr>
          <p:cNvPr id="5" name="Footer Placeholder 4">
            <a:extLst>
              <a:ext uri="{FF2B5EF4-FFF2-40B4-BE49-F238E27FC236}">
                <a16:creationId xmlns:a16="http://schemas.microsoft.com/office/drawing/2014/main" id="{21FD4DBE-1A0F-A79F-868D-719B40D48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a:t>Electronic Crack Detection And Localization System</a:t>
            </a:r>
            <a:endParaRPr lang="en-IN" dirty="0"/>
          </a:p>
        </p:txBody>
      </p:sp>
      <p:sp>
        <p:nvSpPr>
          <p:cNvPr id="6" name="Slide Number Placeholder 5">
            <a:extLst>
              <a:ext uri="{FF2B5EF4-FFF2-40B4-BE49-F238E27FC236}">
                <a16:creationId xmlns:a16="http://schemas.microsoft.com/office/drawing/2014/main" id="{ADADF175-9B9F-EF7D-D036-A28CEE9BA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a:solidFill>
                  <a:srgbClr val="123355"/>
                </a:solidFill>
              </a:defRPr>
            </a:lvl1pPr>
          </a:lstStyle>
          <a:p>
            <a:fld id="{1446565B-1BD3-4EAE-B865-A987ACDEB271}" type="slidenum">
              <a:rPr lang="en-IN" smtClean="0"/>
              <a:pPr/>
              <a:t>‹#›</a:t>
            </a:fld>
            <a:endParaRPr lang="en-IN" dirty="0"/>
          </a:p>
        </p:txBody>
      </p:sp>
    </p:spTree>
    <p:extLst>
      <p:ext uri="{BB962C8B-B14F-4D97-AF65-F5344CB8AC3E}">
        <p14:creationId xmlns:p14="http://schemas.microsoft.com/office/powerpoint/2010/main" val="303711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4449-CA00-721C-D1DD-207B6718C519}"/>
              </a:ext>
            </a:extLst>
          </p:cNvPr>
          <p:cNvSpPr>
            <a:spLocks noGrp="1"/>
          </p:cNvSpPr>
          <p:nvPr>
            <p:ph type="title"/>
          </p:nvPr>
        </p:nvSpPr>
        <p:spPr>
          <a:xfrm>
            <a:off x="838200" y="206477"/>
            <a:ext cx="10515600" cy="1799304"/>
          </a:xfrm>
        </p:spPr>
        <p:txBody>
          <a:bodyPr>
            <a:normAutofit/>
          </a:bodyPr>
          <a:lstStyle/>
          <a:p>
            <a:r>
              <a:rPr lang="en-IN" b="1" i="0" u="none" strike="noStrike" baseline="0" dirty="0">
                <a:solidFill>
                  <a:srgbClr val="2F5496"/>
                </a:solidFill>
                <a:latin typeface="Times New Roman" panose="02020603050405020304" pitchFamily="18" charset="0"/>
              </a:rPr>
              <a:t>      ELECTRONIC CRACK DETECTION</a:t>
            </a:r>
            <a:br>
              <a:rPr lang="en-IN" b="1" i="0" u="none" strike="noStrike" baseline="0" dirty="0">
                <a:solidFill>
                  <a:srgbClr val="2F5496"/>
                </a:solidFill>
                <a:latin typeface="Times New Roman" panose="02020603050405020304" pitchFamily="18" charset="0"/>
              </a:rPr>
            </a:br>
            <a:r>
              <a:rPr lang="en-IN" b="1" i="0" u="none" strike="noStrike" baseline="0" dirty="0">
                <a:solidFill>
                  <a:srgbClr val="2F5496"/>
                </a:solidFill>
                <a:latin typeface="Times New Roman" panose="02020603050405020304" pitchFamily="18" charset="0"/>
              </a:rPr>
              <a:t>         AND LOCALIZATION SYSTEM       </a:t>
            </a:r>
            <a:endParaRPr lang="en-IN" dirty="0"/>
          </a:p>
        </p:txBody>
      </p:sp>
      <p:sp>
        <p:nvSpPr>
          <p:cNvPr id="3" name="Content Placeholder 2">
            <a:extLst>
              <a:ext uri="{FF2B5EF4-FFF2-40B4-BE49-F238E27FC236}">
                <a16:creationId xmlns:a16="http://schemas.microsoft.com/office/drawing/2014/main" id="{C5A0A7C5-3E36-C78E-D49F-D0DC5FB3B14C}"/>
              </a:ext>
            </a:extLst>
          </p:cNvPr>
          <p:cNvSpPr>
            <a:spLocks noGrp="1"/>
          </p:cNvSpPr>
          <p:nvPr>
            <p:ph sz="half" idx="1"/>
          </p:nvPr>
        </p:nvSpPr>
        <p:spPr>
          <a:xfrm>
            <a:off x="1179870" y="3428999"/>
            <a:ext cx="4139381" cy="2747963"/>
          </a:xfrm>
        </p:spPr>
        <p:txBody>
          <a:bodyPr>
            <a:normAutofit/>
          </a:bodyPr>
          <a:lstStyle/>
          <a:p>
            <a:pPr marL="0" indent="0">
              <a:lnSpc>
                <a:spcPct val="107000"/>
              </a:lnSpc>
              <a:spcBef>
                <a:spcPts val="1200"/>
              </a:spcBef>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Guided by:</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Prof. Anu Assis</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Associate Professor</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TKMCE</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None/>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p>
          <a:p>
            <a:endParaRPr lang="en-IN" dirty="0"/>
          </a:p>
        </p:txBody>
      </p:sp>
      <p:sp>
        <p:nvSpPr>
          <p:cNvPr id="4" name="Content Placeholder 3">
            <a:extLst>
              <a:ext uri="{FF2B5EF4-FFF2-40B4-BE49-F238E27FC236}">
                <a16:creationId xmlns:a16="http://schemas.microsoft.com/office/drawing/2014/main" id="{7D231160-CB68-37BA-75FF-AA5D5FC59E53}"/>
              </a:ext>
            </a:extLst>
          </p:cNvPr>
          <p:cNvSpPr>
            <a:spLocks noGrp="1"/>
          </p:cNvSpPr>
          <p:nvPr>
            <p:ph sz="half" idx="2"/>
          </p:nvPr>
        </p:nvSpPr>
        <p:spPr>
          <a:xfrm>
            <a:off x="7216877" y="3274142"/>
            <a:ext cx="4699819" cy="3067664"/>
          </a:xfrm>
        </p:spPr>
        <p:txBody>
          <a:bodyPr>
            <a:normAutofit/>
          </a:bodyPr>
          <a:lstStyle/>
          <a:p>
            <a:pPr marL="0" lvl="0" indent="0">
              <a:lnSpc>
                <a:spcPct val="107000"/>
              </a:lnSpc>
              <a:spcBef>
                <a:spcPts val="1200"/>
              </a:spcBef>
              <a:buNone/>
              <a:tabLst>
                <a:tab pos="457200" algn="l"/>
              </a:tabLst>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Presented by: </a:t>
            </a:r>
          </a:p>
          <a:p>
            <a:pPr marL="0" lvl="0" indent="0">
              <a:lnSpc>
                <a:spcPct val="107000"/>
              </a:lnSpc>
              <a:spcBef>
                <a:spcPts val="1200"/>
              </a:spcBef>
              <a:buNone/>
              <a:tabLst>
                <a:tab pos="457200" algn="l"/>
              </a:tabLst>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AMARNATH A (TKM21EC024)</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ANANDU VK (TKM21EC029)</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RAHUL KUMAR BS (TKM21EC108)</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 SREEHARI R (TKM21EC127)</a:t>
            </a:r>
          </a:p>
          <a:p>
            <a:pPr marL="0" indent="0">
              <a:lnSpc>
                <a:spcPct val="107000"/>
              </a:lnSpc>
              <a:spcBef>
                <a:spcPts val="1200"/>
              </a:spcBef>
              <a:buNone/>
            </a:pPr>
            <a:endParaRPr lang="en-US" sz="1800" b="1" kern="100"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5" name="Date Placeholder 4">
            <a:extLst>
              <a:ext uri="{FF2B5EF4-FFF2-40B4-BE49-F238E27FC236}">
                <a16:creationId xmlns:a16="http://schemas.microsoft.com/office/drawing/2014/main" id="{ABAA6AE6-6F08-0B82-1A9A-9D2A3DAF610C}"/>
              </a:ext>
            </a:extLst>
          </p:cNvPr>
          <p:cNvSpPr>
            <a:spLocks noGrp="1"/>
          </p:cNvSpPr>
          <p:nvPr>
            <p:ph type="dt" sz="half" idx="10"/>
          </p:nvPr>
        </p:nvSpPr>
        <p:spPr/>
        <p:txBody>
          <a:bodyPr/>
          <a:lstStyle/>
          <a:p>
            <a:fld id="{E753C99E-7906-4B49-B300-1CA1B511DF2E}" type="datetime1">
              <a:rPr lang="en-IN" smtClean="0"/>
              <a:t>21-06-2024</a:t>
            </a:fld>
            <a:endParaRPr lang="en-IN"/>
          </a:p>
        </p:txBody>
      </p:sp>
      <p:sp>
        <p:nvSpPr>
          <p:cNvPr id="6" name="Footer Placeholder 5">
            <a:extLst>
              <a:ext uri="{FF2B5EF4-FFF2-40B4-BE49-F238E27FC236}">
                <a16:creationId xmlns:a16="http://schemas.microsoft.com/office/drawing/2014/main" id="{2E0613F9-F722-DE93-4290-21371A336C58}"/>
              </a:ext>
            </a:extLst>
          </p:cNvPr>
          <p:cNvSpPr>
            <a:spLocks noGrp="1"/>
          </p:cNvSpPr>
          <p:nvPr>
            <p:ph type="ftr" sz="quarter" idx="11"/>
          </p:nvPr>
        </p:nvSpPr>
        <p:spPr/>
        <p:txBody>
          <a:bodyPr/>
          <a:lstStyle/>
          <a:p>
            <a:r>
              <a:rPr lang="en-US"/>
              <a:t>Electronic Crack Detection And Localization System</a:t>
            </a:r>
            <a:endParaRPr lang="en-IN"/>
          </a:p>
        </p:txBody>
      </p:sp>
      <p:sp>
        <p:nvSpPr>
          <p:cNvPr id="7" name="Slide Number Placeholder 6">
            <a:extLst>
              <a:ext uri="{FF2B5EF4-FFF2-40B4-BE49-F238E27FC236}">
                <a16:creationId xmlns:a16="http://schemas.microsoft.com/office/drawing/2014/main" id="{22EEB721-5839-DAE6-CDF9-41E829B31876}"/>
              </a:ext>
            </a:extLst>
          </p:cNvPr>
          <p:cNvSpPr>
            <a:spLocks noGrp="1"/>
          </p:cNvSpPr>
          <p:nvPr>
            <p:ph type="sldNum" sz="quarter" idx="12"/>
          </p:nvPr>
        </p:nvSpPr>
        <p:spPr/>
        <p:txBody>
          <a:bodyPr/>
          <a:lstStyle/>
          <a:p>
            <a:fld id="{1446565B-1BD3-4EAE-B865-A987ACDEB271}" type="slidenum">
              <a:rPr lang="en-IN" smtClean="0"/>
              <a:t>1</a:t>
            </a:fld>
            <a:endParaRPr lang="en-IN"/>
          </a:p>
        </p:txBody>
      </p:sp>
    </p:spTree>
    <p:extLst>
      <p:ext uri="{BB962C8B-B14F-4D97-AF65-F5344CB8AC3E}">
        <p14:creationId xmlns:p14="http://schemas.microsoft.com/office/powerpoint/2010/main" val="771802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861F-3AC6-3056-D470-85FED037C456}"/>
              </a:ext>
            </a:extLst>
          </p:cNvPr>
          <p:cNvSpPr>
            <a:spLocks noGrp="1"/>
          </p:cNvSpPr>
          <p:nvPr>
            <p:ph type="title"/>
          </p:nvPr>
        </p:nvSpPr>
        <p:spPr/>
        <p:txBody>
          <a:bodyPr/>
          <a:lstStyle/>
          <a:p>
            <a:pPr marR="0" rtl="0"/>
            <a:r>
              <a:rPr lang="en-IN" b="0" i="0" u="none" strike="noStrike" kern="100" baseline="0" dirty="0">
                <a:solidFill>
                  <a:srgbClr val="2F5496"/>
                </a:solidFill>
                <a:latin typeface="Times New Roman" panose="02020603050405020304" pitchFamily="18" charset="0"/>
              </a:rPr>
              <a:t>Working</a:t>
            </a:r>
          </a:p>
        </p:txBody>
      </p:sp>
      <p:sp>
        <p:nvSpPr>
          <p:cNvPr id="3" name="Text Placeholder 2">
            <a:extLst>
              <a:ext uri="{FF2B5EF4-FFF2-40B4-BE49-F238E27FC236}">
                <a16:creationId xmlns:a16="http://schemas.microsoft.com/office/drawing/2014/main" id="{83E9C0FB-EB79-8CF7-B4EA-7EAC10617837}"/>
              </a:ext>
            </a:extLst>
          </p:cNvPr>
          <p:cNvSpPr>
            <a:spLocks noGrp="1"/>
          </p:cNvSpPr>
          <p:nvPr>
            <p:ph type="body" idx="1"/>
          </p:nvPr>
        </p:nvSpPr>
        <p:spPr/>
        <p:txBody>
          <a:bodyPr>
            <a:normAutofit/>
          </a:bodyPr>
          <a:lstStyle/>
          <a:p>
            <a:pPr marL="0" indent="0">
              <a:buNone/>
            </a:pPr>
            <a:r>
              <a:rPr lang="en-US" sz="16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integrates ultrasonic sensors for crack detection and obstacle avoidance, controlled by an L298N motor driver. Upon detecting a crack (distance &lt; 200 cm), the robot maneuvers autonomously—stopping, reversing briefly, turning left, then resuming forward motion. </a:t>
            </a:r>
          </a:p>
          <a:p>
            <a:pPr marL="0" indent="0">
              <a:buNone/>
            </a:pPr>
            <a:endParaRPr lang="en-US" sz="16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Simultaneously, a GPS module tracks real-time coordinates, crucial for pinpointing crack locations. Detected coordinates are transmitted via a GSM module over cellular networks, sending SMS alerts with precise latitude and longitude to a designated phone number. </a:t>
            </a:r>
          </a:p>
          <a:p>
            <a:pPr marL="0" indent="0">
              <a:buNone/>
            </a:pPr>
            <a:endParaRPr lang="en-US" sz="16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6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This autonomous operation enables immediate response to cracks, ideal for infrastructure inspection. Future enhancements could include additional sensors for accuracy, advanced navigation algorithms, optimized power consumption, and data logging for predictive maintenance, ensuring continual improvement and reliability in monitoring critical infrastructure.</a:t>
            </a:r>
            <a:endParaRPr lang="en-IN" sz="16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rtl="0">
              <a:buNone/>
            </a:pPr>
            <a:endParaRPr lang="en-US" b="0" i="0" u="none" strike="noStrike" kern="100" baseline="0" dirty="0">
              <a:solidFill>
                <a:srgbClr val="2F5496"/>
              </a:solidFill>
              <a:latin typeface="Times New Roman" panose="02020603050405020304" pitchFamily="18" charset="0"/>
            </a:endParaRPr>
          </a:p>
        </p:txBody>
      </p:sp>
      <p:sp>
        <p:nvSpPr>
          <p:cNvPr id="4" name="Date Placeholder 3">
            <a:extLst>
              <a:ext uri="{FF2B5EF4-FFF2-40B4-BE49-F238E27FC236}">
                <a16:creationId xmlns:a16="http://schemas.microsoft.com/office/drawing/2014/main" id="{937F2860-1D24-AE73-499D-AF7A7306DC36}"/>
              </a:ext>
            </a:extLst>
          </p:cNvPr>
          <p:cNvSpPr>
            <a:spLocks noGrp="1"/>
          </p:cNvSpPr>
          <p:nvPr>
            <p:ph type="dt" sz="half" idx="10"/>
          </p:nvPr>
        </p:nvSpPr>
        <p:spPr/>
        <p:txBody>
          <a:bodyPr/>
          <a:lstStyle/>
          <a:p>
            <a:fld id="{2F0048F6-99F7-403F-B153-C1A1AD96F159}" type="datetime1">
              <a:rPr lang="en-IN" smtClean="0"/>
              <a:t>21-06-2024</a:t>
            </a:fld>
            <a:endParaRPr lang="en-IN"/>
          </a:p>
        </p:txBody>
      </p:sp>
      <p:sp>
        <p:nvSpPr>
          <p:cNvPr id="5" name="Footer Placeholder 4">
            <a:extLst>
              <a:ext uri="{FF2B5EF4-FFF2-40B4-BE49-F238E27FC236}">
                <a16:creationId xmlns:a16="http://schemas.microsoft.com/office/drawing/2014/main" id="{E8111D44-05B5-343F-59F5-3E751C5E0B67}"/>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70B0F728-A91A-8CBC-D69B-3DA28881EFCA}"/>
              </a:ext>
            </a:extLst>
          </p:cNvPr>
          <p:cNvSpPr>
            <a:spLocks noGrp="1"/>
          </p:cNvSpPr>
          <p:nvPr>
            <p:ph type="sldNum" sz="quarter" idx="12"/>
          </p:nvPr>
        </p:nvSpPr>
        <p:spPr/>
        <p:txBody>
          <a:bodyPr/>
          <a:lstStyle/>
          <a:p>
            <a:fld id="{E978A14A-78E6-4F4A-B34D-CDC7E070AD29}" type="slidenum">
              <a:rPr lang="en-IN" smtClean="0"/>
              <a:t>10</a:t>
            </a:fld>
            <a:endParaRPr lang="en-IN"/>
          </a:p>
        </p:txBody>
      </p:sp>
    </p:spTree>
    <p:extLst>
      <p:ext uri="{BB962C8B-B14F-4D97-AF65-F5344CB8AC3E}">
        <p14:creationId xmlns:p14="http://schemas.microsoft.com/office/powerpoint/2010/main" val="115415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BB42-2FD6-66A6-FA38-51574A8AF308}"/>
              </a:ext>
            </a:extLst>
          </p:cNvPr>
          <p:cNvSpPr>
            <a:spLocks noGrp="1"/>
          </p:cNvSpPr>
          <p:nvPr>
            <p:ph type="title"/>
          </p:nvPr>
        </p:nvSpPr>
        <p:spPr>
          <a:xfrm>
            <a:off x="838200" y="1"/>
            <a:ext cx="10515600" cy="1248696"/>
          </a:xfrm>
        </p:spPr>
        <p:txBody>
          <a:bodyPr/>
          <a:lstStyle/>
          <a:p>
            <a:r>
              <a:rPr lang="en-US" b="0" i="0" u="none" strike="noStrike" kern="100" baseline="0" dirty="0">
                <a:solidFill>
                  <a:srgbClr val="2F5496"/>
                </a:solidFill>
                <a:latin typeface="Times New Roman" panose="02020603050405020304" pitchFamily="18" charset="0"/>
              </a:rPr>
              <a:t> Process Flow Chart</a:t>
            </a:r>
            <a:endParaRPr lang="en-IN" dirty="0"/>
          </a:p>
        </p:txBody>
      </p:sp>
      <p:pic>
        <p:nvPicPr>
          <p:cNvPr id="3" name="Picture 2">
            <a:extLst>
              <a:ext uri="{FF2B5EF4-FFF2-40B4-BE49-F238E27FC236}">
                <a16:creationId xmlns:a16="http://schemas.microsoft.com/office/drawing/2014/main" id="{CAC4B1C0-CA76-DA15-A71A-C488970C423F}"/>
              </a:ext>
            </a:extLst>
          </p:cNvPr>
          <p:cNvPicPr/>
          <p:nvPr/>
        </p:nvPicPr>
        <p:blipFill>
          <a:blip r:embed="rId2"/>
          <a:stretch>
            <a:fillRect/>
          </a:stretch>
        </p:blipFill>
        <p:spPr>
          <a:xfrm>
            <a:off x="2574904" y="993057"/>
            <a:ext cx="2895600" cy="4699821"/>
          </a:xfrm>
          <a:prstGeom prst="rect">
            <a:avLst/>
          </a:prstGeom>
        </p:spPr>
      </p:pic>
      <p:sp>
        <p:nvSpPr>
          <p:cNvPr id="4" name="TextBox 3">
            <a:extLst>
              <a:ext uri="{FF2B5EF4-FFF2-40B4-BE49-F238E27FC236}">
                <a16:creationId xmlns:a16="http://schemas.microsoft.com/office/drawing/2014/main" id="{5E330CB6-34E2-CA8D-B6E1-E65519BFD894}"/>
              </a:ext>
            </a:extLst>
          </p:cNvPr>
          <p:cNvSpPr txBox="1"/>
          <p:nvPr/>
        </p:nvSpPr>
        <p:spPr>
          <a:xfrm>
            <a:off x="2818416" y="5692878"/>
            <a:ext cx="3006049" cy="369332"/>
          </a:xfrm>
          <a:prstGeom prst="rect">
            <a:avLst/>
          </a:prstGeom>
          <a:noFill/>
        </p:spPr>
        <p:txBody>
          <a:bodyPr wrap="square" rtlCol="0">
            <a:spAutoFit/>
          </a:bodyPr>
          <a:lstStyle/>
          <a:p>
            <a:r>
              <a:rPr lang="en-IN" dirty="0"/>
              <a:t>Figure 3: Flow Chart</a:t>
            </a:r>
          </a:p>
        </p:txBody>
      </p:sp>
      <p:sp>
        <p:nvSpPr>
          <p:cNvPr id="5" name="Date Placeholder 4">
            <a:extLst>
              <a:ext uri="{FF2B5EF4-FFF2-40B4-BE49-F238E27FC236}">
                <a16:creationId xmlns:a16="http://schemas.microsoft.com/office/drawing/2014/main" id="{EA01341C-13B1-3D18-676C-CBD85F3A1D44}"/>
              </a:ext>
            </a:extLst>
          </p:cNvPr>
          <p:cNvSpPr>
            <a:spLocks noGrp="1"/>
          </p:cNvSpPr>
          <p:nvPr>
            <p:ph type="dt" sz="half" idx="10"/>
          </p:nvPr>
        </p:nvSpPr>
        <p:spPr/>
        <p:txBody>
          <a:bodyPr/>
          <a:lstStyle/>
          <a:p>
            <a:fld id="{719939D8-1EFF-45E7-A108-F8F8BE4F82A8}" type="datetime1">
              <a:rPr lang="en-IN" smtClean="0"/>
              <a:t>21-06-2024</a:t>
            </a:fld>
            <a:endParaRPr lang="en-IN"/>
          </a:p>
        </p:txBody>
      </p:sp>
      <p:sp>
        <p:nvSpPr>
          <p:cNvPr id="6" name="Footer Placeholder 5">
            <a:extLst>
              <a:ext uri="{FF2B5EF4-FFF2-40B4-BE49-F238E27FC236}">
                <a16:creationId xmlns:a16="http://schemas.microsoft.com/office/drawing/2014/main" id="{9B4654B5-F7B3-687B-96FE-DEDCB8DF90E3}"/>
              </a:ext>
            </a:extLst>
          </p:cNvPr>
          <p:cNvSpPr>
            <a:spLocks noGrp="1"/>
          </p:cNvSpPr>
          <p:nvPr>
            <p:ph type="ftr" sz="quarter" idx="11"/>
          </p:nvPr>
        </p:nvSpPr>
        <p:spPr/>
        <p:txBody>
          <a:bodyPr/>
          <a:lstStyle/>
          <a:p>
            <a:r>
              <a:rPr lang="en-US"/>
              <a:t>Electronic Crack Detection And Localization System</a:t>
            </a:r>
            <a:endParaRPr lang="en-IN"/>
          </a:p>
        </p:txBody>
      </p:sp>
      <p:sp>
        <p:nvSpPr>
          <p:cNvPr id="7" name="Slide Number Placeholder 6">
            <a:extLst>
              <a:ext uri="{FF2B5EF4-FFF2-40B4-BE49-F238E27FC236}">
                <a16:creationId xmlns:a16="http://schemas.microsoft.com/office/drawing/2014/main" id="{0AD0F55A-72BF-2887-30D3-6377C1688FE7}"/>
              </a:ext>
            </a:extLst>
          </p:cNvPr>
          <p:cNvSpPr>
            <a:spLocks noGrp="1"/>
          </p:cNvSpPr>
          <p:nvPr>
            <p:ph type="sldNum" sz="quarter" idx="12"/>
          </p:nvPr>
        </p:nvSpPr>
        <p:spPr/>
        <p:txBody>
          <a:bodyPr/>
          <a:lstStyle/>
          <a:p>
            <a:fld id="{1446565B-1BD3-4EAE-B865-A987ACDEB271}" type="slidenum">
              <a:rPr lang="en-IN" smtClean="0"/>
              <a:t>11</a:t>
            </a:fld>
            <a:endParaRPr lang="en-IN"/>
          </a:p>
        </p:txBody>
      </p:sp>
    </p:spTree>
    <p:extLst>
      <p:ext uri="{BB962C8B-B14F-4D97-AF65-F5344CB8AC3E}">
        <p14:creationId xmlns:p14="http://schemas.microsoft.com/office/powerpoint/2010/main" val="281470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A714-DB54-BABB-996A-E0F0AB878FB5}"/>
              </a:ext>
            </a:extLst>
          </p:cNvPr>
          <p:cNvSpPr>
            <a:spLocks noGrp="1"/>
          </p:cNvSpPr>
          <p:nvPr>
            <p:ph type="title"/>
          </p:nvPr>
        </p:nvSpPr>
        <p:spPr/>
        <p:txBody>
          <a:bodyPr/>
          <a:lstStyle/>
          <a:p>
            <a:r>
              <a:rPr lang="en-IN"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Circuit Diagram</a:t>
            </a:r>
            <a:b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55576E4D-9043-08F0-0C3A-7FF18EFED4AC}"/>
              </a:ext>
            </a:extLst>
          </p:cNvPr>
          <p:cNvPicPr/>
          <p:nvPr/>
        </p:nvPicPr>
        <p:blipFill>
          <a:blip r:embed="rId2"/>
          <a:stretch>
            <a:fillRect/>
          </a:stretch>
        </p:blipFill>
        <p:spPr>
          <a:xfrm>
            <a:off x="1868129" y="1280651"/>
            <a:ext cx="6744929" cy="4296697"/>
          </a:xfrm>
          <a:prstGeom prst="rect">
            <a:avLst/>
          </a:prstGeom>
        </p:spPr>
      </p:pic>
      <p:sp>
        <p:nvSpPr>
          <p:cNvPr id="4" name="TextBox 3">
            <a:extLst>
              <a:ext uri="{FF2B5EF4-FFF2-40B4-BE49-F238E27FC236}">
                <a16:creationId xmlns:a16="http://schemas.microsoft.com/office/drawing/2014/main" id="{52D0CB0F-C1A2-DD99-3EC4-B9BE9FB9F76F}"/>
              </a:ext>
            </a:extLst>
          </p:cNvPr>
          <p:cNvSpPr txBox="1"/>
          <p:nvPr/>
        </p:nvSpPr>
        <p:spPr>
          <a:xfrm>
            <a:off x="3224980" y="5577348"/>
            <a:ext cx="4031225" cy="369332"/>
          </a:xfrm>
          <a:prstGeom prst="rect">
            <a:avLst/>
          </a:prstGeom>
          <a:noFill/>
        </p:spPr>
        <p:txBody>
          <a:bodyPr wrap="square" rtlCol="0">
            <a:spAutoFit/>
          </a:bodyPr>
          <a:lstStyle/>
          <a:p>
            <a:r>
              <a:rPr lang="en-IN" dirty="0"/>
              <a:t>Figure 4: Circuit Diagram</a:t>
            </a:r>
          </a:p>
        </p:txBody>
      </p:sp>
      <p:sp>
        <p:nvSpPr>
          <p:cNvPr id="5" name="Date Placeholder 4">
            <a:extLst>
              <a:ext uri="{FF2B5EF4-FFF2-40B4-BE49-F238E27FC236}">
                <a16:creationId xmlns:a16="http://schemas.microsoft.com/office/drawing/2014/main" id="{FDB4B686-89B9-E9BB-F240-E1C5C8D43587}"/>
              </a:ext>
            </a:extLst>
          </p:cNvPr>
          <p:cNvSpPr>
            <a:spLocks noGrp="1"/>
          </p:cNvSpPr>
          <p:nvPr>
            <p:ph type="dt" sz="half" idx="10"/>
          </p:nvPr>
        </p:nvSpPr>
        <p:spPr/>
        <p:txBody>
          <a:bodyPr/>
          <a:lstStyle/>
          <a:p>
            <a:fld id="{8B80EA79-4486-457F-A059-97E6A41F28A5}" type="datetime1">
              <a:rPr lang="en-IN" smtClean="0"/>
              <a:t>21-06-2024</a:t>
            </a:fld>
            <a:endParaRPr lang="en-IN"/>
          </a:p>
        </p:txBody>
      </p:sp>
      <p:sp>
        <p:nvSpPr>
          <p:cNvPr id="6" name="Footer Placeholder 5">
            <a:extLst>
              <a:ext uri="{FF2B5EF4-FFF2-40B4-BE49-F238E27FC236}">
                <a16:creationId xmlns:a16="http://schemas.microsoft.com/office/drawing/2014/main" id="{93BFE5AD-CBE5-1FA4-9780-B2F846463B07}"/>
              </a:ext>
            </a:extLst>
          </p:cNvPr>
          <p:cNvSpPr>
            <a:spLocks noGrp="1"/>
          </p:cNvSpPr>
          <p:nvPr>
            <p:ph type="ftr" sz="quarter" idx="11"/>
          </p:nvPr>
        </p:nvSpPr>
        <p:spPr/>
        <p:txBody>
          <a:bodyPr/>
          <a:lstStyle/>
          <a:p>
            <a:r>
              <a:rPr lang="en-US"/>
              <a:t>Electronic Crack Detection And Localization System</a:t>
            </a:r>
            <a:endParaRPr lang="en-IN"/>
          </a:p>
        </p:txBody>
      </p:sp>
      <p:sp>
        <p:nvSpPr>
          <p:cNvPr id="7" name="Slide Number Placeholder 6">
            <a:extLst>
              <a:ext uri="{FF2B5EF4-FFF2-40B4-BE49-F238E27FC236}">
                <a16:creationId xmlns:a16="http://schemas.microsoft.com/office/drawing/2014/main" id="{11CB1B68-AF36-E006-A1FF-1B008D77921A}"/>
              </a:ext>
            </a:extLst>
          </p:cNvPr>
          <p:cNvSpPr>
            <a:spLocks noGrp="1"/>
          </p:cNvSpPr>
          <p:nvPr>
            <p:ph type="sldNum" sz="quarter" idx="12"/>
          </p:nvPr>
        </p:nvSpPr>
        <p:spPr/>
        <p:txBody>
          <a:bodyPr/>
          <a:lstStyle/>
          <a:p>
            <a:fld id="{1446565B-1BD3-4EAE-B865-A987ACDEB271}" type="slidenum">
              <a:rPr lang="en-IN" smtClean="0"/>
              <a:t>12</a:t>
            </a:fld>
            <a:endParaRPr lang="en-IN"/>
          </a:p>
        </p:txBody>
      </p:sp>
    </p:spTree>
    <p:extLst>
      <p:ext uri="{BB962C8B-B14F-4D97-AF65-F5344CB8AC3E}">
        <p14:creationId xmlns:p14="http://schemas.microsoft.com/office/powerpoint/2010/main" val="278626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D851-981E-A06F-6B24-4216CA4E5E30}"/>
              </a:ext>
            </a:extLst>
          </p:cNvPr>
          <p:cNvSpPr>
            <a:spLocks noGrp="1"/>
          </p:cNvSpPr>
          <p:nvPr>
            <p:ph type="title"/>
          </p:nvPr>
        </p:nvSpPr>
        <p:spPr/>
        <p:txBody>
          <a:bodyPr/>
          <a:lstStyle/>
          <a:p>
            <a:r>
              <a:rPr lang="en-IN"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Results</a:t>
            </a:r>
            <a:endParaRPr lang="en-IN" dirty="0"/>
          </a:p>
        </p:txBody>
      </p:sp>
      <p:sp>
        <p:nvSpPr>
          <p:cNvPr id="3" name="Content Placeholder 2">
            <a:extLst>
              <a:ext uri="{FF2B5EF4-FFF2-40B4-BE49-F238E27FC236}">
                <a16:creationId xmlns:a16="http://schemas.microsoft.com/office/drawing/2014/main" id="{C577AE55-9968-36A6-1CFD-1FFE4B3CF0F1}"/>
              </a:ext>
            </a:extLst>
          </p:cNvPr>
          <p:cNvSpPr>
            <a:spLocks noGrp="1"/>
          </p:cNvSpPr>
          <p:nvPr>
            <p:ph idx="1"/>
          </p:nvPr>
        </p:nvSpPr>
        <p:spPr/>
        <p:txBody>
          <a:bodyPr>
            <a:normAutofit/>
          </a:bodyPr>
          <a:lstStyle/>
          <a:p>
            <a:pPr>
              <a:lnSpc>
                <a:spcPct val="107000"/>
              </a:lnSpc>
              <a:spcBef>
                <a:spcPts val="200"/>
              </a:spcBef>
            </a:pPr>
            <a:r>
              <a:rPr lang="en-IN"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Sensor Setup: Ultrasonic sensor detects cracks or obstacles &lt; 200 cm.</a:t>
            </a:r>
          </a:p>
          <a:p>
            <a:pPr>
              <a:lnSpc>
                <a:spcPct val="107000"/>
              </a:lnSpc>
              <a:spcBef>
                <a:spcPts val="200"/>
              </a:spcBef>
            </a:pP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Autonomous Navigation: Robot stops, reverses, turns left, then proceeds.</a:t>
            </a:r>
          </a:p>
          <a:p>
            <a:pPr>
              <a:lnSpc>
                <a:spcPct val="107000"/>
              </a:lnSpc>
              <a:spcBef>
                <a:spcPts val="200"/>
              </a:spcBef>
            </a:pP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GPS Tracking: Provides real-time coordinates for crack location.</a:t>
            </a:r>
          </a:p>
          <a:p>
            <a:pPr>
              <a:lnSpc>
                <a:spcPct val="107000"/>
              </a:lnSpc>
              <a:spcBef>
                <a:spcPts val="200"/>
              </a:spcBef>
            </a:pP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Reporting System: GSM module sends GPS coordinates via SMS.</a:t>
            </a:r>
          </a:p>
          <a:p>
            <a:pPr>
              <a:lnSpc>
                <a:spcPct val="107000"/>
              </a:lnSpc>
              <a:spcBef>
                <a:spcPts val="200"/>
              </a:spcBef>
            </a:pP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Automation Benefits: Enables autonomous crack detection and reporting.</a:t>
            </a:r>
          </a:p>
          <a:p>
            <a:pPr marL="0" indent="0">
              <a:lnSpc>
                <a:spcPct val="107000"/>
              </a:lnSpc>
              <a:spcBef>
                <a:spcPts val="200"/>
              </a:spcBef>
              <a:buNone/>
            </a:pP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pPr>
            <a:r>
              <a:rPr lang="en-IN" sz="18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Future Enhancements: Include more sensors, advanced algorithms, power efficiency, and data logging for accuracy and maintenance improvement.</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933DFAD-5775-6F48-031C-8CE11B9E8320}"/>
              </a:ext>
            </a:extLst>
          </p:cNvPr>
          <p:cNvSpPr>
            <a:spLocks noGrp="1"/>
          </p:cNvSpPr>
          <p:nvPr>
            <p:ph type="dt" sz="half" idx="10"/>
          </p:nvPr>
        </p:nvSpPr>
        <p:spPr/>
        <p:txBody>
          <a:bodyPr/>
          <a:lstStyle/>
          <a:p>
            <a:fld id="{0596C54D-2E2A-496A-A9CA-95C9D6AAC08C}" type="datetime1">
              <a:rPr lang="en-IN" smtClean="0"/>
              <a:t>21-06-2024</a:t>
            </a:fld>
            <a:endParaRPr lang="en-IN"/>
          </a:p>
        </p:txBody>
      </p:sp>
      <p:sp>
        <p:nvSpPr>
          <p:cNvPr id="5" name="Footer Placeholder 4">
            <a:extLst>
              <a:ext uri="{FF2B5EF4-FFF2-40B4-BE49-F238E27FC236}">
                <a16:creationId xmlns:a16="http://schemas.microsoft.com/office/drawing/2014/main" id="{8E9919F2-48CC-71B0-DC44-2C70287E6219}"/>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ADCC5E9D-55A4-43FF-2F38-9C9007289364}"/>
              </a:ext>
            </a:extLst>
          </p:cNvPr>
          <p:cNvSpPr>
            <a:spLocks noGrp="1"/>
          </p:cNvSpPr>
          <p:nvPr>
            <p:ph type="sldNum" sz="quarter" idx="12"/>
          </p:nvPr>
        </p:nvSpPr>
        <p:spPr/>
        <p:txBody>
          <a:bodyPr/>
          <a:lstStyle/>
          <a:p>
            <a:fld id="{1446565B-1BD3-4EAE-B865-A987ACDEB271}" type="slidenum">
              <a:rPr lang="en-IN" smtClean="0"/>
              <a:t>13</a:t>
            </a:fld>
            <a:endParaRPr lang="en-IN"/>
          </a:p>
        </p:txBody>
      </p:sp>
    </p:spTree>
    <p:extLst>
      <p:ext uri="{BB962C8B-B14F-4D97-AF65-F5344CB8AC3E}">
        <p14:creationId xmlns:p14="http://schemas.microsoft.com/office/powerpoint/2010/main" val="60531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0B46-CB00-DD9A-5A53-BBC6948C4F77}"/>
              </a:ext>
            </a:extLst>
          </p:cNvPr>
          <p:cNvSpPr>
            <a:spLocks noGrp="1"/>
          </p:cNvSpPr>
          <p:nvPr>
            <p:ph type="title"/>
          </p:nvPr>
        </p:nvSpPr>
        <p:spPr/>
        <p:txBody>
          <a:bodyPr/>
          <a:lstStyle/>
          <a:p>
            <a:b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grpSp>
        <p:nvGrpSpPr>
          <p:cNvPr id="3" name="Group 2">
            <a:extLst>
              <a:ext uri="{FF2B5EF4-FFF2-40B4-BE49-F238E27FC236}">
                <a16:creationId xmlns:a16="http://schemas.microsoft.com/office/drawing/2014/main" id="{234920AE-3E49-5B09-FFB3-89BCB20F2016}"/>
              </a:ext>
            </a:extLst>
          </p:cNvPr>
          <p:cNvGrpSpPr/>
          <p:nvPr/>
        </p:nvGrpSpPr>
        <p:grpSpPr>
          <a:xfrm>
            <a:off x="2600909" y="1319980"/>
            <a:ext cx="6130137" cy="3942736"/>
            <a:chOff x="0" y="0"/>
            <a:chExt cx="5259934" cy="3215001"/>
          </a:xfrm>
        </p:grpSpPr>
        <p:sp>
          <p:nvSpPr>
            <p:cNvPr id="4" name="Rectangle 3">
              <a:extLst>
                <a:ext uri="{FF2B5EF4-FFF2-40B4-BE49-F238E27FC236}">
                  <a16:creationId xmlns:a16="http://schemas.microsoft.com/office/drawing/2014/main" id="{A2AFA5D7-DD22-14C0-3C22-9927F4F2B58C}"/>
                </a:ext>
              </a:extLst>
            </p:cNvPr>
            <p:cNvSpPr/>
            <p:nvPr/>
          </p:nvSpPr>
          <p:spPr>
            <a:xfrm>
              <a:off x="2648814" y="2973451"/>
              <a:ext cx="53596" cy="241550"/>
            </a:xfrm>
            <a:prstGeom prst="rect">
              <a:avLst/>
            </a:prstGeom>
            <a:ln>
              <a:noFill/>
            </a:ln>
          </p:spPr>
          <p:txBody>
            <a:bodyPr vert="horz" lIns="0" tIns="0" rIns="0" bIns="0" rtlCol="0">
              <a:noAutofit/>
            </a:bodyPr>
            <a:lstStyle/>
            <a:p>
              <a:pPr marL="3175" marR="177800" indent="-3175" algn="l">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30B79FB3-6A43-D612-4832-11C4A5622D80}"/>
                </a:ext>
              </a:extLst>
            </p:cNvPr>
            <p:cNvPicPr/>
            <p:nvPr/>
          </p:nvPicPr>
          <p:blipFill>
            <a:blip r:embed="rId2"/>
            <a:stretch>
              <a:fillRect/>
            </a:stretch>
          </p:blipFill>
          <p:spPr>
            <a:xfrm>
              <a:off x="0" y="19050"/>
              <a:ext cx="2641600" cy="3086100"/>
            </a:xfrm>
            <a:prstGeom prst="rect">
              <a:avLst/>
            </a:prstGeom>
          </p:spPr>
        </p:pic>
        <p:pic>
          <p:nvPicPr>
            <p:cNvPr id="6" name="Picture 5">
              <a:extLst>
                <a:ext uri="{FF2B5EF4-FFF2-40B4-BE49-F238E27FC236}">
                  <a16:creationId xmlns:a16="http://schemas.microsoft.com/office/drawing/2014/main" id="{F1ED0E36-7D52-8C2C-228C-C769BBEA2922}"/>
                </a:ext>
              </a:extLst>
            </p:cNvPr>
            <p:cNvPicPr/>
            <p:nvPr/>
          </p:nvPicPr>
          <p:blipFill>
            <a:blip r:embed="rId3"/>
            <a:stretch>
              <a:fillRect/>
            </a:stretch>
          </p:blipFill>
          <p:spPr>
            <a:xfrm>
              <a:off x="2688184" y="0"/>
              <a:ext cx="2571750" cy="3098800"/>
            </a:xfrm>
            <a:prstGeom prst="rect">
              <a:avLst/>
            </a:prstGeom>
          </p:spPr>
        </p:pic>
      </p:grpSp>
      <p:sp>
        <p:nvSpPr>
          <p:cNvPr id="7" name="TextBox 6">
            <a:extLst>
              <a:ext uri="{FF2B5EF4-FFF2-40B4-BE49-F238E27FC236}">
                <a16:creationId xmlns:a16="http://schemas.microsoft.com/office/drawing/2014/main" id="{16EEB640-111F-9D0C-4C54-FBE21D84E46D}"/>
              </a:ext>
            </a:extLst>
          </p:cNvPr>
          <p:cNvSpPr txBox="1"/>
          <p:nvPr/>
        </p:nvSpPr>
        <p:spPr>
          <a:xfrm>
            <a:off x="3844412" y="5426148"/>
            <a:ext cx="4778479" cy="369332"/>
          </a:xfrm>
          <a:prstGeom prst="rect">
            <a:avLst/>
          </a:prstGeom>
          <a:noFill/>
        </p:spPr>
        <p:txBody>
          <a:bodyPr wrap="square" rtlCol="0">
            <a:spAutoFit/>
          </a:bodyPr>
          <a:lstStyle/>
          <a:p>
            <a:r>
              <a:rPr lang="en-IN" dirty="0"/>
              <a:t>Figure 5: Crack Detection System</a:t>
            </a:r>
          </a:p>
        </p:txBody>
      </p:sp>
      <p:sp>
        <p:nvSpPr>
          <p:cNvPr id="8" name="Date Placeholder 7">
            <a:extLst>
              <a:ext uri="{FF2B5EF4-FFF2-40B4-BE49-F238E27FC236}">
                <a16:creationId xmlns:a16="http://schemas.microsoft.com/office/drawing/2014/main" id="{DC1D1B5C-F28C-193B-11E2-485732DB7456}"/>
              </a:ext>
            </a:extLst>
          </p:cNvPr>
          <p:cNvSpPr>
            <a:spLocks noGrp="1"/>
          </p:cNvSpPr>
          <p:nvPr>
            <p:ph type="dt" sz="half" idx="10"/>
          </p:nvPr>
        </p:nvSpPr>
        <p:spPr/>
        <p:txBody>
          <a:bodyPr/>
          <a:lstStyle/>
          <a:p>
            <a:fld id="{45C7D925-E06C-49AD-A9AF-B2190BCDF659}" type="datetime1">
              <a:rPr lang="en-IN" smtClean="0"/>
              <a:t>21-06-2024</a:t>
            </a:fld>
            <a:endParaRPr lang="en-IN"/>
          </a:p>
        </p:txBody>
      </p:sp>
      <p:sp>
        <p:nvSpPr>
          <p:cNvPr id="9" name="Footer Placeholder 8">
            <a:extLst>
              <a:ext uri="{FF2B5EF4-FFF2-40B4-BE49-F238E27FC236}">
                <a16:creationId xmlns:a16="http://schemas.microsoft.com/office/drawing/2014/main" id="{5176351C-5456-EEDB-80EC-144572D809CC}"/>
              </a:ext>
            </a:extLst>
          </p:cNvPr>
          <p:cNvSpPr>
            <a:spLocks noGrp="1"/>
          </p:cNvSpPr>
          <p:nvPr>
            <p:ph type="ftr" sz="quarter" idx="11"/>
          </p:nvPr>
        </p:nvSpPr>
        <p:spPr/>
        <p:txBody>
          <a:bodyPr/>
          <a:lstStyle/>
          <a:p>
            <a:r>
              <a:rPr lang="en-US"/>
              <a:t>Electronic Crack Detection And Localization System</a:t>
            </a:r>
            <a:endParaRPr lang="en-IN"/>
          </a:p>
        </p:txBody>
      </p:sp>
      <p:sp>
        <p:nvSpPr>
          <p:cNvPr id="10" name="Slide Number Placeholder 9">
            <a:extLst>
              <a:ext uri="{FF2B5EF4-FFF2-40B4-BE49-F238E27FC236}">
                <a16:creationId xmlns:a16="http://schemas.microsoft.com/office/drawing/2014/main" id="{DF74992B-A543-BEF8-9811-542B70F704D7}"/>
              </a:ext>
            </a:extLst>
          </p:cNvPr>
          <p:cNvSpPr>
            <a:spLocks noGrp="1"/>
          </p:cNvSpPr>
          <p:nvPr>
            <p:ph type="sldNum" sz="quarter" idx="12"/>
          </p:nvPr>
        </p:nvSpPr>
        <p:spPr/>
        <p:txBody>
          <a:bodyPr/>
          <a:lstStyle/>
          <a:p>
            <a:fld id="{1446565B-1BD3-4EAE-B865-A987ACDEB271}" type="slidenum">
              <a:rPr lang="en-IN" smtClean="0"/>
              <a:t>14</a:t>
            </a:fld>
            <a:endParaRPr lang="en-IN"/>
          </a:p>
        </p:txBody>
      </p:sp>
    </p:spTree>
    <p:extLst>
      <p:ext uri="{BB962C8B-B14F-4D97-AF65-F5344CB8AC3E}">
        <p14:creationId xmlns:p14="http://schemas.microsoft.com/office/powerpoint/2010/main" val="147478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77E8E6-3F66-7670-AFA7-40F61DCAEFEE}"/>
              </a:ext>
            </a:extLst>
          </p:cNvPr>
          <p:cNvGrpSpPr/>
          <p:nvPr/>
        </p:nvGrpSpPr>
        <p:grpSpPr>
          <a:xfrm>
            <a:off x="2123767" y="1042221"/>
            <a:ext cx="6361471" cy="3873908"/>
            <a:chOff x="0" y="0"/>
            <a:chExt cx="5651500" cy="2809641"/>
          </a:xfrm>
        </p:grpSpPr>
        <p:sp>
          <p:nvSpPr>
            <p:cNvPr id="3" name="Rectangle 2">
              <a:extLst>
                <a:ext uri="{FF2B5EF4-FFF2-40B4-BE49-F238E27FC236}">
                  <a16:creationId xmlns:a16="http://schemas.microsoft.com/office/drawing/2014/main" id="{32CF31E0-A3BC-A464-E990-44A1DDDD4392}"/>
                </a:ext>
              </a:extLst>
            </p:cNvPr>
            <p:cNvSpPr/>
            <p:nvPr/>
          </p:nvSpPr>
          <p:spPr>
            <a:xfrm>
              <a:off x="2533523" y="2547117"/>
              <a:ext cx="59288" cy="262524"/>
            </a:xfrm>
            <a:prstGeom prst="rect">
              <a:avLst/>
            </a:prstGeom>
            <a:ln>
              <a:noFill/>
            </a:ln>
          </p:spPr>
          <p:txBody>
            <a:bodyPr vert="horz" lIns="0" tIns="0" rIns="0" bIns="0" rtlCol="0">
              <a:noAutofit/>
            </a:bodyPr>
            <a:lstStyle/>
            <a:p>
              <a:pPr marL="3175" marR="177800" indent="-3175" algn="l">
                <a:lnSpc>
                  <a:spcPct val="107000"/>
                </a:lnSpc>
                <a:spcAft>
                  <a:spcPts val="800"/>
                </a:spcAft>
              </a:pPr>
              <a:r>
                <a:rPr lang="en-IN" sz="1400"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CF7F5164-020A-64E4-C16E-D55171D08816}"/>
                </a:ext>
              </a:extLst>
            </p:cNvPr>
            <p:cNvPicPr/>
            <p:nvPr/>
          </p:nvPicPr>
          <p:blipFill>
            <a:blip r:embed="rId2"/>
            <a:stretch>
              <a:fillRect/>
            </a:stretch>
          </p:blipFill>
          <p:spPr>
            <a:xfrm>
              <a:off x="0" y="0"/>
              <a:ext cx="2527300" cy="2705100"/>
            </a:xfrm>
            <a:prstGeom prst="rect">
              <a:avLst/>
            </a:prstGeom>
          </p:spPr>
        </p:pic>
        <p:pic>
          <p:nvPicPr>
            <p:cNvPr id="5" name="Picture 4">
              <a:extLst>
                <a:ext uri="{FF2B5EF4-FFF2-40B4-BE49-F238E27FC236}">
                  <a16:creationId xmlns:a16="http://schemas.microsoft.com/office/drawing/2014/main" id="{82BFAF38-7D2B-57D1-3C7C-DC7419D11D84}"/>
                </a:ext>
              </a:extLst>
            </p:cNvPr>
            <p:cNvPicPr/>
            <p:nvPr/>
          </p:nvPicPr>
          <p:blipFill>
            <a:blip r:embed="rId3"/>
            <a:stretch>
              <a:fillRect/>
            </a:stretch>
          </p:blipFill>
          <p:spPr>
            <a:xfrm>
              <a:off x="2578100" y="31750"/>
              <a:ext cx="3073400" cy="2673350"/>
            </a:xfrm>
            <a:prstGeom prst="rect">
              <a:avLst/>
            </a:prstGeom>
          </p:spPr>
        </p:pic>
      </p:grpSp>
      <p:sp>
        <p:nvSpPr>
          <p:cNvPr id="8" name="TextBox 7">
            <a:extLst>
              <a:ext uri="{FF2B5EF4-FFF2-40B4-BE49-F238E27FC236}">
                <a16:creationId xmlns:a16="http://schemas.microsoft.com/office/drawing/2014/main" id="{D8A7EFCB-3A42-DF0B-7CA7-0CD907D0BA10}"/>
              </a:ext>
            </a:extLst>
          </p:cNvPr>
          <p:cNvSpPr txBox="1"/>
          <p:nvPr/>
        </p:nvSpPr>
        <p:spPr>
          <a:xfrm>
            <a:off x="2706094" y="5250426"/>
            <a:ext cx="4672412" cy="369332"/>
          </a:xfrm>
          <a:prstGeom prst="rect">
            <a:avLst/>
          </a:prstGeom>
          <a:noFill/>
        </p:spPr>
        <p:txBody>
          <a:bodyPr wrap="square" rtlCol="0">
            <a:spAutoFit/>
          </a:bodyPr>
          <a:lstStyle/>
          <a:p>
            <a:r>
              <a:rPr lang="en-IN" dirty="0"/>
              <a:t>Figure 6: </a:t>
            </a:r>
            <a:r>
              <a:rPr lang="en-IN" sz="1800" dirty="0">
                <a:solidFill>
                  <a:srgbClr val="000000"/>
                </a:solidFill>
                <a:effectLst/>
                <a:latin typeface="Times New Roman" panose="02020603050405020304" pitchFamily="18" charset="0"/>
                <a:ea typeface="Times New Roman" panose="02020603050405020304" pitchFamily="18" charset="0"/>
              </a:rPr>
              <a:t>Notification received from the system </a:t>
            </a:r>
            <a:endParaRPr lang="en-IN" dirty="0"/>
          </a:p>
        </p:txBody>
      </p:sp>
      <p:sp>
        <p:nvSpPr>
          <p:cNvPr id="6" name="Date Placeholder 5">
            <a:extLst>
              <a:ext uri="{FF2B5EF4-FFF2-40B4-BE49-F238E27FC236}">
                <a16:creationId xmlns:a16="http://schemas.microsoft.com/office/drawing/2014/main" id="{4E6B3A44-19C5-7C31-A9A5-AA3DDE9BD4DE}"/>
              </a:ext>
            </a:extLst>
          </p:cNvPr>
          <p:cNvSpPr>
            <a:spLocks noGrp="1"/>
          </p:cNvSpPr>
          <p:nvPr>
            <p:ph type="dt" sz="half" idx="10"/>
          </p:nvPr>
        </p:nvSpPr>
        <p:spPr/>
        <p:txBody>
          <a:bodyPr/>
          <a:lstStyle/>
          <a:p>
            <a:fld id="{F66D5BBB-FF98-42A4-BA56-F0DDF1A3CA83}" type="datetime1">
              <a:rPr lang="en-IN" smtClean="0"/>
              <a:t>21-06-2024</a:t>
            </a:fld>
            <a:endParaRPr lang="en-IN"/>
          </a:p>
        </p:txBody>
      </p:sp>
      <p:sp>
        <p:nvSpPr>
          <p:cNvPr id="7" name="Footer Placeholder 6">
            <a:extLst>
              <a:ext uri="{FF2B5EF4-FFF2-40B4-BE49-F238E27FC236}">
                <a16:creationId xmlns:a16="http://schemas.microsoft.com/office/drawing/2014/main" id="{C0263049-BD9E-8CE8-E8A0-481932009935}"/>
              </a:ext>
            </a:extLst>
          </p:cNvPr>
          <p:cNvSpPr>
            <a:spLocks noGrp="1"/>
          </p:cNvSpPr>
          <p:nvPr>
            <p:ph type="ftr" sz="quarter" idx="11"/>
          </p:nvPr>
        </p:nvSpPr>
        <p:spPr/>
        <p:txBody>
          <a:bodyPr/>
          <a:lstStyle/>
          <a:p>
            <a:r>
              <a:rPr lang="en-US"/>
              <a:t>Electronic Crack Detection And Localization System</a:t>
            </a:r>
            <a:endParaRPr lang="en-IN"/>
          </a:p>
        </p:txBody>
      </p:sp>
      <p:sp>
        <p:nvSpPr>
          <p:cNvPr id="9" name="Slide Number Placeholder 8">
            <a:extLst>
              <a:ext uri="{FF2B5EF4-FFF2-40B4-BE49-F238E27FC236}">
                <a16:creationId xmlns:a16="http://schemas.microsoft.com/office/drawing/2014/main" id="{F2977297-0439-9A46-101D-6CE7EE4592C0}"/>
              </a:ext>
            </a:extLst>
          </p:cNvPr>
          <p:cNvSpPr>
            <a:spLocks noGrp="1"/>
          </p:cNvSpPr>
          <p:nvPr>
            <p:ph type="sldNum" sz="quarter" idx="12"/>
          </p:nvPr>
        </p:nvSpPr>
        <p:spPr/>
        <p:txBody>
          <a:bodyPr/>
          <a:lstStyle/>
          <a:p>
            <a:fld id="{1446565B-1BD3-4EAE-B865-A987ACDEB271}" type="slidenum">
              <a:rPr lang="en-IN" smtClean="0"/>
              <a:t>15</a:t>
            </a:fld>
            <a:endParaRPr lang="en-IN"/>
          </a:p>
        </p:txBody>
      </p:sp>
    </p:spTree>
    <p:extLst>
      <p:ext uri="{BB962C8B-B14F-4D97-AF65-F5344CB8AC3E}">
        <p14:creationId xmlns:p14="http://schemas.microsoft.com/office/powerpoint/2010/main" val="89162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46A4-036F-3349-B09C-B466C493ADF0}"/>
              </a:ext>
            </a:extLst>
          </p:cNvPr>
          <p:cNvSpPr>
            <a:spLocks noGrp="1"/>
          </p:cNvSpPr>
          <p:nvPr>
            <p:ph type="title"/>
          </p:nvPr>
        </p:nvSpPr>
        <p:spPr/>
        <p:txBody>
          <a:bodyPr/>
          <a:lstStyle/>
          <a:p>
            <a:pPr marR="0" rtl="0"/>
            <a:r>
              <a:rPr lang="en-IN" b="0" i="0" u="none" strike="noStrike" kern="100" baseline="0" dirty="0">
                <a:solidFill>
                  <a:srgbClr val="2F5496"/>
                </a:solidFill>
                <a:latin typeface="Times New Roman" panose="02020603050405020304" pitchFamily="18" charset="0"/>
              </a:rPr>
              <a:t> Conclusion</a:t>
            </a:r>
          </a:p>
        </p:txBody>
      </p:sp>
      <p:sp>
        <p:nvSpPr>
          <p:cNvPr id="3" name="Text Placeholder 2">
            <a:extLst>
              <a:ext uri="{FF2B5EF4-FFF2-40B4-BE49-F238E27FC236}">
                <a16:creationId xmlns:a16="http://schemas.microsoft.com/office/drawing/2014/main" id="{A97225DF-6197-C180-6538-FA179A4747F5}"/>
              </a:ext>
            </a:extLst>
          </p:cNvPr>
          <p:cNvSpPr>
            <a:spLocks noGrp="1"/>
          </p:cNvSpPr>
          <p:nvPr>
            <p:ph type="body" idx="1"/>
          </p:nvPr>
        </p:nvSpPr>
        <p:spPr/>
        <p:txBody>
          <a:bodyPr/>
          <a:lstStyle/>
          <a:p>
            <a:pPr marR="0" lvl="0" rtl="0"/>
            <a:r>
              <a:rPr lang="en-US" sz="1800" b="0" i="0" u="none" strike="noStrike" kern="100" baseline="0" dirty="0">
                <a:solidFill>
                  <a:srgbClr val="2F5496"/>
                </a:solidFill>
                <a:latin typeface="Times New Roman" panose="02020603050405020304" pitchFamily="18" charset="0"/>
              </a:rPr>
              <a:t>As per the study the existing systems are time consuming as well as uneconomical. </a:t>
            </a:r>
          </a:p>
          <a:p>
            <a:pPr marR="0" lvl="0" rtl="0"/>
            <a:r>
              <a:rPr lang="en-US" sz="1800" b="0" i="0" u="none" strike="noStrike" kern="100" baseline="0" dirty="0">
                <a:solidFill>
                  <a:srgbClr val="2F5496"/>
                </a:solidFill>
                <a:latin typeface="Times New Roman" panose="02020603050405020304" pitchFamily="18" charset="0"/>
              </a:rPr>
              <a:t>The proposed system is not only overcome these problems but also improve accuracy and crack detection in rails. </a:t>
            </a:r>
          </a:p>
          <a:p>
            <a:pPr marR="0" lvl="0" rtl="0"/>
            <a:r>
              <a:rPr lang="en-US" sz="1800" b="0" i="0" u="none" strike="noStrike" kern="100" baseline="0" dirty="0">
                <a:solidFill>
                  <a:srgbClr val="2F5496"/>
                </a:solidFill>
                <a:latin typeface="Times New Roman" panose="02020603050405020304" pitchFamily="18" charset="0"/>
              </a:rPr>
              <a:t>It is the most economical solution provided in order to achieve good results of railways of our country in order to minimize the stats of accidents caused. </a:t>
            </a:r>
          </a:p>
          <a:p>
            <a:pPr marR="0" lvl="0" rtl="0"/>
            <a:r>
              <a:rPr lang="en-US" sz="1800" b="0" i="0" u="none" strike="noStrike" kern="100" baseline="0" dirty="0">
                <a:solidFill>
                  <a:srgbClr val="2F5496"/>
                </a:solidFill>
                <a:latin typeface="Times New Roman" panose="02020603050405020304" pitchFamily="18" charset="0"/>
              </a:rPr>
              <a:t>There by possible to save precious lives of passengers and loss of economy. It also saves the time and money for identification of crack</a:t>
            </a:r>
            <a:r>
              <a:rPr lang="en-US" b="0" i="0" u="none" strike="noStrike" kern="100" baseline="0" dirty="0">
                <a:solidFill>
                  <a:srgbClr val="2F5496"/>
                </a:solidFill>
                <a:latin typeface="Times New Roman" panose="02020603050405020304" pitchFamily="18" charset="0"/>
              </a:rPr>
              <a:t>.</a:t>
            </a:r>
          </a:p>
          <a:p>
            <a:pPr marR="0" lvl="0" rtl="0"/>
            <a:endParaRPr lang="en-IN" b="0" i="0" u="none" strike="noStrike" kern="100" baseline="0" dirty="0">
              <a:solidFill>
                <a:srgbClr val="2F5496"/>
              </a:solidFill>
              <a:latin typeface="Times New Roman" panose="02020603050405020304" pitchFamily="18" charset="0"/>
            </a:endParaRPr>
          </a:p>
        </p:txBody>
      </p:sp>
      <p:sp>
        <p:nvSpPr>
          <p:cNvPr id="4" name="Date Placeholder 3">
            <a:extLst>
              <a:ext uri="{FF2B5EF4-FFF2-40B4-BE49-F238E27FC236}">
                <a16:creationId xmlns:a16="http://schemas.microsoft.com/office/drawing/2014/main" id="{BE56C109-9853-9B35-3647-EC5AECE37EC5}"/>
              </a:ext>
            </a:extLst>
          </p:cNvPr>
          <p:cNvSpPr>
            <a:spLocks noGrp="1"/>
          </p:cNvSpPr>
          <p:nvPr>
            <p:ph type="dt" sz="half" idx="10"/>
          </p:nvPr>
        </p:nvSpPr>
        <p:spPr/>
        <p:txBody>
          <a:bodyPr/>
          <a:lstStyle/>
          <a:p>
            <a:fld id="{FA669A61-65B3-4917-962C-A74C4871743D}" type="datetime1">
              <a:rPr lang="en-IN" smtClean="0"/>
              <a:t>21-06-2024</a:t>
            </a:fld>
            <a:endParaRPr lang="en-IN"/>
          </a:p>
        </p:txBody>
      </p:sp>
      <p:sp>
        <p:nvSpPr>
          <p:cNvPr id="5" name="Footer Placeholder 4">
            <a:extLst>
              <a:ext uri="{FF2B5EF4-FFF2-40B4-BE49-F238E27FC236}">
                <a16:creationId xmlns:a16="http://schemas.microsoft.com/office/drawing/2014/main" id="{5D431EC7-D75A-80AD-0445-424DFED81D60}"/>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95A4F461-74B6-C9B5-5F26-D42FC26CE809}"/>
              </a:ext>
            </a:extLst>
          </p:cNvPr>
          <p:cNvSpPr>
            <a:spLocks noGrp="1"/>
          </p:cNvSpPr>
          <p:nvPr>
            <p:ph type="sldNum" sz="quarter" idx="12"/>
          </p:nvPr>
        </p:nvSpPr>
        <p:spPr/>
        <p:txBody>
          <a:bodyPr/>
          <a:lstStyle/>
          <a:p>
            <a:fld id="{E978A14A-78E6-4F4A-B34D-CDC7E070AD29}" type="slidenum">
              <a:rPr lang="en-IN" smtClean="0"/>
              <a:t>16</a:t>
            </a:fld>
            <a:endParaRPr lang="en-IN"/>
          </a:p>
        </p:txBody>
      </p:sp>
    </p:spTree>
    <p:extLst>
      <p:ext uri="{BB962C8B-B14F-4D97-AF65-F5344CB8AC3E}">
        <p14:creationId xmlns:p14="http://schemas.microsoft.com/office/powerpoint/2010/main" val="335375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120F-2059-7F1E-2149-DF10973F0A99}"/>
              </a:ext>
            </a:extLst>
          </p:cNvPr>
          <p:cNvSpPr>
            <a:spLocks noGrp="1"/>
          </p:cNvSpPr>
          <p:nvPr>
            <p:ph type="title"/>
          </p:nvPr>
        </p:nvSpPr>
        <p:spPr>
          <a:xfrm>
            <a:off x="838200" y="117988"/>
            <a:ext cx="10515600" cy="1081548"/>
          </a:xfrm>
        </p:spPr>
        <p:txBody>
          <a:bodyPr/>
          <a:lstStyle/>
          <a:p>
            <a:pPr marR="0" rtl="0"/>
            <a:r>
              <a:rPr lang="en-US" b="0" i="0" u="none" strike="noStrike" kern="100" baseline="0" dirty="0">
                <a:solidFill>
                  <a:srgbClr val="2F5496"/>
                </a:solidFill>
                <a:latin typeface="Times New Roman" panose="02020603050405020304" pitchFamily="18" charset="0"/>
              </a:rPr>
              <a:t> Future Developments and Trends</a:t>
            </a:r>
          </a:p>
        </p:txBody>
      </p:sp>
      <p:sp>
        <p:nvSpPr>
          <p:cNvPr id="3" name="Text Placeholder 2">
            <a:extLst>
              <a:ext uri="{FF2B5EF4-FFF2-40B4-BE49-F238E27FC236}">
                <a16:creationId xmlns:a16="http://schemas.microsoft.com/office/drawing/2014/main" id="{B6822E62-71C3-3AFD-9F97-D8CCCB865783}"/>
              </a:ext>
            </a:extLst>
          </p:cNvPr>
          <p:cNvSpPr>
            <a:spLocks noGrp="1"/>
          </p:cNvSpPr>
          <p:nvPr>
            <p:ph type="body" idx="1"/>
          </p:nvPr>
        </p:nvSpPr>
        <p:spPr>
          <a:xfrm>
            <a:off x="838200" y="1199537"/>
            <a:ext cx="10515600" cy="4748980"/>
          </a:xfrm>
        </p:spPr>
        <p:txBody>
          <a:bodyPr>
            <a:noAutofit/>
          </a:bodyPr>
          <a:lstStyle/>
          <a:p>
            <a:pPr marR="0" lvl="0" rtl="0"/>
            <a:r>
              <a:rPr lang="en-IN" sz="1600" b="0" i="0" u="none" strike="noStrike" kern="100" baseline="0" dirty="0">
                <a:solidFill>
                  <a:srgbClr val="2F5496"/>
                </a:solidFill>
                <a:latin typeface="Times New Roman" panose="02020603050405020304" pitchFamily="18" charset="0"/>
              </a:rPr>
              <a:t>Technological Advancements</a:t>
            </a:r>
          </a:p>
          <a:p>
            <a:pPr marR="0" lvl="0" rtl="0"/>
            <a:r>
              <a:rPr lang="en-US" sz="1600" b="1" i="0" u="none" strike="noStrike" kern="100" baseline="0" dirty="0">
                <a:solidFill>
                  <a:srgbClr val="2F5496"/>
                </a:solidFill>
                <a:latin typeface="Times New Roman" panose="02020603050405020304" pitchFamily="18" charset="0"/>
              </a:rPr>
              <a:t>Sensor Innovations</a:t>
            </a:r>
            <a:r>
              <a:rPr lang="en-US" sz="1600" b="0" i="0" u="none" strike="noStrike" kern="100" baseline="0" dirty="0">
                <a:solidFill>
                  <a:srgbClr val="2F5496"/>
                </a:solidFill>
                <a:latin typeface="Times New Roman" panose="02020603050405020304" pitchFamily="18" charset="0"/>
              </a:rPr>
              <a:t>: Development of more sensitive and accurate sensors for detecting smaller cracks and anomalies.</a:t>
            </a:r>
          </a:p>
          <a:p>
            <a:pPr marR="0" lvl="0" rtl="0"/>
            <a:r>
              <a:rPr lang="en-US" sz="1600" b="1" i="0" u="none" strike="noStrike" kern="100" baseline="0" dirty="0">
                <a:solidFill>
                  <a:srgbClr val="2F5496"/>
                </a:solidFill>
                <a:latin typeface="Times New Roman" panose="02020603050405020304" pitchFamily="18" charset="0"/>
              </a:rPr>
              <a:t>Integration of AI and Machine Learning</a:t>
            </a:r>
            <a:r>
              <a:rPr lang="en-US" sz="1600" b="0" i="0" u="none" strike="noStrike" kern="100" baseline="0" dirty="0">
                <a:solidFill>
                  <a:srgbClr val="2F5496"/>
                </a:solidFill>
                <a:latin typeface="Times New Roman" panose="02020603050405020304" pitchFamily="18" charset="0"/>
              </a:rPr>
              <a:t>: Utilizing advanced algorithms to enhance crack detection accuracy and predictive maintenance capabilities.</a:t>
            </a:r>
          </a:p>
          <a:p>
            <a:pPr marR="0" lvl="0" rtl="0"/>
            <a:r>
              <a:rPr lang="en-US" sz="1600" b="1" i="0" u="none" strike="noStrike" kern="100" baseline="0" dirty="0">
                <a:solidFill>
                  <a:srgbClr val="2F5496"/>
                </a:solidFill>
                <a:latin typeface="Times New Roman" panose="02020603050405020304" pitchFamily="18" charset="0"/>
              </a:rPr>
              <a:t>IoT Integration</a:t>
            </a:r>
            <a:r>
              <a:rPr lang="en-US" sz="1600" b="0" i="0" u="none" strike="noStrike" kern="100" baseline="0" dirty="0">
                <a:solidFill>
                  <a:srgbClr val="2F5496"/>
                </a:solidFill>
                <a:latin typeface="Times New Roman" panose="02020603050405020304" pitchFamily="18" charset="0"/>
              </a:rPr>
              <a:t>: Incorporating Internet of Things (IoT) technologies for seamless connectivity and data exchange between sensors and control systems.</a:t>
            </a:r>
          </a:p>
          <a:p>
            <a:pPr marR="0" lvl="0" rtl="0"/>
            <a:r>
              <a:rPr lang="en-IN" sz="1600" b="0" i="0" u="none" strike="noStrike" kern="100" baseline="0" dirty="0">
                <a:solidFill>
                  <a:srgbClr val="2F5496"/>
                </a:solidFill>
                <a:latin typeface="Times New Roman" panose="02020603050405020304" pitchFamily="18" charset="0"/>
              </a:rPr>
              <a:t>Enhanced Data Analytics</a:t>
            </a:r>
          </a:p>
          <a:p>
            <a:pPr marR="0" lvl="0" rtl="0"/>
            <a:r>
              <a:rPr lang="en-US" sz="1600" b="1" i="0" u="none" strike="noStrike" kern="100" baseline="0" dirty="0">
                <a:solidFill>
                  <a:srgbClr val="2F5496"/>
                </a:solidFill>
                <a:latin typeface="Times New Roman" panose="02020603050405020304" pitchFamily="18" charset="0"/>
              </a:rPr>
              <a:t>Predictive Analytics</a:t>
            </a:r>
            <a:r>
              <a:rPr lang="en-US" sz="1600" b="0" i="0" u="none" strike="noStrike" kern="100" baseline="0" dirty="0">
                <a:solidFill>
                  <a:srgbClr val="2F5496"/>
                </a:solidFill>
                <a:latin typeface="Times New Roman" panose="02020603050405020304" pitchFamily="18" charset="0"/>
              </a:rPr>
              <a:t>: Leveraging historical and real-time data to predict potential failures and optimize maintenance schedules.</a:t>
            </a:r>
          </a:p>
          <a:p>
            <a:pPr marR="0" lvl="0" rtl="0"/>
            <a:r>
              <a:rPr lang="en-US" sz="1600" b="1" i="0" u="none" strike="noStrike" kern="100" baseline="0" dirty="0">
                <a:solidFill>
                  <a:srgbClr val="2F5496"/>
                </a:solidFill>
                <a:latin typeface="Times New Roman" panose="02020603050405020304" pitchFamily="18" charset="0"/>
              </a:rPr>
              <a:t>Big Data Utilization</a:t>
            </a:r>
            <a:r>
              <a:rPr lang="en-US" sz="1600" b="0" i="0" u="none" strike="noStrike" kern="100" baseline="0" dirty="0">
                <a:solidFill>
                  <a:srgbClr val="2F5496"/>
                </a:solidFill>
                <a:latin typeface="Times New Roman" panose="02020603050405020304" pitchFamily="18" charset="0"/>
              </a:rPr>
              <a:t>: Analysing large datasets to uncover insights for improving track maintenance strategies and operational efficiency.</a:t>
            </a:r>
          </a:p>
          <a:p>
            <a:pPr marR="0" lvl="0" rtl="0"/>
            <a:r>
              <a:rPr lang="en-IN" sz="1600" b="0" i="0" u="none" strike="noStrike" kern="100" baseline="0" dirty="0">
                <a:solidFill>
                  <a:srgbClr val="2F5496"/>
                </a:solidFill>
                <a:latin typeface="Times New Roman" panose="02020603050405020304" pitchFamily="18" charset="0"/>
              </a:rPr>
              <a:t>Automation and Robotics</a:t>
            </a:r>
          </a:p>
          <a:p>
            <a:pPr marR="0" lvl="0" rtl="0"/>
            <a:r>
              <a:rPr lang="en-US" sz="1600" b="1" i="0" u="none" strike="noStrike" kern="100" baseline="0" dirty="0">
                <a:solidFill>
                  <a:srgbClr val="2F5496"/>
                </a:solidFill>
                <a:latin typeface="Times New Roman" panose="02020603050405020304" pitchFamily="18" charset="0"/>
              </a:rPr>
              <a:t>Automated Inspection Systems</a:t>
            </a:r>
            <a:r>
              <a:rPr lang="en-US" sz="1600" b="0" i="0" u="none" strike="noStrike" kern="100" baseline="0" dirty="0">
                <a:solidFill>
                  <a:srgbClr val="2F5496"/>
                </a:solidFill>
                <a:latin typeface="Times New Roman" panose="02020603050405020304" pitchFamily="18" charset="0"/>
              </a:rPr>
              <a:t>: Implementing robotic platforms for autonomous track inspections, enhancing efficiency and coverage.</a:t>
            </a:r>
          </a:p>
          <a:p>
            <a:pPr marR="0" lvl="0" rtl="0"/>
            <a:r>
              <a:rPr lang="en-US" sz="1600" b="1" i="0" u="none" strike="noStrike" kern="100" baseline="0" dirty="0">
                <a:solidFill>
                  <a:srgbClr val="2F5496"/>
                </a:solidFill>
                <a:latin typeface="Times New Roman" panose="02020603050405020304" pitchFamily="18" charset="0"/>
              </a:rPr>
              <a:t>Drone Technology</a:t>
            </a:r>
            <a:r>
              <a:rPr lang="en-US" sz="1600" b="0" i="0" u="none" strike="noStrike" kern="100" baseline="0" dirty="0">
                <a:solidFill>
                  <a:srgbClr val="2F5496"/>
                </a:solidFill>
                <a:latin typeface="Times New Roman" panose="02020603050405020304" pitchFamily="18" charset="0"/>
              </a:rPr>
              <a:t>: Utilizing drones for aerial inspections of railway infrastructure, providing comprehensive visual data for analysis.</a:t>
            </a:r>
          </a:p>
        </p:txBody>
      </p:sp>
      <p:sp>
        <p:nvSpPr>
          <p:cNvPr id="4" name="Date Placeholder 3">
            <a:extLst>
              <a:ext uri="{FF2B5EF4-FFF2-40B4-BE49-F238E27FC236}">
                <a16:creationId xmlns:a16="http://schemas.microsoft.com/office/drawing/2014/main" id="{37C5DAAD-3555-4AF1-9FA7-9DFCBD217ACE}"/>
              </a:ext>
            </a:extLst>
          </p:cNvPr>
          <p:cNvSpPr>
            <a:spLocks noGrp="1"/>
          </p:cNvSpPr>
          <p:nvPr>
            <p:ph type="dt" sz="half" idx="10"/>
          </p:nvPr>
        </p:nvSpPr>
        <p:spPr/>
        <p:txBody>
          <a:bodyPr/>
          <a:lstStyle/>
          <a:p>
            <a:fld id="{A5BC984A-972F-4A7E-B908-44AA6A52ED61}" type="datetime1">
              <a:rPr lang="en-IN" smtClean="0"/>
              <a:t>21-06-2024</a:t>
            </a:fld>
            <a:endParaRPr lang="en-IN"/>
          </a:p>
        </p:txBody>
      </p:sp>
      <p:sp>
        <p:nvSpPr>
          <p:cNvPr id="5" name="Footer Placeholder 4">
            <a:extLst>
              <a:ext uri="{FF2B5EF4-FFF2-40B4-BE49-F238E27FC236}">
                <a16:creationId xmlns:a16="http://schemas.microsoft.com/office/drawing/2014/main" id="{F0620103-395A-1799-6E0B-68C9D4FD40FC}"/>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ABCF4F94-8A12-28E2-E81F-3F85BBF7326B}"/>
              </a:ext>
            </a:extLst>
          </p:cNvPr>
          <p:cNvSpPr>
            <a:spLocks noGrp="1"/>
          </p:cNvSpPr>
          <p:nvPr>
            <p:ph type="sldNum" sz="quarter" idx="12"/>
          </p:nvPr>
        </p:nvSpPr>
        <p:spPr/>
        <p:txBody>
          <a:bodyPr/>
          <a:lstStyle/>
          <a:p>
            <a:fld id="{E978A14A-78E6-4F4A-B34D-CDC7E070AD29}" type="slidenum">
              <a:rPr lang="en-IN" smtClean="0"/>
              <a:t>17</a:t>
            </a:fld>
            <a:endParaRPr lang="en-IN"/>
          </a:p>
        </p:txBody>
      </p:sp>
    </p:spTree>
    <p:extLst>
      <p:ext uri="{BB962C8B-B14F-4D97-AF65-F5344CB8AC3E}">
        <p14:creationId xmlns:p14="http://schemas.microsoft.com/office/powerpoint/2010/main" val="359071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1D763-4AC2-F5E9-3483-94913B34F440}"/>
              </a:ext>
            </a:extLst>
          </p:cNvPr>
          <p:cNvSpPr>
            <a:spLocks noGrp="1"/>
          </p:cNvSpPr>
          <p:nvPr>
            <p:ph type="title"/>
          </p:nvPr>
        </p:nvSpPr>
        <p:spPr>
          <a:xfrm>
            <a:off x="838200" y="1"/>
            <a:ext cx="10515600" cy="1071715"/>
          </a:xfrm>
        </p:spPr>
        <p:txBody>
          <a:bodyPr/>
          <a:lstStyle/>
          <a:p>
            <a:pPr marR="0" rtl="0"/>
            <a:r>
              <a:rPr lang="en-IN" b="0" i="0" u="none" strike="noStrike" kern="100" baseline="0" dirty="0">
                <a:solidFill>
                  <a:srgbClr val="2F5496"/>
                </a:solidFill>
                <a:latin typeface="Times New Roman" panose="02020603050405020304" pitchFamily="18" charset="0"/>
              </a:rPr>
              <a:t> References</a:t>
            </a:r>
          </a:p>
        </p:txBody>
      </p:sp>
      <p:sp>
        <p:nvSpPr>
          <p:cNvPr id="3" name="Text Placeholder 2">
            <a:extLst>
              <a:ext uri="{FF2B5EF4-FFF2-40B4-BE49-F238E27FC236}">
                <a16:creationId xmlns:a16="http://schemas.microsoft.com/office/drawing/2014/main" id="{005C09C0-46BF-A493-D0CE-9F799FC70ED9}"/>
              </a:ext>
            </a:extLst>
          </p:cNvPr>
          <p:cNvSpPr>
            <a:spLocks noGrp="1"/>
          </p:cNvSpPr>
          <p:nvPr>
            <p:ph type="body" idx="1"/>
          </p:nvPr>
        </p:nvSpPr>
        <p:spPr>
          <a:xfrm>
            <a:off x="838200" y="1071715"/>
            <a:ext cx="10515600" cy="5105247"/>
          </a:xfrm>
        </p:spPr>
        <p:txBody>
          <a:bodyPr>
            <a:normAutofit/>
          </a:bodyPr>
          <a:lstStyle/>
          <a:p>
            <a:r>
              <a:rPr lang="en-IN" sz="1600" dirty="0"/>
              <a:t>[1] A. Rizvi, P. Khan and D. Ahmad, "Crack Detection In Railway Track Using Image Processing", International Journal of Advance Research, Ideas and Innovations in Technology., vol. 3, no. 4, 2017.</a:t>
            </a:r>
          </a:p>
          <a:p>
            <a:r>
              <a:rPr lang="en-IN" sz="1600" dirty="0"/>
              <a:t> [2] S. Srivastava, R. Chaurasia, S. Abbas, P. Sharma and N. Singh, "Railway Track Crack Detection Vehicle", International Advanced Research Journal in Science, Engineering and Technology, vol. 4, no. 2, pp. 145-148, 2017. [3] </a:t>
            </a:r>
          </a:p>
          <a:p>
            <a:r>
              <a:rPr lang="en-IN" sz="1600" dirty="0"/>
              <a:t>[3] K.Bhargavi and M. Janardhana Raju "Railway Track Crack Detection Using Led-</a:t>
            </a:r>
            <a:r>
              <a:rPr lang="en-IN" sz="1600" dirty="0" err="1"/>
              <a:t>Ldr</a:t>
            </a:r>
            <a:r>
              <a:rPr lang="en-IN" sz="1600" dirty="0"/>
              <a:t> Assembly“, International Journal of Advanced Research in Electronics and Communication Engineering (IJARECE), vol. 3, no. 9, pp. 1230-1234, 2014. </a:t>
            </a:r>
          </a:p>
          <a:p>
            <a:r>
              <a:rPr lang="en-IN" sz="1600" dirty="0"/>
              <a:t>[4]  B. Siva Ram Krishna, D .Seshendia, G. Govinda Raja, T Sudharshan and K. Srikanth, "Railway Track Fault DetectionSystem By Using IR Sensors And Bluetooth Technology", Asian Journal of Applied Science and Technology (AJAST), vol. 1, no. 6, pp. 82-84, 2017. </a:t>
            </a:r>
          </a:p>
          <a:p>
            <a:r>
              <a:rPr lang="en-IN" sz="1600" dirty="0"/>
              <a:t>[5] P. Navaraj, "Crack Detection System For Railway Track By Using Ultrasonic And Pir Sensor", vol. 1, no. 1, pp. 126-130, 2014. </a:t>
            </a:r>
          </a:p>
          <a:p>
            <a:r>
              <a:rPr lang="en-IN" sz="1600" dirty="0"/>
              <a:t>[6]  D.Narendhar Singh and D. Naresh, "Railway Track Crack Detection And Data Analysis", vol. 5, no. 4, pp. 1859-1863, 2017. [7] [7] 2017. Available: https://m.timesofindia.com/india/586 train- accidents-in-last-5-years-53-due-to derailments/amp_articleshow/60141578.cms.</a:t>
            </a:r>
          </a:p>
        </p:txBody>
      </p:sp>
      <p:sp>
        <p:nvSpPr>
          <p:cNvPr id="4" name="Date Placeholder 3">
            <a:extLst>
              <a:ext uri="{FF2B5EF4-FFF2-40B4-BE49-F238E27FC236}">
                <a16:creationId xmlns:a16="http://schemas.microsoft.com/office/drawing/2014/main" id="{D43924C6-5F19-4ED3-EC30-03AEE7762E7F}"/>
              </a:ext>
            </a:extLst>
          </p:cNvPr>
          <p:cNvSpPr>
            <a:spLocks noGrp="1"/>
          </p:cNvSpPr>
          <p:nvPr>
            <p:ph type="dt" sz="half" idx="10"/>
          </p:nvPr>
        </p:nvSpPr>
        <p:spPr/>
        <p:txBody>
          <a:bodyPr/>
          <a:lstStyle/>
          <a:p>
            <a:fld id="{CAF4DCA1-5CC1-4B95-8F0A-E0A07D6AF137}" type="datetime1">
              <a:rPr lang="en-IN" smtClean="0"/>
              <a:t>21-06-2024</a:t>
            </a:fld>
            <a:endParaRPr lang="en-IN"/>
          </a:p>
        </p:txBody>
      </p:sp>
      <p:sp>
        <p:nvSpPr>
          <p:cNvPr id="5" name="Footer Placeholder 4">
            <a:extLst>
              <a:ext uri="{FF2B5EF4-FFF2-40B4-BE49-F238E27FC236}">
                <a16:creationId xmlns:a16="http://schemas.microsoft.com/office/drawing/2014/main" id="{CD21323F-46E5-1B4F-E5F8-F5EAD0228108}"/>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18C42112-E074-4D8B-AED8-D78C868AE068}"/>
              </a:ext>
            </a:extLst>
          </p:cNvPr>
          <p:cNvSpPr>
            <a:spLocks noGrp="1"/>
          </p:cNvSpPr>
          <p:nvPr>
            <p:ph type="sldNum" sz="quarter" idx="12"/>
          </p:nvPr>
        </p:nvSpPr>
        <p:spPr/>
        <p:txBody>
          <a:bodyPr/>
          <a:lstStyle/>
          <a:p>
            <a:fld id="{E978A14A-78E6-4F4A-B34D-CDC7E070AD29}" type="slidenum">
              <a:rPr lang="en-IN" smtClean="0"/>
              <a:t>18</a:t>
            </a:fld>
            <a:endParaRPr lang="en-IN"/>
          </a:p>
        </p:txBody>
      </p:sp>
    </p:spTree>
    <p:extLst>
      <p:ext uri="{BB962C8B-B14F-4D97-AF65-F5344CB8AC3E}">
        <p14:creationId xmlns:p14="http://schemas.microsoft.com/office/powerpoint/2010/main" val="966968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CDB0B30-14D2-3CF0-82E1-59CFC59835E8}"/>
              </a:ext>
            </a:extLst>
          </p:cNvPr>
          <p:cNvPicPr>
            <a:picLocks noChangeAspect="1"/>
          </p:cNvPicPr>
          <p:nvPr/>
        </p:nvPicPr>
        <p:blipFill rotWithShape="1">
          <a:blip r:embed="rId2">
            <a:extLst>
              <a:ext uri="{28A0092B-C50C-407E-A947-70E740481C1C}">
                <a14:useLocalDpi xmlns:a14="http://schemas.microsoft.com/office/drawing/2010/main" val="0"/>
              </a:ext>
            </a:extLst>
          </a:blip>
          <a:srcRect l="-87" t="-21" r="4532" b="288"/>
          <a:stretch/>
        </p:blipFill>
        <p:spPr>
          <a:xfrm>
            <a:off x="0" y="-44235"/>
            <a:ext cx="12191998" cy="6857999"/>
          </a:xfrm>
          <a:prstGeom prst="rect">
            <a:avLst/>
          </a:prstGeom>
          <a:gradFill>
            <a:gsLst>
              <a:gs pos="64000">
                <a:srgbClr val="004E99"/>
              </a:gs>
              <a:gs pos="11000">
                <a:srgbClr val="01619E"/>
              </a:gs>
              <a:gs pos="44000">
                <a:srgbClr val="7D8A9A"/>
              </a:gs>
            </a:gsLst>
            <a:lin ang="5400000" scaled="1"/>
          </a:gradFill>
        </p:spPr>
      </p:pic>
      <p:sp>
        <p:nvSpPr>
          <p:cNvPr id="21" name="Freeform: Shape 20">
            <a:extLst>
              <a:ext uri="{FF2B5EF4-FFF2-40B4-BE49-F238E27FC236}">
                <a16:creationId xmlns:a16="http://schemas.microsoft.com/office/drawing/2014/main" id="{9553DA82-96CC-9C32-D342-E6B83085E3B1}"/>
              </a:ext>
            </a:extLst>
          </p:cNvPr>
          <p:cNvSpPr/>
          <p:nvPr/>
        </p:nvSpPr>
        <p:spPr>
          <a:xfrm>
            <a:off x="0" y="-44235"/>
            <a:ext cx="12191998" cy="6857999"/>
          </a:xfrm>
          <a:custGeom>
            <a:avLst/>
            <a:gdLst>
              <a:gd name="connsiteX0" fmla="*/ 9082007 w 12191998"/>
              <a:gd name="connsiteY0" fmla="*/ 4281343 h 6857999"/>
              <a:gd name="connsiteX1" fmla="*/ 8343958 w 12191998"/>
              <a:gd name="connsiteY1" fmla="*/ 4982383 h 6857999"/>
              <a:gd name="connsiteX2" fmla="*/ 9082007 w 12191998"/>
              <a:gd name="connsiteY2" fmla="*/ 5683423 h 6857999"/>
              <a:gd name="connsiteX3" fmla="*/ 9820056 w 12191998"/>
              <a:gd name="connsiteY3" fmla="*/ 4982383 h 6857999"/>
              <a:gd name="connsiteX4" fmla="*/ 9082007 w 12191998"/>
              <a:gd name="connsiteY4" fmla="*/ 4281343 h 6857999"/>
              <a:gd name="connsiteX5" fmla="*/ 3947007 w 12191998"/>
              <a:gd name="connsiteY5" fmla="*/ 4108331 h 6857999"/>
              <a:gd name="connsiteX6" fmla="*/ 3764901 w 12191998"/>
              <a:gd name="connsiteY6" fmla="*/ 4179575 h 6857999"/>
              <a:gd name="connsiteX7" fmla="*/ 3028129 w 12191998"/>
              <a:gd name="connsiteY7" fmla="*/ 4887758 h 6857999"/>
              <a:gd name="connsiteX8" fmla="*/ 3020981 w 12191998"/>
              <a:gd name="connsiteY8" fmla="*/ 5249008 h 6857999"/>
              <a:gd name="connsiteX9" fmla="*/ 3786593 w 12191998"/>
              <a:gd name="connsiteY9" fmla="*/ 6045526 h 6857999"/>
              <a:gd name="connsiteX10" fmla="*/ 4147843 w 12191998"/>
              <a:gd name="connsiteY10" fmla="*/ 6052674 h 6857999"/>
              <a:gd name="connsiteX11" fmla="*/ 4884614 w 12191998"/>
              <a:gd name="connsiteY11" fmla="*/ 5344490 h 6857999"/>
              <a:gd name="connsiteX12" fmla="*/ 4891762 w 12191998"/>
              <a:gd name="connsiteY12" fmla="*/ 4983241 h 6857999"/>
              <a:gd name="connsiteX13" fmla="*/ 4126151 w 12191998"/>
              <a:gd name="connsiteY13" fmla="*/ 4186722 h 6857999"/>
              <a:gd name="connsiteX14" fmla="*/ 3947007 w 12191998"/>
              <a:gd name="connsiteY14" fmla="*/ 4108331 h 6857999"/>
              <a:gd name="connsiteX15" fmla="*/ 988262 w 12191998"/>
              <a:gd name="connsiteY15" fmla="*/ 3291809 h 6857999"/>
              <a:gd name="connsiteX16" fmla="*/ 869016 w 12191998"/>
              <a:gd name="connsiteY16" fmla="*/ 3324959 h 6857999"/>
              <a:gd name="connsiteX17" fmla="*/ 834673 w 12191998"/>
              <a:gd name="connsiteY17" fmla="*/ 3351897 h 6857999"/>
              <a:gd name="connsiteX18" fmla="*/ 785937 w 12191998"/>
              <a:gd name="connsiteY18" fmla="*/ 3422229 h 6857999"/>
              <a:gd name="connsiteX19" fmla="*/ 828645 w 12191998"/>
              <a:gd name="connsiteY19" fmla="*/ 3656578 h 6857999"/>
              <a:gd name="connsiteX20" fmla="*/ 3147332 w 12191998"/>
              <a:gd name="connsiteY20" fmla="*/ 6068870 h 6857999"/>
              <a:gd name="connsiteX21" fmla="*/ 3452014 w 12191998"/>
              <a:gd name="connsiteY21" fmla="*/ 6074898 h 6857999"/>
              <a:gd name="connsiteX22" fmla="*/ 3452014 w 12191998"/>
              <a:gd name="connsiteY22" fmla="*/ 6074899 h 6857999"/>
              <a:gd name="connsiteX23" fmla="*/ 3458043 w 12191998"/>
              <a:gd name="connsiteY23" fmla="*/ 5770217 h 6857999"/>
              <a:gd name="connsiteX24" fmla="*/ 1139355 w 12191998"/>
              <a:gd name="connsiteY24" fmla="*/ 3357924 h 6857999"/>
              <a:gd name="connsiteX25" fmla="*/ 988262 w 12191998"/>
              <a:gd name="connsiteY25" fmla="*/ 3291809 h 6857999"/>
              <a:gd name="connsiteX26" fmla="*/ 10284168 w 12191998"/>
              <a:gd name="connsiteY26" fmla="*/ 2848970 h 6857999"/>
              <a:gd name="connsiteX27" fmla="*/ 10102063 w 12191998"/>
              <a:gd name="connsiteY27" fmla="*/ 2920214 h 6857999"/>
              <a:gd name="connsiteX28" fmla="*/ 9365291 w 12191998"/>
              <a:gd name="connsiteY28" fmla="*/ 3628397 h 6857999"/>
              <a:gd name="connsiteX29" fmla="*/ 9358143 w 12191998"/>
              <a:gd name="connsiteY29" fmla="*/ 3989647 h 6857999"/>
              <a:gd name="connsiteX30" fmla="*/ 10123755 w 12191998"/>
              <a:gd name="connsiteY30" fmla="*/ 4786165 h 6857999"/>
              <a:gd name="connsiteX31" fmla="*/ 10485004 w 12191998"/>
              <a:gd name="connsiteY31" fmla="*/ 4793313 h 6857999"/>
              <a:gd name="connsiteX32" fmla="*/ 11221776 w 12191998"/>
              <a:gd name="connsiteY32" fmla="*/ 4085129 h 6857999"/>
              <a:gd name="connsiteX33" fmla="*/ 11228924 w 12191998"/>
              <a:gd name="connsiteY33" fmla="*/ 3723880 h 6857999"/>
              <a:gd name="connsiteX34" fmla="*/ 10463312 w 12191998"/>
              <a:gd name="connsiteY34" fmla="*/ 2927361 h 6857999"/>
              <a:gd name="connsiteX35" fmla="*/ 10284168 w 12191998"/>
              <a:gd name="connsiteY35" fmla="*/ 2848970 h 6857999"/>
              <a:gd name="connsiteX36" fmla="*/ 2821533 w 12191998"/>
              <a:gd name="connsiteY36" fmla="*/ 2848970 h 6857999"/>
              <a:gd name="connsiteX37" fmla="*/ 2639428 w 12191998"/>
              <a:gd name="connsiteY37" fmla="*/ 2920213 h 6857999"/>
              <a:gd name="connsiteX38" fmla="*/ 1902655 w 12191998"/>
              <a:gd name="connsiteY38" fmla="*/ 3628396 h 6857999"/>
              <a:gd name="connsiteX39" fmla="*/ 1895508 w 12191998"/>
              <a:gd name="connsiteY39" fmla="*/ 3989646 h 6857999"/>
              <a:gd name="connsiteX40" fmla="*/ 2661119 w 12191998"/>
              <a:gd name="connsiteY40" fmla="*/ 4786164 h 6857999"/>
              <a:gd name="connsiteX41" fmla="*/ 3022369 w 12191998"/>
              <a:gd name="connsiteY41" fmla="*/ 4793312 h 6857999"/>
              <a:gd name="connsiteX42" fmla="*/ 3759141 w 12191998"/>
              <a:gd name="connsiteY42" fmla="*/ 4085128 h 6857999"/>
              <a:gd name="connsiteX43" fmla="*/ 3766289 w 12191998"/>
              <a:gd name="connsiteY43" fmla="*/ 3723879 h 6857999"/>
              <a:gd name="connsiteX44" fmla="*/ 3000678 w 12191998"/>
              <a:gd name="connsiteY44" fmla="*/ 2927361 h 6857999"/>
              <a:gd name="connsiteX45" fmla="*/ 2821533 w 12191998"/>
              <a:gd name="connsiteY45" fmla="*/ 2848970 h 6857999"/>
              <a:gd name="connsiteX46" fmla="*/ 1693277 w 12191998"/>
              <a:gd name="connsiteY46" fmla="*/ 1595107 h 6857999"/>
              <a:gd name="connsiteX47" fmla="*/ 1511172 w 12191998"/>
              <a:gd name="connsiteY47" fmla="*/ 1666351 h 6857999"/>
              <a:gd name="connsiteX48" fmla="*/ 774399 w 12191998"/>
              <a:gd name="connsiteY48" fmla="*/ 2374534 h 6857999"/>
              <a:gd name="connsiteX49" fmla="*/ 767252 w 12191998"/>
              <a:gd name="connsiteY49" fmla="*/ 2735783 h 6857999"/>
              <a:gd name="connsiteX50" fmla="*/ 1532863 w 12191998"/>
              <a:gd name="connsiteY50" fmla="*/ 3532301 h 6857999"/>
              <a:gd name="connsiteX51" fmla="*/ 1894113 w 12191998"/>
              <a:gd name="connsiteY51" fmla="*/ 3539449 h 6857999"/>
              <a:gd name="connsiteX52" fmla="*/ 2630885 w 12191998"/>
              <a:gd name="connsiteY52" fmla="*/ 2831266 h 6857999"/>
              <a:gd name="connsiteX53" fmla="*/ 2638033 w 12191998"/>
              <a:gd name="connsiteY53" fmla="*/ 2470017 h 6857999"/>
              <a:gd name="connsiteX54" fmla="*/ 1872421 w 12191998"/>
              <a:gd name="connsiteY54" fmla="*/ 1673498 h 6857999"/>
              <a:gd name="connsiteX55" fmla="*/ 1693277 w 12191998"/>
              <a:gd name="connsiteY55" fmla="*/ 1595107 h 6857999"/>
              <a:gd name="connsiteX56" fmla="*/ 9072642 w 12191998"/>
              <a:gd name="connsiteY56" fmla="*/ 1560786 h 6857999"/>
              <a:gd name="connsiteX57" fmla="*/ 8890537 w 12191998"/>
              <a:gd name="connsiteY57" fmla="*/ 1632029 h 6857999"/>
              <a:gd name="connsiteX58" fmla="*/ 8153765 w 12191998"/>
              <a:gd name="connsiteY58" fmla="*/ 2340213 h 6857999"/>
              <a:gd name="connsiteX59" fmla="*/ 8146617 w 12191998"/>
              <a:gd name="connsiteY59" fmla="*/ 2701462 h 6857999"/>
              <a:gd name="connsiteX60" fmla="*/ 8912229 w 12191998"/>
              <a:gd name="connsiteY60" fmla="*/ 3497980 h 6857999"/>
              <a:gd name="connsiteX61" fmla="*/ 9273478 w 12191998"/>
              <a:gd name="connsiteY61" fmla="*/ 3505128 h 6857999"/>
              <a:gd name="connsiteX62" fmla="*/ 10010250 w 12191998"/>
              <a:gd name="connsiteY62" fmla="*/ 2796944 h 6857999"/>
              <a:gd name="connsiteX63" fmla="*/ 10017398 w 12191998"/>
              <a:gd name="connsiteY63" fmla="*/ 2435695 h 6857999"/>
              <a:gd name="connsiteX64" fmla="*/ 9251786 w 12191998"/>
              <a:gd name="connsiteY64" fmla="*/ 1639176 h 6857999"/>
              <a:gd name="connsiteX65" fmla="*/ 9072642 w 12191998"/>
              <a:gd name="connsiteY65" fmla="*/ 1560786 h 6857999"/>
              <a:gd name="connsiteX66" fmla="*/ 6008927 w 12191998"/>
              <a:gd name="connsiteY66" fmla="*/ 972265 h 6857999"/>
              <a:gd name="connsiteX67" fmla="*/ 5590567 w 12191998"/>
              <a:gd name="connsiteY67" fmla="*/ 1140779 h 6857999"/>
              <a:gd name="connsiteX68" fmla="*/ 3907621 w 12191998"/>
              <a:gd name="connsiteY68" fmla="*/ 2791111 h 6857999"/>
              <a:gd name="connsiteX69" fmla="*/ 3899468 w 12191998"/>
              <a:gd name="connsiteY69" fmla="*/ 3624455 h 6857999"/>
              <a:gd name="connsiteX70" fmla="*/ 5630002 w 12191998"/>
              <a:gd name="connsiteY70" fmla="*/ 5389188 h 6857999"/>
              <a:gd name="connsiteX71" fmla="*/ 6463345 w 12191998"/>
              <a:gd name="connsiteY71" fmla="*/ 5397342 h 6857999"/>
              <a:gd name="connsiteX72" fmla="*/ 8146291 w 12191998"/>
              <a:gd name="connsiteY72" fmla="*/ 3747010 h 6857999"/>
              <a:gd name="connsiteX73" fmla="*/ 8154445 w 12191998"/>
              <a:gd name="connsiteY73" fmla="*/ 2913666 h 6857999"/>
              <a:gd name="connsiteX74" fmla="*/ 6423911 w 12191998"/>
              <a:gd name="connsiteY74" fmla="*/ 1148933 h 6857999"/>
              <a:gd name="connsiteX75" fmla="*/ 6008927 w 12191998"/>
              <a:gd name="connsiteY75" fmla="*/ 972265 h 6857999"/>
              <a:gd name="connsiteX76" fmla="*/ 2890739 w 12191998"/>
              <a:gd name="connsiteY76" fmla="*/ 753938 h 6857999"/>
              <a:gd name="connsiteX77" fmla="*/ 2152691 w 12191998"/>
              <a:gd name="connsiteY77" fmla="*/ 1454978 h 6857999"/>
              <a:gd name="connsiteX78" fmla="*/ 2890739 w 12191998"/>
              <a:gd name="connsiteY78" fmla="*/ 2156018 h 6857999"/>
              <a:gd name="connsiteX79" fmla="*/ 3628789 w 12191998"/>
              <a:gd name="connsiteY79" fmla="*/ 1454978 h 6857999"/>
              <a:gd name="connsiteX80" fmla="*/ 2890739 w 12191998"/>
              <a:gd name="connsiteY80" fmla="*/ 753938 h 6857999"/>
              <a:gd name="connsiteX81" fmla="*/ 8875985 w 12191998"/>
              <a:gd name="connsiteY81" fmla="*/ 566090 h 6857999"/>
              <a:gd name="connsiteX82" fmla="*/ 8756739 w 12191998"/>
              <a:gd name="connsiteY82" fmla="*/ 599239 h 6857999"/>
              <a:gd name="connsiteX83" fmla="*/ 8722397 w 12191998"/>
              <a:gd name="connsiteY83" fmla="*/ 626177 h 6857999"/>
              <a:gd name="connsiteX84" fmla="*/ 8673660 w 12191998"/>
              <a:gd name="connsiteY84" fmla="*/ 696510 h 6857999"/>
              <a:gd name="connsiteX85" fmla="*/ 8716368 w 12191998"/>
              <a:gd name="connsiteY85" fmla="*/ 930859 h 6857999"/>
              <a:gd name="connsiteX86" fmla="*/ 11035055 w 12191998"/>
              <a:gd name="connsiteY86" fmla="*/ 3343151 h 6857999"/>
              <a:gd name="connsiteX87" fmla="*/ 11339737 w 12191998"/>
              <a:gd name="connsiteY87" fmla="*/ 3349179 h 6857999"/>
              <a:gd name="connsiteX88" fmla="*/ 11339738 w 12191998"/>
              <a:gd name="connsiteY88" fmla="*/ 3349180 h 6857999"/>
              <a:gd name="connsiteX89" fmla="*/ 11345766 w 12191998"/>
              <a:gd name="connsiteY89" fmla="*/ 3044498 h 6857999"/>
              <a:gd name="connsiteX90" fmla="*/ 9027078 w 12191998"/>
              <a:gd name="connsiteY90" fmla="*/ 632206 h 6857999"/>
              <a:gd name="connsiteX91" fmla="*/ 8875985 w 12191998"/>
              <a:gd name="connsiteY91" fmla="*/ 566090 h 6857999"/>
              <a:gd name="connsiteX92" fmla="*/ 7888214 w 12191998"/>
              <a:gd name="connsiteY92" fmla="*/ 313233 h 6857999"/>
              <a:gd name="connsiteX93" fmla="*/ 7706109 w 12191998"/>
              <a:gd name="connsiteY93" fmla="*/ 384476 h 6857999"/>
              <a:gd name="connsiteX94" fmla="*/ 6969337 w 12191998"/>
              <a:gd name="connsiteY94" fmla="*/ 1092659 h 6857999"/>
              <a:gd name="connsiteX95" fmla="*/ 6962189 w 12191998"/>
              <a:gd name="connsiteY95" fmla="*/ 1453909 h 6857999"/>
              <a:gd name="connsiteX96" fmla="*/ 7727801 w 12191998"/>
              <a:gd name="connsiteY96" fmla="*/ 2250428 h 6857999"/>
              <a:gd name="connsiteX97" fmla="*/ 8089050 w 12191998"/>
              <a:gd name="connsiteY97" fmla="*/ 2257575 h 6857999"/>
              <a:gd name="connsiteX98" fmla="*/ 8825822 w 12191998"/>
              <a:gd name="connsiteY98" fmla="*/ 1549392 h 6857999"/>
              <a:gd name="connsiteX99" fmla="*/ 8832970 w 12191998"/>
              <a:gd name="connsiteY99" fmla="*/ 1188142 h 6857999"/>
              <a:gd name="connsiteX100" fmla="*/ 8067359 w 12191998"/>
              <a:gd name="connsiteY100" fmla="*/ 391623 h 6857999"/>
              <a:gd name="connsiteX101" fmla="*/ 7888214 w 12191998"/>
              <a:gd name="connsiteY101" fmla="*/ 313233 h 6857999"/>
              <a:gd name="connsiteX102" fmla="*/ 0 w 12191998"/>
              <a:gd name="connsiteY102" fmla="*/ 0 h 6857999"/>
              <a:gd name="connsiteX103" fmla="*/ 12191998 w 12191998"/>
              <a:gd name="connsiteY103" fmla="*/ 0 h 6857999"/>
              <a:gd name="connsiteX104" fmla="*/ 12191998 w 12191998"/>
              <a:gd name="connsiteY104" fmla="*/ 6857999 h 6857999"/>
              <a:gd name="connsiteX105" fmla="*/ 0 w 12191998"/>
              <a:gd name="connsiteY10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2191998" h="6857999">
                <a:moveTo>
                  <a:pt x="9082007" y="4281343"/>
                </a:moveTo>
                <a:cubicBezTo>
                  <a:pt x="8674394" y="4281343"/>
                  <a:pt x="8343958" y="4595209"/>
                  <a:pt x="8343958" y="4982383"/>
                </a:cubicBezTo>
                <a:cubicBezTo>
                  <a:pt x="8343958" y="5369557"/>
                  <a:pt x="8674394" y="5683423"/>
                  <a:pt x="9082007" y="5683423"/>
                </a:cubicBezTo>
                <a:cubicBezTo>
                  <a:pt x="9489620" y="5683423"/>
                  <a:pt x="9820056" y="5369557"/>
                  <a:pt x="9820056" y="4982383"/>
                </a:cubicBezTo>
                <a:cubicBezTo>
                  <a:pt x="9820056" y="4595209"/>
                  <a:pt x="9489620" y="4281343"/>
                  <a:pt x="9082007" y="4281343"/>
                </a:cubicBezTo>
                <a:close/>
                <a:moveTo>
                  <a:pt x="3947007" y="4108331"/>
                </a:moveTo>
                <a:cubicBezTo>
                  <a:pt x="3881633" y="4107038"/>
                  <a:pt x="3815766" y="4130683"/>
                  <a:pt x="3764901" y="4179575"/>
                </a:cubicBezTo>
                <a:lnTo>
                  <a:pt x="3028129" y="4887758"/>
                </a:lnTo>
                <a:cubicBezTo>
                  <a:pt x="2926399" y="4985541"/>
                  <a:pt x="2923199" y="5147278"/>
                  <a:pt x="3020981" y="5249008"/>
                </a:cubicBezTo>
                <a:lnTo>
                  <a:pt x="3786593" y="6045526"/>
                </a:lnTo>
                <a:cubicBezTo>
                  <a:pt x="3884375" y="6147256"/>
                  <a:pt x="4046112" y="6150456"/>
                  <a:pt x="4147843" y="6052674"/>
                </a:cubicBezTo>
                <a:lnTo>
                  <a:pt x="4884614" y="5344490"/>
                </a:lnTo>
                <a:cubicBezTo>
                  <a:pt x="4986344" y="5246708"/>
                  <a:pt x="4989545" y="5084971"/>
                  <a:pt x="4891762" y="4983241"/>
                </a:cubicBezTo>
                <a:lnTo>
                  <a:pt x="4126151" y="4186722"/>
                </a:lnTo>
                <a:cubicBezTo>
                  <a:pt x="4077260" y="4135857"/>
                  <a:pt x="4012380" y="4109625"/>
                  <a:pt x="3947007" y="4108331"/>
                </a:cubicBezTo>
                <a:close/>
                <a:moveTo>
                  <a:pt x="988262" y="3291809"/>
                </a:moveTo>
                <a:cubicBezTo>
                  <a:pt x="946909" y="3290991"/>
                  <a:pt x="905323" y="3302005"/>
                  <a:pt x="869016" y="3324959"/>
                </a:cubicBezTo>
                <a:lnTo>
                  <a:pt x="834673" y="3351897"/>
                </a:lnTo>
                <a:lnTo>
                  <a:pt x="785937" y="3422229"/>
                </a:lnTo>
                <a:cubicBezTo>
                  <a:pt x="752846" y="3499409"/>
                  <a:pt x="766792" y="3592227"/>
                  <a:pt x="828645" y="3656578"/>
                </a:cubicBezTo>
                <a:lnTo>
                  <a:pt x="3147332" y="6068870"/>
                </a:lnTo>
                <a:cubicBezTo>
                  <a:pt x="3229803" y="6154670"/>
                  <a:pt x="3366214" y="6157369"/>
                  <a:pt x="3452014" y="6074898"/>
                </a:cubicBezTo>
                <a:lnTo>
                  <a:pt x="3452014" y="6074899"/>
                </a:lnTo>
                <a:cubicBezTo>
                  <a:pt x="3537815" y="5992428"/>
                  <a:pt x="3540514" y="5856017"/>
                  <a:pt x="3458043" y="5770217"/>
                </a:cubicBezTo>
                <a:lnTo>
                  <a:pt x="1139355" y="3357924"/>
                </a:lnTo>
                <a:cubicBezTo>
                  <a:pt x="1098119" y="3315025"/>
                  <a:pt x="1043399" y="3292900"/>
                  <a:pt x="988262" y="3291809"/>
                </a:cubicBezTo>
                <a:close/>
                <a:moveTo>
                  <a:pt x="10284168" y="2848970"/>
                </a:moveTo>
                <a:cubicBezTo>
                  <a:pt x="10218795" y="2847677"/>
                  <a:pt x="10152928" y="2871322"/>
                  <a:pt x="10102063" y="2920214"/>
                </a:cubicBezTo>
                <a:lnTo>
                  <a:pt x="9365291" y="3628397"/>
                </a:lnTo>
                <a:cubicBezTo>
                  <a:pt x="9263561" y="3726179"/>
                  <a:pt x="9260361" y="3887917"/>
                  <a:pt x="9358143" y="3989647"/>
                </a:cubicBezTo>
                <a:lnTo>
                  <a:pt x="10123755" y="4786165"/>
                </a:lnTo>
                <a:cubicBezTo>
                  <a:pt x="10221537" y="4887895"/>
                  <a:pt x="10383274" y="4891095"/>
                  <a:pt x="10485004" y="4793313"/>
                </a:cubicBezTo>
                <a:lnTo>
                  <a:pt x="11221776" y="4085129"/>
                </a:lnTo>
                <a:cubicBezTo>
                  <a:pt x="11323506" y="3987347"/>
                  <a:pt x="11326706" y="3825609"/>
                  <a:pt x="11228924" y="3723880"/>
                </a:cubicBezTo>
                <a:lnTo>
                  <a:pt x="10463312" y="2927361"/>
                </a:lnTo>
                <a:cubicBezTo>
                  <a:pt x="10414421" y="2876496"/>
                  <a:pt x="10349541" y="2850264"/>
                  <a:pt x="10284168" y="2848970"/>
                </a:cubicBezTo>
                <a:close/>
                <a:moveTo>
                  <a:pt x="2821533" y="2848970"/>
                </a:moveTo>
                <a:cubicBezTo>
                  <a:pt x="2756159" y="2847677"/>
                  <a:pt x="2690293" y="2871322"/>
                  <a:pt x="2639428" y="2920213"/>
                </a:cubicBezTo>
                <a:lnTo>
                  <a:pt x="1902655" y="3628396"/>
                </a:lnTo>
                <a:cubicBezTo>
                  <a:pt x="1800925" y="3726178"/>
                  <a:pt x="1797725" y="3887916"/>
                  <a:pt x="1895508" y="3989646"/>
                </a:cubicBezTo>
                <a:lnTo>
                  <a:pt x="2661119" y="4786164"/>
                </a:lnTo>
                <a:cubicBezTo>
                  <a:pt x="2758902" y="4887894"/>
                  <a:pt x="2920639" y="4891094"/>
                  <a:pt x="3022369" y="4793312"/>
                </a:cubicBezTo>
                <a:lnTo>
                  <a:pt x="3759141" y="4085128"/>
                </a:lnTo>
                <a:cubicBezTo>
                  <a:pt x="3860871" y="3987346"/>
                  <a:pt x="3864071" y="3825608"/>
                  <a:pt x="3766289" y="3723879"/>
                </a:cubicBezTo>
                <a:lnTo>
                  <a:pt x="3000678" y="2927361"/>
                </a:lnTo>
                <a:cubicBezTo>
                  <a:pt x="2951786" y="2876496"/>
                  <a:pt x="2886906" y="2850263"/>
                  <a:pt x="2821533" y="2848970"/>
                </a:cubicBezTo>
                <a:close/>
                <a:moveTo>
                  <a:pt x="1693277" y="1595107"/>
                </a:moveTo>
                <a:cubicBezTo>
                  <a:pt x="1627903" y="1593814"/>
                  <a:pt x="1562037" y="1617459"/>
                  <a:pt x="1511172" y="1666351"/>
                </a:cubicBezTo>
                <a:lnTo>
                  <a:pt x="774399" y="2374534"/>
                </a:lnTo>
                <a:cubicBezTo>
                  <a:pt x="672669" y="2472316"/>
                  <a:pt x="669469" y="2634053"/>
                  <a:pt x="767252" y="2735783"/>
                </a:cubicBezTo>
                <a:lnTo>
                  <a:pt x="1532863" y="3532301"/>
                </a:lnTo>
                <a:cubicBezTo>
                  <a:pt x="1630646" y="3634031"/>
                  <a:pt x="1792383" y="3637231"/>
                  <a:pt x="1894113" y="3539449"/>
                </a:cubicBezTo>
                <a:lnTo>
                  <a:pt x="2630885" y="2831266"/>
                </a:lnTo>
                <a:cubicBezTo>
                  <a:pt x="2732615" y="2733484"/>
                  <a:pt x="2735816" y="2571747"/>
                  <a:pt x="2638033" y="2470017"/>
                </a:cubicBezTo>
                <a:lnTo>
                  <a:pt x="1872421" y="1673498"/>
                </a:lnTo>
                <a:cubicBezTo>
                  <a:pt x="1823530" y="1622633"/>
                  <a:pt x="1758650" y="1596401"/>
                  <a:pt x="1693277" y="1595107"/>
                </a:cubicBezTo>
                <a:close/>
                <a:moveTo>
                  <a:pt x="9072642" y="1560786"/>
                </a:moveTo>
                <a:cubicBezTo>
                  <a:pt x="9007269" y="1559492"/>
                  <a:pt x="8941402" y="1583138"/>
                  <a:pt x="8890537" y="1632029"/>
                </a:cubicBezTo>
                <a:lnTo>
                  <a:pt x="8153765" y="2340213"/>
                </a:lnTo>
                <a:cubicBezTo>
                  <a:pt x="8052035" y="2437995"/>
                  <a:pt x="8048835" y="2599732"/>
                  <a:pt x="8146617" y="2701462"/>
                </a:cubicBezTo>
                <a:lnTo>
                  <a:pt x="8912229" y="3497980"/>
                </a:lnTo>
                <a:cubicBezTo>
                  <a:pt x="9010011" y="3599710"/>
                  <a:pt x="9171748" y="3602910"/>
                  <a:pt x="9273478" y="3505128"/>
                </a:cubicBezTo>
                <a:lnTo>
                  <a:pt x="10010250" y="2796944"/>
                </a:lnTo>
                <a:cubicBezTo>
                  <a:pt x="10111980" y="2699162"/>
                  <a:pt x="10115180" y="2537425"/>
                  <a:pt x="10017398" y="2435695"/>
                </a:cubicBezTo>
                <a:lnTo>
                  <a:pt x="9251786" y="1639176"/>
                </a:lnTo>
                <a:cubicBezTo>
                  <a:pt x="9202895" y="1588311"/>
                  <a:pt x="9138015" y="1562079"/>
                  <a:pt x="9072642" y="1560786"/>
                </a:cubicBezTo>
                <a:close/>
                <a:moveTo>
                  <a:pt x="6008927" y="972265"/>
                </a:moveTo>
                <a:cubicBezTo>
                  <a:pt x="5858122" y="970789"/>
                  <a:pt x="5706754" y="1026844"/>
                  <a:pt x="5590567" y="1140779"/>
                </a:cubicBezTo>
                <a:lnTo>
                  <a:pt x="3907621" y="2791111"/>
                </a:lnTo>
                <a:cubicBezTo>
                  <a:pt x="3675248" y="3018981"/>
                  <a:pt x="3671597" y="3392083"/>
                  <a:pt x="3899468" y="3624455"/>
                </a:cubicBezTo>
                <a:lnTo>
                  <a:pt x="5630002" y="5389188"/>
                </a:lnTo>
                <a:cubicBezTo>
                  <a:pt x="5857871" y="5621562"/>
                  <a:pt x="6230972" y="5625212"/>
                  <a:pt x="6463345" y="5397342"/>
                </a:cubicBezTo>
                <a:lnTo>
                  <a:pt x="8146291" y="3747010"/>
                </a:lnTo>
                <a:cubicBezTo>
                  <a:pt x="8378665" y="3519140"/>
                  <a:pt x="8382315" y="3146039"/>
                  <a:pt x="8154445" y="2913666"/>
                </a:cubicBezTo>
                <a:lnTo>
                  <a:pt x="6423911" y="1148933"/>
                </a:lnTo>
                <a:cubicBezTo>
                  <a:pt x="6309976" y="1032746"/>
                  <a:pt x="6159733" y="973740"/>
                  <a:pt x="6008927" y="972265"/>
                </a:cubicBezTo>
                <a:close/>
                <a:moveTo>
                  <a:pt x="2890739" y="753938"/>
                </a:moveTo>
                <a:cubicBezTo>
                  <a:pt x="2483126" y="753938"/>
                  <a:pt x="2152691" y="1067804"/>
                  <a:pt x="2152691" y="1454978"/>
                </a:cubicBezTo>
                <a:cubicBezTo>
                  <a:pt x="2152691" y="1842152"/>
                  <a:pt x="2483126" y="2156018"/>
                  <a:pt x="2890739" y="2156018"/>
                </a:cubicBezTo>
                <a:cubicBezTo>
                  <a:pt x="3298352" y="2156018"/>
                  <a:pt x="3628789" y="1842152"/>
                  <a:pt x="3628789" y="1454978"/>
                </a:cubicBezTo>
                <a:cubicBezTo>
                  <a:pt x="3628789" y="1067804"/>
                  <a:pt x="3298352" y="753938"/>
                  <a:pt x="2890739" y="753938"/>
                </a:cubicBezTo>
                <a:close/>
                <a:moveTo>
                  <a:pt x="8875985" y="566090"/>
                </a:moveTo>
                <a:cubicBezTo>
                  <a:pt x="8834633" y="565272"/>
                  <a:pt x="8793046" y="576285"/>
                  <a:pt x="8756739" y="599239"/>
                </a:cubicBezTo>
                <a:lnTo>
                  <a:pt x="8722397" y="626177"/>
                </a:lnTo>
                <a:lnTo>
                  <a:pt x="8673660" y="696510"/>
                </a:lnTo>
                <a:cubicBezTo>
                  <a:pt x="8640570" y="773690"/>
                  <a:pt x="8654515" y="866509"/>
                  <a:pt x="8716368" y="930859"/>
                </a:cubicBezTo>
                <a:lnTo>
                  <a:pt x="11035055" y="3343151"/>
                </a:lnTo>
                <a:cubicBezTo>
                  <a:pt x="11117526" y="3428951"/>
                  <a:pt x="11253937" y="3431650"/>
                  <a:pt x="11339737" y="3349179"/>
                </a:cubicBezTo>
                <a:lnTo>
                  <a:pt x="11339738" y="3349180"/>
                </a:lnTo>
                <a:cubicBezTo>
                  <a:pt x="11425538" y="3266709"/>
                  <a:pt x="11428237" y="3130298"/>
                  <a:pt x="11345766" y="3044498"/>
                </a:cubicBezTo>
                <a:lnTo>
                  <a:pt x="9027078" y="632206"/>
                </a:lnTo>
                <a:cubicBezTo>
                  <a:pt x="8985842" y="589305"/>
                  <a:pt x="8931122" y="567181"/>
                  <a:pt x="8875985" y="566090"/>
                </a:cubicBezTo>
                <a:close/>
                <a:moveTo>
                  <a:pt x="7888214" y="313233"/>
                </a:moveTo>
                <a:cubicBezTo>
                  <a:pt x="7822841" y="311939"/>
                  <a:pt x="7756974" y="335585"/>
                  <a:pt x="7706109" y="384476"/>
                </a:cubicBezTo>
                <a:lnTo>
                  <a:pt x="6969337" y="1092659"/>
                </a:lnTo>
                <a:cubicBezTo>
                  <a:pt x="6867607" y="1190442"/>
                  <a:pt x="6864407" y="1352179"/>
                  <a:pt x="6962189" y="1453909"/>
                </a:cubicBezTo>
                <a:lnTo>
                  <a:pt x="7727801" y="2250428"/>
                </a:lnTo>
                <a:cubicBezTo>
                  <a:pt x="7825583" y="2352158"/>
                  <a:pt x="7987321" y="2355357"/>
                  <a:pt x="8089050" y="2257575"/>
                </a:cubicBezTo>
                <a:lnTo>
                  <a:pt x="8825822" y="1549392"/>
                </a:lnTo>
                <a:cubicBezTo>
                  <a:pt x="8927552" y="1451609"/>
                  <a:pt x="8930752" y="1289872"/>
                  <a:pt x="8832970" y="1188142"/>
                </a:cubicBezTo>
                <a:lnTo>
                  <a:pt x="8067359" y="391623"/>
                </a:lnTo>
                <a:cubicBezTo>
                  <a:pt x="8018467" y="340758"/>
                  <a:pt x="7953588" y="314526"/>
                  <a:pt x="7888214" y="313233"/>
                </a:cubicBezTo>
                <a:close/>
                <a:moveTo>
                  <a:pt x="0" y="0"/>
                </a:moveTo>
                <a:lnTo>
                  <a:pt x="12191998" y="0"/>
                </a:lnTo>
                <a:lnTo>
                  <a:pt x="12191998" y="6857999"/>
                </a:lnTo>
                <a:lnTo>
                  <a:pt x="0" y="6857999"/>
                </a:lnTo>
                <a:close/>
              </a:path>
            </a:pathLst>
          </a:custGeom>
          <a:gradFill>
            <a:gsLst>
              <a:gs pos="0">
                <a:srgbClr val="004EA2"/>
              </a:gs>
              <a:gs pos="51000">
                <a:srgbClr val="01619E"/>
              </a:gs>
              <a:gs pos="99000">
                <a:srgbClr val="C3BBA3"/>
              </a:gs>
              <a:gs pos="100000">
                <a:schemeClr val="accent1">
                  <a:lumMod val="30000"/>
                  <a:lumOff val="70000"/>
                </a:schemeClr>
              </a:gs>
            </a:gsLst>
            <a:lin ang="5400000" scaled="1"/>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b="1" dirty="0">
              <a:gradFill>
                <a:gsLst>
                  <a:gs pos="0">
                    <a:srgbClr val="004EA2"/>
                  </a:gs>
                  <a:gs pos="71000">
                    <a:srgbClr val="ADB9CA"/>
                  </a:gs>
                  <a:gs pos="90000">
                    <a:srgbClr val="766E7F"/>
                  </a:gs>
                  <a:gs pos="100000">
                    <a:schemeClr val="accent1">
                      <a:lumMod val="30000"/>
                      <a:lumOff val="70000"/>
                    </a:schemeClr>
                  </a:gs>
                </a:gsLst>
                <a:lin ang="5400000" scaled="1"/>
              </a:gradFill>
              <a:effectLst>
                <a:outerShdw blurRad="38100" dist="38100" dir="2700000" algn="tl">
                  <a:srgbClr val="000000">
                    <a:alpha val="43137"/>
                  </a:srgbClr>
                </a:outerShdw>
              </a:effectLst>
            </a:endParaRPr>
          </a:p>
        </p:txBody>
      </p:sp>
      <p:sp>
        <p:nvSpPr>
          <p:cNvPr id="18" name="Rectangle: Rounded Corners 17">
            <a:extLst>
              <a:ext uri="{FF2B5EF4-FFF2-40B4-BE49-F238E27FC236}">
                <a16:creationId xmlns:a16="http://schemas.microsoft.com/office/drawing/2014/main" id="{AA3567DE-BD75-E762-D782-F8F93F0D11AD}"/>
              </a:ext>
            </a:extLst>
          </p:cNvPr>
          <p:cNvSpPr/>
          <p:nvPr/>
        </p:nvSpPr>
        <p:spPr>
          <a:xfrm rot="2733635">
            <a:off x="3916140" y="1236526"/>
            <a:ext cx="4162204" cy="4222631"/>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9" name="Rectangle: Rounded Corners 18">
            <a:extLst>
              <a:ext uri="{FF2B5EF4-FFF2-40B4-BE49-F238E27FC236}">
                <a16:creationId xmlns:a16="http://schemas.microsoft.com/office/drawing/2014/main" id="{01E5732A-F08B-BC03-D30D-1C9C58E2B5F4}"/>
              </a:ext>
            </a:extLst>
          </p:cNvPr>
          <p:cNvSpPr/>
          <p:nvPr/>
        </p:nvSpPr>
        <p:spPr>
          <a:xfrm rot="2733635">
            <a:off x="4074880" y="1476000"/>
            <a:ext cx="3814921" cy="3713284"/>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24" name="TextBox 23">
            <a:extLst>
              <a:ext uri="{FF2B5EF4-FFF2-40B4-BE49-F238E27FC236}">
                <a16:creationId xmlns:a16="http://schemas.microsoft.com/office/drawing/2014/main" id="{BCB513FE-6A20-4EB2-A223-E36E9EC0D2A1}"/>
              </a:ext>
            </a:extLst>
          </p:cNvPr>
          <p:cNvSpPr txBox="1"/>
          <p:nvPr/>
        </p:nvSpPr>
        <p:spPr>
          <a:xfrm>
            <a:off x="4568039" y="2551837"/>
            <a:ext cx="3055922" cy="2308324"/>
          </a:xfrm>
          <a:prstGeom prst="rect">
            <a:avLst/>
          </a:prstGeom>
          <a:noFill/>
        </p:spPr>
        <p:txBody>
          <a:bodyPr wrap="square" rtlCol="0">
            <a:spAutoFit/>
          </a:bodyPr>
          <a:lstStyle/>
          <a:p>
            <a:pPr algn="ctr"/>
            <a:r>
              <a:rPr lang="en-IN" sz="7200" b="1" dirty="0">
                <a:solidFill>
                  <a:schemeClr val="bg1"/>
                </a:solidFill>
                <a:effectLst>
                  <a:reflection blurRad="6350" stA="60000" endA="900" endPos="58000" dir="5400000" sy="-100000" algn="bl" rotWithShape="0"/>
                </a:effectLst>
              </a:rPr>
              <a:t>THANK</a:t>
            </a:r>
          </a:p>
          <a:p>
            <a:pPr algn="ctr"/>
            <a:r>
              <a:rPr lang="en-IN" sz="7200" b="1" dirty="0">
                <a:solidFill>
                  <a:schemeClr val="bg1"/>
                </a:solidFill>
              </a:rPr>
              <a:t>YOU</a:t>
            </a:r>
          </a:p>
        </p:txBody>
      </p:sp>
      <p:sp>
        <p:nvSpPr>
          <p:cNvPr id="2" name="Date Placeholder 1">
            <a:extLst>
              <a:ext uri="{FF2B5EF4-FFF2-40B4-BE49-F238E27FC236}">
                <a16:creationId xmlns:a16="http://schemas.microsoft.com/office/drawing/2014/main" id="{1CB51D10-80F0-87B0-8AD7-41B062DA81F2}"/>
              </a:ext>
            </a:extLst>
          </p:cNvPr>
          <p:cNvSpPr>
            <a:spLocks noGrp="1"/>
          </p:cNvSpPr>
          <p:nvPr>
            <p:ph type="dt" sz="half" idx="10"/>
          </p:nvPr>
        </p:nvSpPr>
        <p:spPr/>
        <p:txBody>
          <a:bodyPr/>
          <a:lstStyle/>
          <a:p>
            <a:fld id="{81C3CACC-3C50-4114-A7A3-45BF8E5041E0}" type="datetime1">
              <a:rPr lang="en-IN" smtClean="0"/>
              <a:t>21-06-2024</a:t>
            </a:fld>
            <a:endParaRPr lang="en-IN"/>
          </a:p>
        </p:txBody>
      </p:sp>
      <p:sp>
        <p:nvSpPr>
          <p:cNvPr id="3" name="Footer Placeholder 2">
            <a:extLst>
              <a:ext uri="{FF2B5EF4-FFF2-40B4-BE49-F238E27FC236}">
                <a16:creationId xmlns:a16="http://schemas.microsoft.com/office/drawing/2014/main" id="{5E0D3924-E88A-394A-D31D-BE3B89A48938}"/>
              </a:ext>
            </a:extLst>
          </p:cNvPr>
          <p:cNvSpPr>
            <a:spLocks noGrp="1"/>
          </p:cNvSpPr>
          <p:nvPr>
            <p:ph type="ftr" sz="quarter" idx="11"/>
          </p:nvPr>
        </p:nvSpPr>
        <p:spPr/>
        <p:txBody>
          <a:bodyPr/>
          <a:lstStyle/>
          <a:p>
            <a:r>
              <a:rPr lang="en-US"/>
              <a:t>Electronic Crack Detection And Localization System</a:t>
            </a:r>
            <a:endParaRPr lang="en-IN"/>
          </a:p>
        </p:txBody>
      </p:sp>
      <p:sp>
        <p:nvSpPr>
          <p:cNvPr id="4" name="Slide Number Placeholder 3">
            <a:extLst>
              <a:ext uri="{FF2B5EF4-FFF2-40B4-BE49-F238E27FC236}">
                <a16:creationId xmlns:a16="http://schemas.microsoft.com/office/drawing/2014/main" id="{5D1796D0-96AB-6C5B-C0DD-86AC27305043}"/>
              </a:ext>
            </a:extLst>
          </p:cNvPr>
          <p:cNvSpPr>
            <a:spLocks noGrp="1"/>
          </p:cNvSpPr>
          <p:nvPr>
            <p:ph type="sldNum" sz="quarter" idx="12"/>
          </p:nvPr>
        </p:nvSpPr>
        <p:spPr/>
        <p:txBody>
          <a:bodyPr/>
          <a:lstStyle/>
          <a:p>
            <a:fld id="{1446565B-1BD3-4EAE-B865-A987ACDEB271}" type="slidenum">
              <a:rPr lang="en-IN" smtClean="0"/>
              <a:t>19</a:t>
            </a:fld>
            <a:endParaRPr lang="en-IN"/>
          </a:p>
        </p:txBody>
      </p:sp>
    </p:spTree>
    <p:extLst>
      <p:ext uri="{BB962C8B-B14F-4D97-AF65-F5344CB8AC3E}">
        <p14:creationId xmlns:p14="http://schemas.microsoft.com/office/powerpoint/2010/main" val="171977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000" fill="hold"/>
                                        <p:tgtEl>
                                          <p:spTgt spid="18"/>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000" fill="hold"/>
                                        <p:tgtEl>
                                          <p:spTgt spid="19"/>
                                        </p:tgtEl>
                                        <p:attrNameLst>
                                          <p:attrName>r</p:attrName>
                                        </p:attrNameLst>
                                      </p:cBhvr>
                                    </p:animRot>
                                  </p:childTnLst>
                                </p:cTn>
                              </p:par>
                              <p:par>
                                <p:cTn id="9" presetID="26" presetClass="emph" presetSubtype="0" repeatCount="indefinite" fill="hold" grpId="0" nodeType="withEffect">
                                  <p:stCondLst>
                                    <p:cond delay="0"/>
                                  </p:stCondLst>
                                  <p:childTnLst>
                                    <p:animEffect transition="out" filter="fade">
                                      <p:cBhvr>
                                        <p:cTn id="10" dur="2000" tmFilter="0, 0; .2, .5; .8, .5; 1, 0"/>
                                        <p:tgtEl>
                                          <p:spTgt spid="24"/>
                                        </p:tgtEl>
                                      </p:cBhvr>
                                    </p:animEffect>
                                    <p:animScale>
                                      <p:cBhvr>
                                        <p:cTn id="11" dur="100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8F83-95DB-EE91-52E3-8CBBB90FE17B}"/>
              </a:ext>
            </a:extLst>
          </p:cNvPr>
          <p:cNvSpPr>
            <a:spLocks noGrp="1"/>
          </p:cNvSpPr>
          <p:nvPr>
            <p:ph type="title"/>
          </p:nvPr>
        </p:nvSpPr>
        <p:spPr>
          <a:xfrm>
            <a:off x="801329" y="218102"/>
            <a:ext cx="10515600" cy="1325563"/>
          </a:xfrm>
        </p:spPr>
        <p:txBody>
          <a:bodyPr/>
          <a:lstStyle/>
          <a:p>
            <a:r>
              <a:rPr lang="en-IN"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a:t>
            </a:r>
            <a:r>
              <a:rPr lang="en-IN" b="1" kern="1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ontents</a:t>
            </a:r>
            <a:endParaRPr lang="en-IN" dirty="0"/>
          </a:p>
        </p:txBody>
      </p:sp>
      <p:sp>
        <p:nvSpPr>
          <p:cNvPr id="3" name="Text Placeholder 2">
            <a:extLst>
              <a:ext uri="{FF2B5EF4-FFF2-40B4-BE49-F238E27FC236}">
                <a16:creationId xmlns:a16="http://schemas.microsoft.com/office/drawing/2014/main" id="{D7CE43BE-320E-E10C-BE29-4BB56D71EA75}"/>
              </a:ext>
            </a:extLst>
          </p:cNvPr>
          <p:cNvSpPr>
            <a:spLocks noGrp="1"/>
          </p:cNvSpPr>
          <p:nvPr>
            <p:ph type="body" idx="1"/>
          </p:nvPr>
        </p:nvSpPr>
        <p:spPr>
          <a:xfrm>
            <a:off x="838200" y="1543665"/>
            <a:ext cx="10515600" cy="4326193"/>
          </a:xfrm>
        </p:spPr>
        <p:txBody>
          <a:bodyPr>
            <a:normAutofit fontScale="70000" lnSpcReduction="20000"/>
          </a:bodyPr>
          <a:lstStyle/>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PROBLEM DEFINITION</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CHALLENGES </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COMPONENTS</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ARCHITECTURE</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WORKING</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PROCESS FLOW CHART</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CIRCUIT DIAGRAM</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RESULTS</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FUTURE DEVELOPMENTS</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Bef>
                <a:spcPts val="1200"/>
              </a:spcBef>
              <a:buFont typeface="Arial" panose="020B0604020202020204" pitchFamily="34" charset="0"/>
              <a:buChar char="•"/>
              <a:tabLst>
                <a:tab pos="457200" algn="l"/>
              </a:tabLst>
            </a:pPr>
            <a:r>
              <a:rPr lang="en-IN"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1200"/>
              </a:spcBef>
              <a:buNone/>
            </a:pPr>
            <a:endParaRPr lang="en-IN" sz="56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endParaRPr lang="en-IN" dirty="0"/>
          </a:p>
        </p:txBody>
      </p:sp>
      <p:sp>
        <p:nvSpPr>
          <p:cNvPr id="4" name="Date Placeholder 3">
            <a:extLst>
              <a:ext uri="{FF2B5EF4-FFF2-40B4-BE49-F238E27FC236}">
                <a16:creationId xmlns:a16="http://schemas.microsoft.com/office/drawing/2014/main" id="{979146DF-D277-A969-C59B-C2E2D465D186}"/>
              </a:ext>
            </a:extLst>
          </p:cNvPr>
          <p:cNvSpPr>
            <a:spLocks noGrp="1"/>
          </p:cNvSpPr>
          <p:nvPr>
            <p:ph type="dt" sz="half" idx="10"/>
          </p:nvPr>
        </p:nvSpPr>
        <p:spPr/>
        <p:txBody>
          <a:bodyPr/>
          <a:lstStyle/>
          <a:p>
            <a:fld id="{C583E718-E43F-4406-B13D-92D0F3072E0B}" type="datetime1">
              <a:rPr lang="en-IN" smtClean="0"/>
              <a:t>21-06-2024</a:t>
            </a:fld>
            <a:endParaRPr lang="en-IN"/>
          </a:p>
        </p:txBody>
      </p:sp>
      <p:sp>
        <p:nvSpPr>
          <p:cNvPr id="5" name="Footer Placeholder 4">
            <a:extLst>
              <a:ext uri="{FF2B5EF4-FFF2-40B4-BE49-F238E27FC236}">
                <a16:creationId xmlns:a16="http://schemas.microsoft.com/office/drawing/2014/main" id="{5CB80FEE-CF33-0CDB-6563-F164320924D3}"/>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3081AE03-4E76-2C1A-1F74-1365A1046A6A}"/>
              </a:ext>
            </a:extLst>
          </p:cNvPr>
          <p:cNvSpPr>
            <a:spLocks noGrp="1"/>
          </p:cNvSpPr>
          <p:nvPr>
            <p:ph type="sldNum" sz="quarter" idx="12"/>
          </p:nvPr>
        </p:nvSpPr>
        <p:spPr/>
        <p:txBody>
          <a:bodyPr/>
          <a:lstStyle/>
          <a:p>
            <a:fld id="{E978A14A-78E6-4F4A-B34D-CDC7E070AD29}" type="slidenum">
              <a:rPr lang="en-IN" smtClean="0"/>
              <a:t>2</a:t>
            </a:fld>
            <a:endParaRPr lang="en-IN"/>
          </a:p>
        </p:txBody>
      </p:sp>
    </p:spTree>
    <p:extLst>
      <p:ext uri="{BB962C8B-B14F-4D97-AF65-F5344CB8AC3E}">
        <p14:creationId xmlns:p14="http://schemas.microsoft.com/office/powerpoint/2010/main" val="413573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3F7E-6491-0557-5C47-8236682A8507}"/>
              </a:ext>
            </a:extLst>
          </p:cNvPr>
          <p:cNvSpPr>
            <a:spLocks noGrp="1"/>
          </p:cNvSpPr>
          <p:nvPr>
            <p:ph type="title"/>
          </p:nvPr>
        </p:nvSpPr>
        <p:spPr>
          <a:xfrm>
            <a:off x="838200" y="98324"/>
            <a:ext cx="10515600" cy="786580"/>
          </a:xfrm>
        </p:spPr>
        <p:txBody>
          <a:bodyPr/>
          <a:lstStyle/>
          <a:p>
            <a:pPr marR="0" rtl="0"/>
            <a:r>
              <a:rPr lang="en-IN" b="0" i="0" u="none" strike="noStrike" kern="100" baseline="0" dirty="0">
                <a:solidFill>
                  <a:srgbClr val="2F5496"/>
                </a:solidFill>
                <a:latin typeface="Times New Roman" panose="02020603050405020304" pitchFamily="18" charset="0"/>
              </a:rPr>
              <a:t> I</a:t>
            </a:r>
            <a:r>
              <a:rPr lang="en-IN" kern="100" dirty="0">
                <a:solidFill>
                  <a:srgbClr val="2F5496"/>
                </a:solidFill>
                <a:latin typeface="Times New Roman" panose="02020603050405020304" pitchFamily="18" charset="0"/>
              </a:rPr>
              <a:t>ntroduction</a:t>
            </a:r>
            <a:endParaRPr lang="en-IN" b="0" i="0" u="none" strike="noStrike" kern="100" baseline="0" dirty="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308FCDA5-E98B-2B70-91B9-B0004FEDE3A6}"/>
              </a:ext>
            </a:extLst>
          </p:cNvPr>
          <p:cNvSpPr>
            <a:spLocks noGrp="1"/>
          </p:cNvSpPr>
          <p:nvPr>
            <p:ph type="body" idx="1"/>
          </p:nvPr>
        </p:nvSpPr>
        <p:spPr>
          <a:xfrm>
            <a:off x="838200" y="884905"/>
            <a:ext cx="10515600" cy="4768644"/>
          </a:xfrm>
        </p:spPr>
        <p:txBody>
          <a:bodyPr>
            <a:normAutofit/>
          </a:bodyPr>
          <a:lstStyle/>
          <a:p>
            <a:pPr marL="0" marR="0" lvl="0" indent="0" rtl="0">
              <a:buNone/>
            </a:pPr>
            <a:r>
              <a:rPr lang="en-IN" sz="1600" b="0" i="0" u="none" strike="noStrike" kern="100" baseline="0" dirty="0">
                <a:solidFill>
                  <a:srgbClr val="2F5496"/>
                </a:solidFill>
                <a:latin typeface="Times New Roman" panose="02020603050405020304" pitchFamily="18" charset="0"/>
              </a:rPr>
              <a:t>   Objective:</a:t>
            </a:r>
          </a:p>
          <a:p>
            <a:pPr marR="0" lvl="0" rtl="0"/>
            <a:r>
              <a:rPr lang="en-US" sz="1600" b="0" i="0" u="none" strike="noStrike" kern="100" baseline="0" dirty="0">
                <a:solidFill>
                  <a:srgbClr val="2F5496"/>
                </a:solidFill>
                <a:latin typeface="Times New Roman" panose="02020603050405020304" pitchFamily="18" charset="0"/>
              </a:rPr>
              <a:t>Today, we delve into an innovative approach transforming railway maintenance: the </a:t>
            </a:r>
            <a:r>
              <a:rPr lang="en-US" sz="1600" kern="100" dirty="0">
                <a:solidFill>
                  <a:srgbClr val="2F5496"/>
                </a:solidFill>
                <a:latin typeface="Times New Roman" panose="02020603050405020304" pitchFamily="18" charset="0"/>
              </a:rPr>
              <a:t>E</a:t>
            </a:r>
            <a:r>
              <a:rPr lang="en-US" sz="1600" b="0" i="0" u="none" strike="noStrike" kern="100" baseline="0" dirty="0">
                <a:solidFill>
                  <a:srgbClr val="2F5496"/>
                </a:solidFill>
                <a:latin typeface="Times New Roman" panose="02020603050405020304" pitchFamily="18" charset="0"/>
              </a:rPr>
              <a:t>lectronic Crack Detection and      Localization System. This system represents a pivotal advancement in railway safety and operational efficiency.</a:t>
            </a:r>
          </a:p>
          <a:p>
            <a:pPr marR="0" lvl="0" rtl="0"/>
            <a:r>
              <a:rPr lang="en-IN" sz="1600" b="0" i="0" u="none" strike="noStrike" kern="100" baseline="0" dirty="0">
                <a:solidFill>
                  <a:srgbClr val="2F5496"/>
                </a:solidFill>
                <a:latin typeface="Times New Roman" panose="02020603050405020304" pitchFamily="18" charset="0"/>
              </a:rPr>
              <a:t>Importance:</a:t>
            </a:r>
          </a:p>
          <a:p>
            <a:pPr marR="0" lvl="0" rtl="0"/>
            <a:r>
              <a:rPr lang="en-US" sz="1600" b="0" i="0" u="none" strike="noStrike" kern="100" baseline="0" dirty="0">
                <a:solidFill>
                  <a:srgbClr val="2F5496"/>
                </a:solidFill>
                <a:latin typeface="Times New Roman" panose="02020603050405020304" pitchFamily="18" charset="0"/>
              </a:rPr>
              <a:t>Railways serve as lifelines for transportation globally, and ensuring their safety is paramount. Traditional methods of detecting track defects have limitations, often leading to safety risks and operational disruptions. The Electronic Crack Detection System addresses these challenges head-on.</a:t>
            </a:r>
          </a:p>
          <a:p>
            <a:pPr marR="0" lvl="0" rtl="0"/>
            <a:r>
              <a:rPr lang="en-IN" sz="1600" b="0" i="0" u="none" strike="noStrike" kern="100" baseline="0" dirty="0">
                <a:solidFill>
                  <a:srgbClr val="2F5496"/>
                </a:solidFill>
                <a:latin typeface="Times New Roman" panose="02020603050405020304" pitchFamily="18" charset="0"/>
              </a:rPr>
              <a:t>Overview:</a:t>
            </a:r>
          </a:p>
          <a:p>
            <a:pPr marR="0" lvl="0" rtl="0"/>
            <a:r>
              <a:rPr lang="en-US" sz="1600" b="0" i="0" u="none" strike="noStrike" kern="100" baseline="0" dirty="0">
                <a:solidFill>
                  <a:srgbClr val="2F5496"/>
                </a:solidFill>
                <a:latin typeface="Times New Roman" panose="02020603050405020304" pitchFamily="18" charset="0"/>
              </a:rPr>
              <a:t>Throughout this presentation, we will explore the technology behind these systems, their operational benefits, successful case studies, and their integration with existing infrastructure. By the end, you'll understand how this cutting-edge technology can revolutionize railway maintenance practices.</a:t>
            </a:r>
          </a:p>
        </p:txBody>
      </p:sp>
      <p:pic>
        <p:nvPicPr>
          <p:cNvPr id="7" name="Picture 6">
            <a:extLst>
              <a:ext uri="{FF2B5EF4-FFF2-40B4-BE49-F238E27FC236}">
                <a16:creationId xmlns:a16="http://schemas.microsoft.com/office/drawing/2014/main" id="{961C28C8-EF62-7EF8-2D74-6999FE495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554" y="4050890"/>
            <a:ext cx="5321095" cy="2300749"/>
          </a:xfrm>
          <a:prstGeom prst="rect">
            <a:avLst/>
          </a:prstGeom>
        </p:spPr>
      </p:pic>
      <p:sp>
        <p:nvSpPr>
          <p:cNvPr id="4" name="TextBox 3">
            <a:extLst>
              <a:ext uri="{FF2B5EF4-FFF2-40B4-BE49-F238E27FC236}">
                <a16:creationId xmlns:a16="http://schemas.microsoft.com/office/drawing/2014/main" id="{4B8585ED-15ED-D6CC-85C1-3EBD89416708}"/>
              </a:ext>
            </a:extLst>
          </p:cNvPr>
          <p:cNvSpPr txBox="1"/>
          <p:nvPr/>
        </p:nvSpPr>
        <p:spPr>
          <a:xfrm>
            <a:off x="4965290" y="6479458"/>
            <a:ext cx="2448233" cy="369332"/>
          </a:xfrm>
          <a:prstGeom prst="rect">
            <a:avLst/>
          </a:prstGeom>
          <a:noFill/>
        </p:spPr>
        <p:txBody>
          <a:bodyPr wrap="square" rtlCol="0">
            <a:spAutoFit/>
          </a:bodyPr>
          <a:lstStyle/>
          <a:p>
            <a:r>
              <a:rPr lang="en-IN" dirty="0"/>
              <a:t>Figure 1: Railway Crack</a:t>
            </a:r>
          </a:p>
        </p:txBody>
      </p:sp>
      <p:sp>
        <p:nvSpPr>
          <p:cNvPr id="5" name="Date Placeholder 4">
            <a:extLst>
              <a:ext uri="{FF2B5EF4-FFF2-40B4-BE49-F238E27FC236}">
                <a16:creationId xmlns:a16="http://schemas.microsoft.com/office/drawing/2014/main" id="{790BF0E8-0E07-8130-E530-3A1FFD296AF5}"/>
              </a:ext>
            </a:extLst>
          </p:cNvPr>
          <p:cNvSpPr>
            <a:spLocks noGrp="1"/>
          </p:cNvSpPr>
          <p:nvPr>
            <p:ph type="dt" sz="half" idx="10"/>
          </p:nvPr>
        </p:nvSpPr>
        <p:spPr/>
        <p:txBody>
          <a:bodyPr/>
          <a:lstStyle/>
          <a:p>
            <a:fld id="{D2D06A88-FA22-46E4-B7A6-CB4A02F4243B}" type="datetime1">
              <a:rPr lang="en-IN" smtClean="0"/>
              <a:t>21-06-2024</a:t>
            </a:fld>
            <a:endParaRPr lang="en-IN"/>
          </a:p>
        </p:txBody>
      </p:sp>
      <p:sp>
        <p:nvSpPr>
          <p:cNvPr id="6" name="Footer Placeholder 5">
            <a:extLst>
              <a:ext uri="{FF2B5EF4-FFF2-40B4-BE49-F238E27FC236}">
                <a16:creationId xmlns:a16="http://schemas.microsoft.com/office/drawing/2014/main" id="{65C946E5-2285-4102-BA3F-5F99D8DFA9E5}"/>
              </a:ext>
            </a:extLst>
          </p:cNvPr>
          <p:cNvSpPr>
            <a:spLocks noGrp="1"/>
          </p:cNvSpPr>
          <p:nvPr>
            <p:ph type="ftr" sz="quarter" idx="11"/>
          </p:nvPr>
        </p:nvSpPr>
        <p:spPr/>
        <p:txBody>
          <a:bodyPr/>
          <a:lstStyle/>
          <a:p>
            <a:r>
              <a:rPr lang="en-US"/>
              <a:t>Electronic Crack Detection And Localization System</a:t>
            </a:r>
            <a:endParaRPr lang="en-IN"/>
          </a:p>
        </p:txBody>
      </p:sp>
      <p:sp>
        <p:nvSpPr>
          <p:cNvPr id="8" name="Slide Number Placeholder 7">
            <a:extLst>
              <a:ext uri="{FF2B5EF4-FFF2-40B4-BE49-F238E27FC236}">
                <a16:creationId xmlns:a16="http://schemas.microsoft.com/office/drawing/2014/main" id="{4D709AEF-E49E-9CF6-D27E-2ADBD61EE2AC}"/>
              </a:ext>
            </a:extLst>
          </p:cNvPr>
          <p:cNvSpPr>
            <a:spLocks noGrp="1"/>
          </p:cNvSpPr>
          <p:nvPr>
            <p:ph type="sldNum" sz="quarter" idx="12"/>
          </p:nvPr>
        </p:nvSpPr>
        <p:spPr/>
        <p:txBody>
          <a:bodyPr/>
          <a:lstStyle/>
          <a:p>
            <a:fld id="{E978A14A-78E6-4F4A-B34D-CDC7E070AD29}" type="slidenum">
              <a:rPr lang="en-IN" smtClean="0"/>
              <a:t>3</a:t>
            </a:fld>
            <a:endParaRPr lang="en-IN"/>
          </a:p>
        </p:txBody>
      </p:sp>
    </p:spTree>
    <p:extLst>
      <p:ext uri="{BB962C8B-B14F-4D97-AF65-F5344CB8AC3E}">
        <p14:creationId xmlns:p14="http://schemas.microsoft.com/office/powerpoint/2010/main" val="2557837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5426-D6C0-0948-0935-9B8425EA1649}"/>
              </a:ext>
            </a:extLst>
          </p:cNvPr>
          <p:cNvSpPr>
            <a:spLocks noGrp="1"/>
          </p:cNvSpPr>
          <p:nvPr>
            <p:ph type="title"/>
          </p:nvPr>
        </p:nvSpPr>
        <p:spPr/>
        <p:txBody>
          <a:bodyPr/>
          <a:lstStyle/>
          <a:p>
            <a:r>
              <a:rPr lang="en-IN"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Literature Review</a:t>
            </a:r>
            <a:b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graphicFrame>
        <p:nvGraphicFramePr>
          <p:cNvPr id="13" name="Content Placeholder 12">
            <a:extLst>
              <a:ext uri="{FF2B5EF4-FFF2-40B4-BE49-F238E27FC236}">
                <a16:creationId xmlns:a16="http://schemas.microsoft.com/office/drawing/2014/main" id="{46047B97-230A-4150-98B5-B825E97295F5}"/>
              </a:ext>
            </a:extLst>
          </p:cNvPr>
          <p:cNvGraphicFramePr>
            <a:graphicFrameLocks noGrp="1"/>
          </p:cNvGraphicFramePr>
          <p:nvPr>
            <p:ph idx="1"/>
            <p:extLst>
              <p:ext uri="{D42A27DB-BD31-4B8C-83A1-F6EECF244321}">
                <p14:modId xmlns:p14="http://schemas.microsoft.com/office/powerpoint/2010/main" val="21411643"/>
              </p:ext>
            </p:extLst>
          </p:nvPr>
        </p:nvGraphicFramePr>
        <p:xfrm>
          <a:off x="838200" y="1825625"/>
          <a:ext cx="10515600" cy="439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219703977"/>
                    </a:ext>
                  </a:extLst>
                </a:gridCol>
                <a:gridCol w="5257800">
                  <a:extLst>
                    <a:ext uri="{9D8B030D-6E8A-4147-A177-3AD203B41FA5}">
                      <a16:colId xmlns:a16="http://schemas.microsoft.com/office/drawing/2014/main" val="1796233452"/>
                    </a:ext>
                  </a:extLst>
                </a:gridCol>
              </a:tblGrid>
              <a:tr h="370840">
                <a:tc>
                  <a:txBody>
                    <a:bodyPr/>
                    <a:lstStyle/>
                    <a:p>
                      <a:r>
                        <a:rPr lang="en-IN" dirty="0"/>
                        <a:t>ARTICLE READ</a:t>
                      </a:r>
                    </a:p>
                  </a:txBody>
                  <a:tcPr/>
                </a:tc>
                <a:tc>
                  <a:txBody>
                    <a:bodyPr/>
                    <a:lstStyle/>
                    <a:p>
                      <a:r>
                        <a:rPr lang="en-IN" dirty="0"/>
                        <a:t>INFERENCE FROM THE ARTICLE</a:t>
                      </a:r>
                    </a:p>
                  </a:txBody>
                  <a:tcPr/>
                </a:tc>
                <a:extLst>
                  <a:ext uri="{0D108BD9-81ED-4DB2-BD59-A6C34878D82A}">
                    <a16:rowId xmlns:a16="http://schemas.microsoft.com/office/drawing/2014/main" val="4104018301"/>
                  </a:ext>
                </a:extLst>
              </a:tr>
              <a:tr h="370840">
                <a:tc>
                  <a:txBody>
                    <a:bodyPr/>
                    <a:lstStyle/>
                    <a:p>
                      <a:r>
                        <a:rPr lang="en-US" b="1" i="0" u="none" strike="noStrike" baseline="0" dirty="0">
                          <a:solidFill>
                            <a:srgbClr val="000000"/>
                          </a:solidFill>
                          <a:latin typeface="Calibri" panose="020F0502020204030204" pitchFamily="34" charset="0"/>
                        </a:rPr>
                        <a:t>Designing of Improved Monitoring System for Crack Detection on Railway Tracks Author- Nilisha Patil1, Dipakkumar Shahare1, Shreya Hanwate1, Pranali Bagde1, Karuna Kamble1, Prof. Manoj Titre2. Published-April 2021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baseline="0" dirty="0">
                          <a:solidFill>
                            <a:srgbClr val="000000"/>
                          </a:solidFill>
                          <a:latin typeface="Calibri" panose="020F0502020204030204" pitchFamily="34" charset="0"/>
                        </a:rPr>
                        <a:t> To overcome the issue of faults in tracks and identify the moving object or animal on the tracks, we learned an automated system based on a microcontroller and sensors. An autonomous robot with PIR and Ultrasonic sensors, coupled with GPS and GSM, is designed to provide real time alerts.</a:t>
                      </a:r>
                    </a:p>
                    <a:p>
                      <a:endParaRPr lang="en-IN" dirty="0"/>
                    </a:p>
                  </a:txBody>
                  <a:tcPr/>
                </a:tc>
                <a:extLst>
                  <a:ext uri="{0D108BD9-81ED-4DB2-BD59-A6C34878D82A}">
                    <a16:rowId xmlns:a16="http://schemas.microsoft.com/office/drawing/2014/main" val="1231442706"/>
                  </a:ext>
                </a:extLst>
              </a:tr>
              <a:tr h="370840">
                <a:tc>
                  <a:txBody>
                    <a:bodyPr/>
                    <a:lstStyle/>
                    <a:p>
                      <a:r>
                        <a:rPr lang="en-US" b="1" i="0" u="none" strike="noStrike" baseline="0" dirty="0">
                          <a:solidFill>
                            <a:srgbClr val="000000"/>
                          </a:solidFill>
                          <a:latin typeface="Calibri" panose="020F0502020204030204" pitchFamily="34" charset="0"/>
                        </a:rPr>
                        <a:t> Detection of Crack in Railway Track using Ultrasonic Sensors Author- Anushree B.S, Priyasha Purkayastha, Anjali Girgire, Anjana K, Ruma Sinha. Published-May 2017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baseline="0" dirty="0">
                          <a:solidFill>
                            <a:srgbClr val="000000"/>
                          </a:solidFill>
                          <a:latin typeface="Calibri" panose="020F0502020204030204" pitchFamily="34" charset="0"/>
                        </a:rPr>
                        <a:t>The paper proposes a crack detection system, which detects the crack without human intervention and transmits the location of the fault to the authorized personnel via GSM. Using this technique, cracks can be detected both during the day and at night, revealing the precise location of the fault.</a:t>
                      </a:r>
                    </a:p>
                    <a:p>
                      <a:endParaRPr lang="en-IN" dirty="0"/>
                    </a:p>
                  </a:txBody>
                  <a:tcPr/>
                </a:tc>
                <a:extLst>
                  <a:ext uri="{0D108BD9-81ED-4DB2-BD59-A6C34878D82A}">
                    <a16:rowId xmlns:a16="http://schemas.microsoft.com/office/drawing/2014/main" val="3938658470"/>
                  </a:ext>
                </a:extLst>
              </a:tr>
            </a:tbl>
          </a:graphicData>
        </a:graphic>
      </p:graphicFrame>
      <p:sp>
        <p:nvSpPr>
          <p:cNvPr id="3" name="Date Placeholder 2">
            <a:extLst>
              <a:ext uri="{FF2B5EF4-FFF2-40B4-BE49-F238E27FC236}">
                <a16:creationId xmlns:a16="http://schemas.microsoft.com/office/drawing/2014/main" id="{5CB5C966-7775-9425-7900-4BE7B7CE55B8}"/>
              </a:ext>
            </a:extLst>
          </p:cNvPr>
          <p:cNvSpPr>
            <a:spLocks noGrp="1"/>
          </p:cNvSpPr>
          <p:nvPr>
            <p:ph type="dt" sz="half" idx="10"/>
          </p:nvPr>
        </p:nvSpPr>
        <p:spPr/>
        <p:txBody>
          <a:bodyPr/>
          <a:lstStyle/>
          <a:p>
            <a:fld id="{85DBB73F-7EB2-4ADA-A9B0-CD62C2A500F9}" type="datetime1">
              <a:rPr lang="en-IN" smtClean="0"/>
              <a:t>21-06-2024</a:t>
            </a:fld>
            <a:endParaRPr lang="en-IN"/>
          </a:p>
        </p:txBody>
      </p:sp>
      <p:sp>
        <p:nvSpPr>
          <p:cNvPr id="4" name="Footer Placeholder 3">
            <a:extLst>
              <a:ext uri="{FF2B5EF4-FFF2-40B4-BE49-F238E27FC236}">
                <a16:creationId xmlns:a16="http://schemas.microsoft.com/office/drawing/2014/main" id="{75822BE1-DDFC-74D0-B910-6418A63DCDD1}"/>
              </a:ext>
            </a:extLst>
          </p:cNvPr>
          <p:cNvSpPr>
            <a:spLocks noGrp="1"/>
          </p:cNvSpPr>
          <p:nvPr>
            <p:ph type="ftr" sz="quarter" idx="11"/>
          </p:nvPr>
        </p:nvSpPr>
        <p:spPr/>
        <p:txBody>
          <a:bodyPr/>
          <a:lstStyle/>
          <a:p>
            <a:r>
              <a:rPr lang="en-US"/>
              <a:t>Electronic Crack Detection And Localization System</a:t>
            </a:r>
            <a:endParaRPr lang="en-IN"/>
          </a:p>
        </p:txBody>
      </p:sp>
      <p:sp>
        <p:nvSpPr>
          <p:cNvPr id="5" name="Slide Number Placeholder 4">
            <a:extLst>
              <a:ext uri="{FF2B5EF4-FFF2-40B4-BE49-F238E27FC236}">
                <a16:creationId xmlns:a16="http://schemas.microsoft.com/office/drawing/2014/main" id="{BE4FD6DB-B809-5751-6031-96448C128F64}"/>
              </a:ext>
            </a:extLst>
          </p:cNvPr>
          <p:cNvSpPr>
            <a:spLocks noGrp="1"/>
          </p:cNvSpPr>
          <p:nvPr>
            <p:ph type="sldNum" sz="quarter" idx="12"/>
          </p:nvPr>
        </p:nvSpPr>
        <p:spPr/>
        <p:txBody>
          <a:bodyPr/>
          <a:lstStyle/>
          <a:p>
            <a:fld id="{1446565B-1BD3-4EAE-B865-A987ACDEB271}" type="slidenum">
              <a:rPr lang="en-IN" smtClean="0"/>
              <a:t>4</a:t>
            </a:fld>
            <a:endParaRPr lang="en-IN"/>
          </a:p>
        </p:txBody>
      </p:sp>
    </p:spTree>
    <p:extLst>
      <p:ext uri="{BB962C8B-B14F-4D97-AF65-F5344CB8AC3E}">
        <p14:creationId xmlns:p14="http://schemas.microsoft.com/office/powerpoint/2010/main" val="232701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7FCF-F012-26C5-653D-D0E174D19D77}"/>
              </a:ext>
            </a:extLst>
          </p:cNvPr>
          <p:cNvSpPr>
            <a:spLocks noGrp="1"/>
          </p:cNvSpPr>
          <p:nvPr>
            <p:ph type="title"/>
          </p:nvPr>
        </p:nvSpPr>
        <p:spPr>
          <a:xfrm>
            <a:off x="838200" y="0"/>
            <a:ext cx="10515600" cy="1199535"/>
          </a:xfrm>
        </p:spPr>
        <p:txBody>
          <a:bodyPr/>
          <a:lstStyle/>
          <a:p>
            <a:r>
              <a:rPr lang="en-IN"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dirty="0"/>
          </a:p>
        </p:txBody>
      </p:sp>
      <p:graphicFrame>
        <p:nvGraphicFramePr>
          <p:cNvPr id="4" name="Content Placeholder 3">
            <a:extLst>
              <a:ext uri="{FF2B5EF4-FFF2-40B4-BE49-F238E27FC236}">
                <a16:creationId xmlns:a16="http://schemas.microsoft.com/office/drawing/2014/main" id="{656AA2DA-7EF2-7703-A50E-68C6EC17DE82}"/>
              </a:ext>
            </a:extLst>
          </p:cNvPr>
          <p:cNvGraphicFramePr>
            <a:graphicFrameLocks noGrp="1"/>
          </p:cNvGraphicFramePr>
          <p:nvPr>
            <p:ph idx="1"/>
            <p:extLst>
              <p:ext uri="{D42A27DB-BD31-4B8C-83A1-F6EECF244321}">
                <p14:modId xmlns:p14="http://schemas.microsoft.com/office/powerpoint/2010/main" val="1726272101"/>
              </p:ext>
            </p:extLst>
          </p:nvPr>
        </p:nvGraphicFramePr>
        <p:xfrm>
          <a:off x="838200" y="1042219"/>
          <a:ext cx="10515600" cy="5142271"/>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746038702"/>
                    </a:ext>
                  </a:extLst>
                </a:gridCol>
                <a:gridCol w="5257800">
                  <a:extLst>
                    <a:ext uri="{9D8B030D-6E8A-4147-A177-3AD203B41FA5}">
                      <a16:colId xmlns:a16="http://schemas.microsoft.com/office/drawing/2014/main" val="1252896251"/>
                    </a:ext>
                  </a:extLst>
                </a:gridCol>
              </a:tblGrid>
              <a:tr h="381064">
                <a:tc>
                  <a:txBody>
                    <a:bodyPr/>
                    <a:lstStyle/>
                    <a:p>
                      <a:r>
                        <a:rPr lang="en-IN" dirty="0"/>
                        <a:t>ARTICLE READ</a:t>
                      </a:r>
                    </a:p>
                  </a:txBody>
                  <a:tcPr/>
                </a:tc>
                <a:tc>
                  <a:txBody>
                    <a:bodyPr/>
                    <a:lstStyle/>
                    <a:p>
                      <a:r>
                        <a:rPr lang="en-IN" dirty="0"/>
                        <a:t>INFERENCE FROM THE ARTICLE</a:t>
                      </a:r>
                    </a:p>
                  </a:txBody>
                  <a:tcPr/>
                </a:tc>
                <a:extLst>
                  <a:ext uri="{0D108BD9-81ED-4DB2-BD59-A6C34878D82A}">
                    <a16:rowId xmlns:a16="http://schemas.microsoft.com/office/drawing/2014/main" val="1127995215"/>
                  </a:ext>
                </a:extLst>
              </a:tr>
              <a:tr h="2094931">
                <a:tc>
                  <a:txBody>
                    <a:bodyPr/>
                    <a:lstStyle/>
                    <a:p>
                      <a:r>
                        <a:rPr lang="en-US" b="1" i="0" u="none" strike="noStrike" baseline="0" dirty="0">
                          <a:solidFill>
                            <a:srgbClr val="000000"/>
                          </a:solidFill>
                          <a:latin typeface="Calibri" panose="020F0502020204030204" pitchFamily="34" charset="0"/>
                        </a:rPr>
                        <a:t>Automatic Railway Track Crack Detection System Author- Rahul Singh, Leena Sharma, Vandana Singh, Vivek Kr. Singh. Published- May 2020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baseline="0" dirty="0">
                          <a:solidFill>
                            <a:srgbClr val="000000"/>
                          </a:solidFill>
                          <a:latin typeface="Calibri" panose="020F0502020204030204" pitchFamily="34" charset="0"/>
                        </a:rPr>
                        <a:t>The goal is to develop a railway crack detection system (RCDS) employing an ultrasonic sensor, the global system for mobile communications, the GPS and an Arduino-based module, whose implementation will provide a cost-effective method for detecting cracks in the tracks and thereby avoiding train derailments.</a:t>
                      </a:r>
                    </a:p>
                    <a:p>
                      <a:endParaRPr lang="en-IN" dirty="0"/>
                    </a:p>
                  </a:txBody>
                  <a:tcPr/>
                </a:tc>
                <a:extLst>
                  <a:ext uri="{0D108BD9-81ED-4DB2-BD59-A6C34878D82A}">
                    <a16:rowId xmlns:a16="http://schemas.microsoft.com/office/drawing/2014/main" val="996883564"/>
                  </a:ext>
                </a:extLst>
              </a:tr>
              <a:tr h="2666276">
                <a:tc>
                  <a:txBody>
                    <a:bodyPr/>
                    <a:lstStyle/>
                    <a:p>
                      <a:r>
                        <a:rPr lang="en-US" b="1" i="0" u="none" strike="noStrike" baseline="0" dirty="0">
                          <a:solidFill>
                            <a:srgbClr val="000000"/>
                          </a:solidFill>
                          <a:latin typeface="Calibri" panose="020F0502020204030204" pitchFamily="34" charset="0"/>
                        </a:rPr>
                        <a:t>Railway Track Crack Detection Author- Arun Kumar R, Vanishree K, Shweta K, Nandini C, Shweta G. Published2020</a:t>
                      </a:r>
                      <a:endParaRPr lang="en-IN" dirty="0"/>
                    </a:p>
                  </a:txBody>
                  <a:tcPr/>
                </a:tc>
                <a:tc>
                  <a:txBody>
                    <a:bodyPr/>
                    <a:lstStyle/>
                    <a:p>
                      <a:r>
                        <a:rPr lang="en-US" b="0" i="0" u="none" strike="noStrike" baseline="0" dirty="0">
                          <a:solidFill>
                            <a:srgbClr val="000000"/>
                          </a:solidFill>
                          <a:latin typeface="Calibri" panose="020F0502020204030204" pitchFamily="34" charset="0"/>
                        </a:rPr>
                        <a:t>This project discusses railway track crack detection using sensors and is a dynamic approach which combines the use of a GPS tracking system to send alert messages and the geographical coordinate of the location. Arduino microcontrollers were used to control and coordinate the activities of this device. Designing the railway crack detection system employing ultrasonic sensors is the main goal of the project.</a:t>
                      </a:r>
                      <a:endParaRPr lang="en-IN" dirty="0"/>
                    </a:p>
                  </a:txBody>
                  <a:tcPr/>
                </a:tc>
                <a:extLst>
                  <a:ext uri="{0D108BD9-81ED-4DB2-BD59-A6C34878D82A}">
                    <a16:rowId xmlns:a16="http://schemas.microsoft.com/office/drawing/2014/main" val="404492812"/>
                  </a:ext>
                </a:extLst>
              </a:tr>
            </a:tbl>
          </a:graphicData>
        </a:graphic>
      </p:graphicFrame>
      <p:sp>
        <p:nvSpPr>
          <p:cNvPr id="3" name="Date Placeholder 2">
            <a:extLst>
              <a:ext uri="{FF2B5EF4-FFF2-40B4-BE49-F238E27FC236}">
                <a16:creationId xmlns:a16="http://schemas.microsoft.com/office/drawing/2014/main" id="{CE6269C1-FD66-E959-BDC9-BE65AA80D142}"/>
              </a:ext>
            </a:extLst>
          </p:cNvPr>
          <p:cNvSpPr>
            <a:spLocks noGrp="1"/>
          </p:cNvSpPr>
          <p:nvPr>
            <p:ph type="dt" sz="half" idx="10"/>
          </p:nvPr>
        </p:nvSpPr>
        <p:spPr/>
        <p:txBody>
          <a:bodyPr/>
          <a:lstStyle/>
          <a:p>
            <a:fld id="{016376BA-939E-4FEA-8974-3A0758A5840B}" type="datetime1">
              <a:rPr lang="en-IN" smtClean="0"/>
              <a:t>21-06-2024</a:t>
            </a:fld>
            <a:endParaRPr lang="en-IN"/>
          </a:p>
        </p:txBody>
      </p:sp>
      <p:sp>
        <p:nvSpPr>
          <p:cNvPr id="5" name="Footer Placeholder 4">
            <a:extLst>
              <a:ext uri="{FF2B5EF4-FFF2-40B4-BE49-F238E27FC236}">
                <a16:creationId xmlns:a16="http://schemas.microsoft.com/office/drawing/2014/main" id="{8A20A2D4-D854-5EB5-76F0-A1BDCB3B9B5F}"/>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9E871E77-751D-275B-8D60-2B789DB7D8C4}"/>
              </a:ext>
            </a:extLst>
          </p:cNvPr>
          <p:cNvSpPr>
            <a:spLocks noGrp="1"/>
          </p:cNvSpPr>
          <p:nvPr>
            <p:ph type="sldNum" sz="quarter" idx="12"/>
          </p:nvPr>
        </p:nvSpPr>
        <p:spPr/>
        <p:txBody>
          <a:bodyPr/>
          <a:lstStyle/>
          <a:p>
            <a:fld id="{1446565B-1BD3-4EAE-B865-A987ACDEB271}" type="slidenum">
              <a:rPr lang="en-IN" smtClean="0"/>
              <a:t>5</a:t>
            </a:fld>
            <a:endParaRPr lang="en-IN"/>
          </a:p>
        </p:txBody>
      </p:sp>
    </p:spTree>
    <p:extLst>
      <p:ext uri="{BB962C8B-B14F-4D97-AF65-F5344CB8AC3E}">
        <p14:creationId xmlns:p14="http://schemas.microsoft.com/office/powerpoint/2010/main" val="110426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2EFF-52EA-28FD-54B2-FF164D1A2123}"/>
              </a:ext>
            </a:extLst>
          </p:cNvPr>
          <p:cNvSpPr>
            <a:spLocks noGrp="1"/>
          </p:cNvSpPr>
          <p:nvPr>
            <p:ph type="title"/>
          </p:nvPr>
        </p:nvSpPr>
        <p:spPr/>
        <p:txBody>
          <a:bodyPr/>
          <a:lstStyle/>
          <a:p>
            <a:pPr marR="0" rtl="0"/>
            <a:r>
              <a:rPr lang="en-IN" b="0" i="0" u="none" strike="noStrike" kern="100" baseline="0" dirty="0">
                <a:solidFill>
                  <a:srgbClr val="2F5496"/>
                </a:solidFill>
                <a:latin typeface="Times New Roman" panose="02020603050405020304" pitchFamily="18" charset="0"/>
              </a:rPr>
              <a:t>P</a:t>
            </a:r>
            <a:r>
              <a:rPr lang="en-IN" kern="100" dirty="0">
                <a:solidFill>
                  <a:srgbClr val="2F5496"/>
                </a:solidFill>
                <a:latin typeface="Times New Roman" panose="02020603050405020304" pitchFamily="18" charset="0"/>
              </a:rPr>
              <a:t>roblem</a:t>
            </a:r>
            <a:r>
              <a:rPr lang="en-IN" b="0" i="0" u="none" strike="noStrike" kern="100" baseline="0" dirty="0">
                <a:solidFill>
                  <a:srgbClr val="2F5496"/>
                </a:solidFill>
                <a:latin typeface="Times New Roman" panose="02020603050405020304" pitchFamily="18" charset="0"/>
              </a:rPr>
              <a:t> D</a:t>
            </a:r>
            <a:r>
              <a:rPr lang="en-IN" kern="100" dirty="0">
                <a:solidFill>
                  <a:srgbClr val="2F5496"/>
                </a:solidFill>
                <a:latin typeface="Times New Roman" panose="02020603050405020304" pitchFamily="18" charset="0"/>
              </a:rPr>
              <a:t>efinition</a:t>
            </a:r>
            <a:endParaRPr lang="en-IN" b="0" i="0" u="none" strike="noStrike" kern="100" baseline="0" dirty="0">
              <a:solidFill>
                <a:srgbClr val="2F5496"/>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C9F7FAAD-376D-ACF7-45A8-84E83CB14E69}"/>
              </a:ext>
            </a:extLst>
          </p:cNvPr>
          <p:cNvSpPr>
            <a:spLocks noGrp="1"/>
          </p:cNvSpPr>
          <p:nvPr>
            <p:ph type="body" idx="1"/>
          </p:nvPr>
        </p:nvSpPr>
        <p:spPr/>
        <p:txBody>
          <a:bodyPr/>
          <a:lstStyle/>
          <a:p>
            <a:pPr marR="0" lvl="0" rtl="0"/>
            <a:r>
              <a:rPr lang="en-US" b="0" i="0" u="none" strike="noStrike" kern="100" baseline="0" dirty="0">
                <a:solidFill>
                  <a:srgbClr val="2F5496"/>
                </a:solidFill>
                <a:latin typeface="Times New Roman" panose="02020603050405020304" pitchFamily="18" charset="0"/>
              </a:rPr>
              <a:t>To develop an Electronic Crack Detection And Localization System For Railway Lines using sensors and </a:t>
            </a:r>
            <a:r>
              <a:rPr lang="en-US" kern="100" dirty="0">
                <a:solidFill>
                  <a:srgbClr val="2F5496"/>
                </a:solidFill>
                <a:latin typeface="Times New Roman" panose="02020603050405020304" pitchFamily="18" charset="0"/>
              </a:rPr>
              <a:t>Arduino Nano BLE </a:t>
            </a:r>
            <a:r>
              <a:rPr lang="en-US" b="0" i="0" u="none" strike="noStrike" kern="100" baseline="0" dirty="0">
                <a:solidFill>
                  <a:srgbClr val="2F5496"/>
                </a:solidFill>
                <a:latin typeface="Times New Roman" panose="02020603050405020304" pitchFamily="18" charset="0"/>
              </a:rPr>
              <a:t>which includes GPS location</a:t>
            </a:r>
          </a:p>
        </p:txBody>
      </p:sp>
      <p:sp>
        <p:nvSpPr>
          <p:cNvPr id="4" name="Date Placeholder 3">
            <a:extLst>
              <a:ext uri="{FF2B5EF4-FFF2-40B4-BE49-F238E27FC236}">
                <a16:creationId xmlns:a16="http://schemas.microsoft.com/office/drawing/2014/main" id="{9AA0EB96-F5F2-C0AD-CBFD-7627B66B57A3}"/>
              </a:ext>
            </a:extLst>
          </p:cNvPr>
          <p:cNvSpPr>
            <a:spLocks noGrp="1"/>
          </p:cNvSpPr>
          <p:nvPr>
            <p:ph type="dt" sz="half" idx="10"/>
          </p:nvPr>
        </p:nvSpPr>
        <p:spPr/>
        <p:txBody>
          <a:bodyPr/>
          <a:lstStyle/>
          <a:p>
            <a:fld id="{0B6684AF-F2B8-4D5A-BCF1-44B4166CA480}" type="datetime1">
              <a:rPr lang="en-IN" smtClean="0"/>
              <a:t>21-06-2024</a:t>
            </a:fld>
            <a:endParaRPr lang="en-IN"/>
          </a:p>
        </p:txBody>
      </p:sp>
      <p:sp>
        <p:nvSpPr>
          <p:cNvPr id="5" name="Footer Placeholder 4">
            <a:extLst>
              <a:ext uri="{FF2B5EF4-FFF2-40B4-BE49-F238E27FC236}">
                <a16:creationId xmlns:a16="http://schemas.microsoft.com/office/drawing/2014/main" id="{ED020668-E82C-01A5-DFBE-BE35A57D4F75}"/>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ACC56E66-2476-9F60-3F90-0F5CA018C846}"/>
              </a:ext>
            </a:extLst>
          </p:cNvPr>
          <p:cNvSpPr>
            <a:spLocks noGrp="1"/>
          </p:cNvSpPr>
          <p:nvPr>
            <p:ph type="sldNum" sz="quarter" idx="12"/>
          </p:nvPr>
        </p:nvSpPr>
        <p:spPr/>
        <p:txBody>
          <a:bodyPr/>
          <a:lstStyle/>
          <a:p>
            <a:fld id="{E978A14A-78E6-4F4A-B34D-CDC7E070AD29}" type="slidenum">
              <a:rPr lang="en-IN" smtClean="0"/>
              <a:t>6</a:t>
            </a:fld>
            <a:endParaRPr lang="en-IN"/>
          </a:p>
        </p:txBody>
      </p:sp>
    </p:spTree>
    <p:extLst>
      <p:ext uri="{BB962C8B-B14F-4D97-AF65-F5344CB8AC3E}">
        <p14:creationId xmlns:p14="http://schemas.microsoft.com/office/powerpoint/2010/main" val="403628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C168-7735-B596-745C-E608F48A6BBE}"/>
              </a:ext>
            </a:extLst>
          </p:cNvPr>
          <p:cNvSpPr>
            <a:spLocks noGrp="1"/>
          </p:cNvSpPr>
          <p:nvPr>
            <p:ph type="title"/>
          </p:nvPr>
        </p:nvSpPr>
        <p:spPr/>
        <p:txBody>
          <a:bodyPr/>
          <a:lstStyle/>
          <a:p>
            <a:pPr marR="0" rtl="0"/>
            <a:r>
              <a:rPr lang="en-US" b="0" i="0" u="none" strike="noStrike" kern="100" baseline="0" dirty="0">
                <a:solidFill>
                  <a:srgbClr val="2F5496"/>
                </a:solidFill>
                <a:latin typeface="Times New Roman" panose="02020603050405020304" pitchFamily="18" charset="0"/>
              </a:rPr>
              <a:t>Challenges in Railway Maintenance</a:t>
            </a:r>
          </a:p>
        </p:txBody>
      </p:sp>
      <p:sp>
        <p:nvSpPr>
          <p:cNvPr id="3" name="Text Placeholder 2">
            <a:extLst>
              <a:ext uri="{FF2B5EF4-FFF2-40B4-BE49-F238E27FC236}">
                <a16:creationId xmlns:a16="http://schemas.microsoft.com/office/drawing/2014/main" id="{C97A36A2-E5AC-D53C-24DB-3DF1C21D1F13}"/>
              </a:ext>
            </a:extLst>
          </p:cNvPr>
          <p:cNvSpPr>
            <a:spLocks noGrp="1"/>
          </p:cNvSpPr>
          <p:nvPr>
            <p:ph type="body" idx="1"/>
          </p:nvPr>
        </p:nvSpPr>
        <p:spPr/>
        <p:txBody>
          <a:bodyPr>
            <a:normAutofit fontScale="55000" lnSpcReduction="20000"/>
          </a:bodyPr>
          <a:lstStyle/>
          <a:p>
            <a:pPr marL="0" marR="0" lvl="0" indent="0" rtl="0">
              <a:buNone/>
            </a:pPr>
            <a:r>
              <a:rPr lang="en-IN" b="0" i="0" u="none" strike="noStrike" kern="100" baseline="0" dirty="0">
                <a:solidFill>
                  <a:srgbClr val="2F5496"/>
                </a:solidFill>
                <a:latin typeface="Times New Roman" panose="02020603050405020304" pitchFamily="18" charset="0"/>
              </a:rPr>
              <a:t>Current Challenges</a:t>
            </a:r>
          </a:p>
          <a:p>
            <a:pPr marL="0" marR="0" lvl="0" indent="0" rtl="0">
              <a:buNone/>
            </a:pPr>
            <a:r>
              <a:rPr lang="en-IN" b="1" i="0" u="none" strike="noStrike" kern="100" baseline="0" dirty="0">
                <a:solidFill>
                  <a:srgbClr val="2F5496"/>
                </a:solidFill>
                <a:latin typeface="Times New Roman" panose="02020603050405020304" pitchFamily="18" charset="0"/>
              </a:rPr>
              <a:t>Crack Detection Limitations</a:t>
            </a:r>
            <a:r>
              <a:rPr lang="en-IN" b="0" i="0" u="none" strike="noStrike" kern="100" baseline="0" dirty="0">
                <a:solidFill>
                  <a:srgbClr val="2F5496"/>
                </a:solidFill>
                <a:latin typeface="Times New Roman" panose="02020603050405020304" pitchFamily="18" charset="0"/>
              </a:rPr>
              <a:t>:</a:t>
            </a:r>
          </a:p>
          <a:p>
            <a:pPr marR="0" lvl="0" rtl="0"/>
            <a:r>
              <a:rPr lang="en-US" b="1" i="0" u="none" strike="noStrike" kern="100" baseline="0" dirty="0">
                <a:solidFill>
                  <a:srgbClr val="2F5496"/>
                </a:solidFill>
                <a:latin typeface="Times New Roman" panose="02020603050405020304" pitchFamily="18" charset="0"/>
              </a:rPr>
              <a:t>Manual Inspection</a:t>
            </a:r>
            <a:r>
              <a:rPr lang="en-US" b="0" i="0" u="none" strike="noStrike" kern="100" baseline="0" dirty="0">
                <a:solidFill>
                  <a:srgbClr val="2F5496"/>
                </a:solidFill>
                <a:latin typeface="Times New Roman" panose="02020603050405020304" pitchFamily="18" charset="0"/>
              </a:rPr>
              <a:t>: Relies heavily on visual inspections, which are prone to human error and can miss hidden cracks.</a:t>
            </a:r>
          </a:p>
          <a:p>
            <a:pPr marR="0" lvl="0" rtl="0"/>
            <a:r>
              <a:rPr lang="en-US" b="1" i="0" u="none" strike="noStrike" kern="100" baseline="0" dirty="0">
                <a:solidFill>
                  <a:srgbClr val="2F5496"/>
                </a:solidFill>
                <a:latin typeface="Times New Roman" panose="02020603050405020304" pitchFamily="18" charset="0"/>
              </a:rPr>
              <a:t>Frequency</a:t>
            </a:r>
            <a:r>
              <a:rPr lang="en-US" b="0" i="0" u="none" strike="noStrike" kern="100" baseline="0" dirty="0">
                <a:solidFill>
                  <a:srgbClr val="2F5496"/>
                </a:solidFill>
                <a:latin typeface="Times New Roman" panose="02020603050405020304" pitchFamily="18" charset="0"/>
              </a:rPr>
              <a:t>: Irregular inspection schedules may lead to undetected cracks until they pose a significant risk.</a:t>
            </a:r>
          </a:p>
          <a:p>
            <a:pPr marR="0" lvl="0" rtl="0"/>
            <a:r>
              <a:rPr lang="en-IN" b="1" i="0" u="none" strike="noStrike" kern="100" baseline="0" dirty="0">
                <a:solidFill>
                  <a:srgbClr val="2F5496"/>
                </a:solidFill>
                <a:latin typeface="Times New Roman" panose="02020603050405020304" pitchFamily="18" charset="0"/>
              </a:rPr>
              <a:t>            Safety Concerns</a:t>
            </a:r>
            <a:r>
              <a:rPr lang="en-IN" b="0" i="0" u="none" strike="noStrike" kern="100" baseline="0" dirty="0">
                <a:solidFill>
                  <a:srgbClr val="2F5496"/>
                </a:solidFill>
                <a:latin typeface="Times New Roman" panose="02020603050405020304" pitchFamily="18" charset="0"/>
              </a:rPr>
              <a:t>:</a:t>
            </a:r>
          </a:p>
          <a:p>
            <a:pPr marR="0" lvl="0" rtl="0"/>
            <a:r>
              <a:rPr lang="en-US" b="1" i="0" u="none" strike="noStrike" kern="100" baseline="0" dirty="0">
                <a:solidFill>
                  <a:srgbClr val="2F5496"/>
                </a:solidFill>
                <a:latin typeface="Times New Roman" panose="02020603050405020304" pitchFamily="18" charset="0"/>
              </a:rPr>
              <a:t>Risk of Failures</a:t>
            </a:r>
            <a:r>
              <a:rPr lang="en-US" b="0" i="0" u="none" strike="noStrike" kern="100" baseline="0" dirty="0">
                <a:solidFill>
                  <a:srgbClr val="2F5496"/>
                </a:solidFill>
                <a:latin typeface="Times New Roman" panose="02020603050405020304" pitchFamily="18" charset="0"/>
              </a:rPr>
              <a:t>: Undetected cracks can lead to derailments or other accidents, endangering passengers, crew, and cargo.</a:t>
            </a:r>
          </a:p>
          <a:p>
            <a:pPr marR="0" lvl="0" rtl="0"/>
            <a:r>
              <a:rPr lang="en-US" b="1" i="0" u="none" strike="noStrike" kern="100" baseline="0" dirty="0">
                <a:solidFill>
                  <a:srgbClr val="2F5496"/>
                </a:solidFill>
                <a:latin typeface="Times New Roman" panose="02020603050405020304" pitchFamily="18" charset="0"/>
              </a:rPr>
              <a:t>Regulatory Compliance</a:t>
            </a:r>
            <a:r>
              <a:rPr lang="en-US" b="0" i="0" u="none" strike="noStrike" kern="100" baseline="0" dirty="0">
                <a:solidFill>
                  <a:srgbClr val="2F5496"/>
                </a:solidFill>
                <a:latin typeface="Times New Roman" panose="02020603050405020304" pitchFamily="18" charset="0"/>
              </a:rPr>
              <a:t>: Strict safety regulations require continuous monitoring and prompt maintenance of railway tracks.</a:t>
            </a:r>
          </a:p>
          <a:p>
            <a:pPr marR="0" lvl="0" rtl="0"/>
            <a:r>
              <a:rPr lang="en-IN" b="0" i="0" u="none" strike="noStrike" baseline="0" dirty="0">
                <a:solidFill>
                  <a:srgbClr val="2F5496"/>
                </a:solidFill>
                <a:latin typeface="Times New Roman" panose="02020603050405020304" pitchFamily="18" charset="0"/>
              </a:rPr>
              <a:t> </a:t>
            </a:r>
            <a:r>
              <a:rPr lang="en-IN" b="1" i="0" u="none" strike="noStrike" baseline="0" dirty="0">
                <a:solidFill>
                  <a:srgbClr val="2F5496"/>
                </a:solidFill>
                <a:latin typeface="Times New Roman" panose="02020603050405020304" pitchFamily="18" charset="0"/>
              </a:rPr>
              <a:t>Infrastructure Aging</a:t>
            </a:r>
            <a:r>
              <a:rPr lang="en-IN" b="0" i="0" u="none" strike="noStrike" baseline="0" dirty="0">
                <a:solidFill>
                  <a:srgbClr val="2F5496"/>
                </a:solidFill>
                <a:latin typeface="Times New Roman" panose="02020603050405020304" pitchFamily="18" charset="0"/>
              </a:rPr>
              <a:t>:</a:t>
            </a:r>
          </a:p>
          <a:p>
            <a:pPr marR="0" lvl="0" rtl="0"/>
            <a:r>
              <a:rPr lang="en-US" b="1" i="0" u="none" strike="noStrike" baseline="0" dirty="0">
                <a:solidFill>
                  <a:srgbClr val="2F5496"/>
                </a:solidFill>
                <a:latin typeface="Times New Roman" panose="02020603050405020304" pitchFamily="18" charset="0"/>
              </a:rPr>
              <a:t>Track Wear</a:t>
            </a:r>
            <a:r>
              <a:rPr lang="en-US" b="0" i="0" u="none" strike="noStrike" baseline="0" dirty="0">
                <a:solidFill>
                  <a:srgbClr val="2F5496"/>
                </a:solidFill>
                <a:latin typeface="Times New Roman" panose="02020603050405020304" pitchFamily="18" charset="0"/>
              </a:rPr>
              <a:t>: Continuous use and environmental factors lead to wear and tear, increasing the likelihood of cracks and defects.</a:t>
            </a:r>
          </a:p>
          <a:p>
            <a:pPr marR="0" lvl="0" rtl="0"/>
            <a:r>
              <a:rPr lang="en-US" b="1" i="0" u="none" strike="noStrike" baseline="0" dirty="0">
                <a:solidFill>
                  <a:srgbClr val="2F5496"/>
                </a:solidFill>
                <a:latin typeface="Times New Roman" panose="02020603050405020304" pitchFamily="18" charset="0"/>
              </a:rPr>
              <a:t>Maintenance Backlogs</a:t>
            </a:r>
            <a:r>
              <a:rPr lang="en-US" b="0" i="0" u="none" strike="noStrike" baseline="0" dirty="0">
                <a:solidFill>
                  <a:srgbClr val="2F5496"/>
                </a:solidFill>
                <a:latin typeface="Times New Roman" panose="02020603050405020304" pitchFamily="18" charset="0"/>
              </a:rPr>
              <a:t>: Managing extensive railway networks with aging infrastructure requires efficient maintenance strategies.</a:t>
            </a:r>
          </a:p>
          <a:p>
            <a:pPr marR="0" lvl="0" rtl="0"/>
            <a:r>
              <a:rPr lang="en-IN" b="1" i="0" u="none" strike="noStrike" baseline="0" dirty="0">
                <a:solidFill>
                  <a:srgbClr val="2F5496"/>
                </a:solidFill>
                <a:latin typeface="Times New Roman" panose="02020603050405020304" pitchFamily="18" charset="0"/>
              </a:rPr>
              <a:t>Environmental Factors</a:t>
            </a:r>
            <a:r>
              <a:rPr lang="en-IN" b="0" i="0" u="none" strike="noStrike" baseline="0" dirty="0">
                <a:solidFill>
                  <a:srgbClr val="2F5496"/>
                </a:solidFill>
                <a:latin typeface="Times New Roman" panose="02020603050405020304" pitchFamily="18" charset="0"/>
              </a:rPr>
              <a:t>:</a:t>
            </a:r>
          </a:p>
          <a:p>
            <a:pPr marR="0" lvl="0" rtl="0"/>
            <a:r>
              <a:rPr lang="en-US" b="1" i="0" u="none" strike="noStrike" baseline="0" dirty="0">
                <a:solidFill>
                  <a:srgbClr val="2F5496"/>
                </a:solidFill>
                <a:latin typeface="Times New Roman" panose="02020603050405020304" pitchFamily="18" charset="0"/>
              </a:rPr>
              <a:t>Weather Conditions</a:t>
            </a:r>
            <a:r>
              <a:rPr lang="en-US" b="0" i="0" u="none" strike="noStrike" baseline="0" dirty="0">
                <a:solidFill>
                  <a:srgbClr val="2F5496"/>
                </a:solidFill>
                <a:latin typeface="Times New Roman" panose="02020603050405020304" pitchFamily="18" charset="0"/>
              </a:rPr>
              <a:t>: Extreme temperatures, moisture, and other environmental factors contribute to track degradation and crack formation.</a:t>
            </a:r>
          </a:p>
          <a:p>
            <a:pPr marR="0" lvl="0" rtl="0"/>
            <a:r>
              <a:rPr lang="en-US" b="1" i="0" u="none" strike="noStrike" baseline="0" dirty="0">
                <a:solidFill>
                  <a:srgbClr val="2F5496"/>
                </a:solidFill>
                <a:latin typeface="Times New Roman" panose="02020603050405020304" pitchFamily="18" charset="0"/>
              </a:rPr>
              <a:t>Geographical Challenges</a:t>
            </a:r>
            <a:r>
              <a:rPr lang="en-US" b="0" i="0" u="none" strike="noStrike" baseline="0" dirty="0">
                <a:solidFill>
                  <a:srgbClr val="2F5496"/>
                </a:solidFill>
                <a:latin typeface="Times New Roman" panose="02020603050405020304" pitchFamily="18" charset="0"/>
              </a:rPr>
              <a:t>: Tracks in remote or inaccessible areas pose logistical challenges for timely inspections and repairs.</a:t>
            </a:r>
          </a:p>
          <a:p>
            <a:pPr marR="0" lvl="0" rtl="0"/>
            <a:endParaRPr lang="en-IN" b="0" i="0" u="none" strike="noStrike" kern="100" baseline="0" dirty="0">
              <a:solidFill>
                <a:srgbClr val="2F5496"/>
              </a:solidFill>
              <a:latin typeface="Times New Roman" panose="02020603050405020304" pitchFamily="18" charset="0"/>
            </a:endParaRPr>
          </a:p>
        </p:txBody>
      </p:sp>
      <p:sp>
        <p:nvSpPr>
          <p:cNvPr id="4" name="Date Placeholder 3">
            <a:extLst>
              <a:ext uri="{FF2B5EF4-FFF2-40B4-BE49-F238E27FC236}">
                <a16:creationId xmlns:a16="http://schemas.microsoft.com/office/drawing/2014/main" id="{391FE2C9-211E-E9AB-5A86-1E233C3512C9}"/>
              </a:ext>
            </a:extLst>
          </p:cNvPr>
          <p:cNvSpPr>
            <a:spLocks noGrp="1"/>
          </p:cNvSpPr>
          <p:nvPr>
            <p:ph type="dt" sz="half" idx="10"/>
          </p:nvPr>
        </p:nvSpPr>
        <p:spPr/>
        <p:txBody>
          <a:bodyPr/>
          <a:lstStyle/>
          <a:p>
            <a:fld id="{FFF3FD36-6ECC-4688-9F6B-784484635DC4}" type="datetime1">
              <a:rPr lang="en-IN" smtClean="0"/>
              <a:t>21-06-2024</a:t>
            </a:fld>
            <a:endParaRPr lang="en-IN"/>
          </a:p>
        </p:txBody>
      </p:sp>
      <p:sp>
        <p:nvSpPr>
          <p:cNvPr id="5" name="Footer Placeholder 4">
            <a:extLst>
              <a:ext uri="{FF2B5EF4-FFF2-40B4-BE49-F238E27FC236}">
                <a16:creationId xmlns:a16="http://schemas.microsoft.com/office/drawing/2014/main" id="{92A910E9-6FDB-4E0E-DC18-C660BE856E15}"/>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BF709C01-B0C5-E090-045A-9D469554B9E9}"/>
              </a:ext>
            </a:extLst>
          </p:cNvPr>
          <p:cNvSpPr>
            <a:spLocks noGrp="1"/>
          </p:cNvSpPr>
          <p:nvPr>
            <p:ph type="sldNum" sz="quarter" idx="12"/>
          </p:nvPr>
        </p:nvSpPr>
        <p:spPr/>
        <p:txBody>
          <a:bodyPr/>
          <a:lstStyle/>
          <a:p>
            <a:fld id="{E978A14A-78E6-4F4A-B34D-CDC7E070AD29}" type="slidenum">
              <a:rPr lang="en-IN" smtClean="0"/>
              <a:t>7</a:t>
            </a:fld>
            <a:endParaRPr lang="en-IN"/>
          </a:p>
        </p:txBody>
      </p:sp>
    </p:spTree>
    <p:extLst>
      <p:ext uri="{BB962C8B-B14F-4D97-AF65-F5344CB8AC3E}">
        <p14:creationId xmlns:p14="http://schemas.microsoft.com/office/powerpoint/2010/main" val="2338744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BF76-E0CA-1068-AB8B-0881FF49E8DB}"/>
              </a:ext>
            </a:extLst>
          </p:cNvPr>
          <p:cNvSpPr>
            <a:spLocks noGrp="1"/>
          </p:cNvSpPr>
          <p:nvPr>
            <p:ph type="title"/>
          </p:nvPr>
        </p:nvSpPr>
        <p:spPr>
          <a:xfrm>
            <a:off x="838200" y="0"/>
            <a:ext cx="10515600" cy="1170038"/>
          </a:xfrm>
        </p:spPr>
        <p:txBody>
          <a:bodyPr/>
          <a:lstStyle/>
          <a:p>
            <a:pPr marR="0" rtl="0"/>
            <a:r>
              <a:rPr lang="en-IN" b="0" i="0" u="none" strike="noStrike" kern="100" baseline="0" dirty="0">
                <a:solidFill>
                  <a:srgbClr val="2F5496"/>
                </a:solidFill>
                <a:latin typeface="Times New Roman" panose="02020603050405020304" pitchFamily="18" charset="0"/>
              </a:rPr>
              <a:t>Components</a:t>
            </a:r>
          </a:p>
        </p:txBody>
      </p:sp>
      <p:sp>
        <p:nvSpPr>
          <p:cNvPr id="3" name="Text Placeholder 2">
            <a:extLst>
              <a:ext uri="{FF2B5EF4-FFF2-40B4-BE49-F238E27FC236}">
                <a16:creationId xmlns:a16="http://schemas.microsoft.com/office/drawing/2014/main" id="{D52BBF5D-791D-6B0A-BA40-719A20F09995}"/>
              </a:ext>
            </a:extLst>
          </p:cNvPr>
          <p:cNvSpPr>
            <a:spLocks noGrp="1"/>
          </p:cNvSpPr>
          <p:nvPr>
            <p:ph type="body" idx="1"/>
          </p:nvPr>
        </p:nvSpPr>
        <p:spPr>
          <a:xfrm>
            <a:off x="838200" y="983226"/>
            <a:ext cx="10515600" cy="5193737"/>
          </a:xfrm>
        </p:spPr>
        <p:txBody>
          <a:bodyPr>
            <a:normAutofit/>
          </a:bodyPr>
          <a:lstStyle/>
          <a:p>
            <a:pPr marL="0" indent="0">
              <a:lnSpc>
                <a:spcPct val="107000"/>
              </a:lnSpc>
              <a:spcBef>
                <a:spcPts val="200"/>
              </a:spcBef>
              <a:buNone/>
            </a:pPr>
            <a:endParaRPr lang="en-IN"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r>
              <a:rPr lang="en-IN"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HARDWARE COMPONENTS</a:t>
            </a:r>
          </a:p>
          <a:p>
            <a:pPr marL="0" indent="0">
              <a:lnSpc>
                <a:spcPct val="107000"/>
              </a:lnSpc>
              <a:spcBef>
                <a:spcPts val="1200"/>
              </a:spcBef>
              <a:buNone/>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ARDUINO MICROCONTROLLER</a:t>
            </a:r>
          </a:p>
          <a:p>
            <a:pPr marL="0" indent="0">
              <a:lnSpc>
                <a:spcPct val="107000"/>
              </a:lnSpc>
              <a:spcBef>
                <a:spcPts val="200"/>
              </a:spcBef>
              <a:buNone/>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POWER SUPPLY</a:t>
            </a:r>
          </a:p>
          <a:p>
            <a:pPr marL="0" indent="0">
              <a:lnSpc>
                <a:spcPct val="107000"/>
              </a:lnSpc>
              <a:spcBef>
                <a:spcPts val="200"/>
              </a:spcBef>
              <a:buNone/>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ULTRASONIC SENSOR</a:t>
            </a:r>
          </a:p>
          <a:p>
            <a:pPr marL="0" indent="0">
              <a:lnSpc>
                <a:spcPct val="107000"/>
              </a:lnSpc>
              <a:spcBef>
                <a:spcPts val="200"/>
              </a:spcBef>
              <a:buNone/>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GSM MODULE </a:t>
            </a:r>
          </a:p>
          <a:p>
            <a:pPr marL="0" indent="0">
              <a:lnSpc>
                <a:spcPct val="107000"/>
              </a:lnSpc>
              <a:spcBef>
                <a:spcPts val="200"/>
              </a:spcBef>
              <a:buNone/>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GPS MODULE</a:t>
            </a:r>
          </a:p>
          <a:p>
            <a:pPr marL="0" indent="0">
              <a:lnSpc>
                <a:spcPct val="107000"/>
              </a:lnSpc>
              <a:spcBef>
                <a:spcPts val="200"/>
              </a:spcBef>
              <a:buNone/>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JUMPER WIRES</a:t>
            </a:r>
          </a:p>
          <a:p>
            <a:pPr marL="0" indent="0">
              <a:lnSpc>
                <a:spcPct val="107000"/>
              </a:lnSpc>
              <a:spcBef>
                <a:spcPts val="200"/>
              </a:spcBef>
              <a:buNone/>
            </a:pPr>
            <a:endParaRPr lang="en-IN" sz="1800" b="1" kern="10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Bef>
                <a:spcPts val="200"/>
              </a:spcBef>
              <a:buNone/>
            </a:pPr>
            <a:r>
              <a:rPr lang="en-IN"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SOFTWARE  COMPONENTS</a:t>
            </a:r>
          </a:p>
          <a:p>
            <a:pPr marL="0" indent="0">
              <a:lnSpc>
                <a:spcPct val="107000"/>
              </a:lnSpc>
              <a:spcBef>
                <a:spcPts val="200"/>
              </a:spcBef>
              <a:buNone/>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ARDUINO IDE</a:t>
            </a:r>
          </a:p>
          <a:p>
            <a:pPr marL="0" indent="0">
              <a:lnSpc>
                <a:spcPct val="107000"/>
              </a:lnSpc>
              <a:spcBef>
                <a:spcPts val="200"/>
              </a:spcBef>
              <a:buNone/>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EMBEDDED C</a:t>
            </a:r>
          </a:p>
          <a:p>
            <a:pPr marL="0" indent="0">
              <a:lnSpc>
                <a:spcPct val="107000"/>
              </a:lnSpc>
              <a:spcBef>
                <a:spcPts val="200"/>
              </a:spcBef>
              <a:buNone/>
            </a:pPr>
            <a: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 PROGRAMMING</a:t>
            </a:r>
          </a:p>
          <a:p>
            <a:endParaRPr lang="en-IN" dirty="0"/>
          </a:p>
        </p:txBody>
      </p:sp>
      <p:sp>
        <p:nvSpPr>
          <p:cNvPr id="4" name="Date Placeholder 3">
            <a:extLst>
              <a:ext uri="{FF2B5EF4-FFF2-40B4-BE49-F238E27FC236}">
                <a16:creationId xmlns:a16="http://schemas.microsoft.com/office/drawing/2014/main" id="{75628006-4FEB-078E-4FCB-EA514C6CD70B}"/>
              </a:ext>
            </a:extLst>
          </p:cNvPr>
          <p:cNvSpPr>
            <a:spLocks noGrp="1"/>
          </p:cNvSpPr>
          <p:nvPr>
            <p:ph type="dt" sz="half" idx="10"/>
          </p:nvPr>
        </p:nvSpPr>
        <p:spPr/>
        <p:txBody>
          <a:bodyPr/>
          <a:lstStyle/>
          <a:p>
            <a:fld id="{D919697A-EFFF-4F23-8C30-6B4933369967}" type="datetime1">
              <a:rPr lang="en-IN" smtClean="0"/>
              <a:t>21-06-2024</a:t>
            </a:fld>
            <a:endParaRPr lang="en-IN"/>
          </a:p>
        </p:txBody>
      </p:sp>
      <p:sp>
        <p:nvSpPr>
          <p:cNvPr id="5" name="Footer Placeholder 4">
            <a:extLst>
              <a:ext uri="{FF2B5EF4-FFF2-40B4-BE49-F238E27FC236}">
                <a16:creationId xmlns:a16="http://schemas.microsoft.com/office/drawing/2014/main" id="{B0B6CD32-05D5-C795-9087-9E1DB66B88E9}"/>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92A754B0-7332-BD47-075D-997193196A0D}"/>
              </a:ext>
            </a:extLst>
          </p:cNvPr>
          <p:cNvSpPr>
            <a:spLocks noGrp="1"/>
          </p:cNvSpPr>
          <p:nvPr>
            <p:ph type="sldNum" sz="quarter" idx="12"/>
          </p:nvPr>
        </p:nvSpPr>
        <p:spPr/>
        <p:txBody>
          <a:bodyPr/>
          <a:lstStyle/>
          <a:p>
            <a:fld id="{E978A14A-78E6-4F4A-B34D-CDC7E070AD29}" type="slidenum">
              <a:rPr lang="en-IN" smtClean="0"/>
              <a:t>8</a:t>
            </a:fld>
            <a:endParaRPr lang="en-IN"/>
          </a:p>
        </p:txBody>
      </p:sp>
    </p:spTree>
    <p:extLst>
      <p:ext uri="{BB962C8B-B14F-4D97-AF65-F5344CB8AC3E}">
        <p14:creationId xmlns:p14="http://schemas.microsoft.com/office/powerpoint/2010/main" val="1319197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4F8F18-042F-5137-DA84-84147B6DB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149" y="363794"/>
            <a:ext cx="6272981" cy="5604387"/>
          </a:xfrm>
          <a:prstGeom prst="rect">
            <a:avLst/>
          </a:prstGeom>
        </p:spPr>
      </p:pic>
      <p:sp>
        <p:nvSpPr>
          <p:cNvPr id="2" name="TextBox 1">
            <a:extLst>
              <a:ext uri="{FF2B5EF4-FFF2-40B4-BE49-F238E27FC236}">
                <a16:creationId xmlns:a16="http://schemas.microsoft.com/office/drawing/2014/main" id="{4F736874-554B-E650-FFBE-3EC54C444511}"/>
              </a:ext>
            </a:extLst>
          </p:cNvPr>
          <p:cNvSpPr txBox="1"/>
          <p:nvPr/>
        </p:nvSpPr>
        <p:spPr>
          <a:xfrm>
            <a:off x="2231923" y="5889522"/>
            <a:ext cx="3864077" cy="369332"/>
          </a:xfrm>
          <a:prstGeom prst="rect">
            <a:avLst/>
          </a:prstGeom>
          <a:noFill/>
        </p:spPr>
        <p:txBody>
          <a:bodyPr wrap="square" rtlCol="0">
            <a:spAutoFit/>
          </a:bodyPr>
          <a:lstStyle/>
          <a:p>
            <a:r>
              <a:rPr lang="en-IN" dirty="0"/>
              <a:t>Figure 2: Architecture</a:t>
            </a:r>
          </a:p>
        </p:txBody>
      </p:sp>
      <p:sp>
        <p:nvSpPr>
          <p:cNvPr id="3" name="Date Placeholder 2">
            <a:extLst>
              <a:ext uri="{FF2B5EF4-FFF2-40B4-BE49-F238E27FC236}">
                <a16:creationId xmlns:a16="http://schemas.microsoft.com/office/drawing/2014/main" id="{F8732644-CC8B-C006-1690-C366B8886C87}"/>
              </a:ext>
            </a:extLst>
          </p:cNvPr>
          <p:cNvSpPr>
            <a:spLocks noGrp="1"/>
          </p:cNvSpPr>
          <p:nvPr>
            <p:ph type="dt" sz="half" idx="10"/>
          </p:nvPr>
        </p:nvSpPr>
        <p:spPr/>
        <p:txBody>
          <a:bodyPr/>
          <a:lstStyle/>
          <a:p>
            <a:fld id="{1CB361AE-505B-4AD0-8196-90B5A016C2C5}" type="datetime1">
              <a:rPr lang="en-IN" smtClean="0"/>
              <a:t>21-06-2024</a:t>
            </a:fld>
            <a:endParaRPr lang="en-IN"/>
          </a:p>
        </p:txBody>
      </p:sp>
      <p:sp>
        <p:nvSpPr>
          <p:cNvPr id="5" name="Footer Placeholder 4">
            <a:extLst>
              <a:ext uri="{FF2B5EF4-FFF2-40B4-BE49-F238E27FC236}">
                <a16:creationId xmlns:a16="http://schemas.microsoft.com/office/drawing/2014/main" id="{4DC75426-0297-3912-376E-C0D380A59476}"/>
              </a:ext>
            </a:extLst>
          </p:cNvPr>
          <p:cNvSpPr>
            <a:spLocks noGrp="1"/>
          </p:cNvSpPr>
          <p:nvPr>
            <p:ph type="ftr" sz="quarter" idx="11"/>
          </p:nvPr>
        </p:nvSpPr>
        <p:spPr/>
        <p:txBody>
          <a:bodyPr/>
          <a:lstStyle/>
          <a:p>
            <a:r>
              <a:rPr lang="en-US"/>
              <a:t>Electronic Crack Detection And Localization System</a:t>
            </a:r>
            <a:endParaRPr lang="en-IN"/>
          </a:p>
        </p:txBody>
      </p:sp>
      <p:sp>
        <p:nvSpPr>
          <p:cNvPr id="6" name="Slide Number Placeholder 5">
            <a:extLst>
              <a:ext uri="{FF2B5EF4-FFF2-40B4-BE49-F238E27FC236}">
                <a16:creationId xmlns:a16="http://schemas.microsoft.com/office/drawing/2014/main" id="{67DD34FB-B681-58A2-DB68-1ED73511724C}"/>
              </a:ext>
            </a:extLst>
          </p:cNvPr>
          <p:cNvSpPr>
            <a:spLocks noGrp="1"/>
          </p:cNvSpPr>
          <p:nvPr>
            <p:ph type="sldNum" sz="quarter" idx="12"/>
          </p:nvPr>
        </p:nvSpPr>
        <p:spPr/>
        <p:txBody>
          <a:bodyPr/>
          <a:lstStyle/>
          <a:p>
            <a:fld id="{1446565B-1BD3-4EAE-B865-A987ACDEB271}" type="slidenum">
              <a:rPr lang="en-IN" smtClean="0"/>
              <a:t>9</a:t>
            </a:fld>
            <a:endParaRPr lang="en-IN"/>
          </a:p>
        </p:txBody>
      </p:sp>
    </p:spTree>
    <p:extLst>
      <p:ext uri="{BB962C8B-B14F-4D97-AF65-F5344CB8AC3E}">
        <p14:creationId xmlns:p14="http://schemas.microsoft.com/office/powerpoint/2010/main" val="359270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1739</Words>
  <Application>Microsoft Office PowerPoint</Application>
  <PresentationFormat>Widescreen</PresentationFormat>
  <Paragraphs>189</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      ELECTRONIC CRACK DETECTION          AND LOCALIZATION SYSTEM       </vt:lpstr>
      <vt:lpstr>Contents</vt:lpstr>
      <vt:lpstr> Introduction</vt:lpstr>
      <vt:lpstr>Literature Review </vt:lpstr>
      <vt:lpstr>Literature Review</vt:lpstr>
      <vt:lpstr>Problem Definition</vt:lpstr>
      <vt:lpstr>Challenges in Railway Maintenance</vt:lpstr>
      <vt:lpstr>Components</vt:lpstr>
      <vt:lpstr>PowerPoint Presentation</vt:lpstr>
      <vt:lpstr>Working</vt:lpstr>
      <vt:lpstr> Process Flow Chart</vt:lpstr>
      <vt:lpstr>Circuit Diagram </vt:lpstr>
      <vt:lpstr>Results</vt:lpstr>
      <vt:lpstr> </vt:lpstr>
      <vt:lpstr>PowerPoint Presentation</vt:lpstr>
      <vt:lpstr> Conclusion</vt:lpstr>
      <vt:lpstr> Future Developments and Trends</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Sreehari Raju</dc:creator>
  <cp:lastModifiedBy>Sreehari Raju</cp:lastModifiedBy>
  <cp:revision>8</cp:revision>
  <dcterms:created xsi:type="dcterms:W3CDTF">2024-06-18T11:39:52Z</dcterms:created>
  <dcterms:modified xsi:type="dcterms:W3CDTF">2024-06-21T02:42:53Z</dcterms:modified>
</cp:coreProperties>
</file>