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0" r:id="rId4"/>
    <p:sldId id="261" r:id="rId5"/>
    <p:sldId id="263" r:id="rId6"/>
    <p:sldId id="264" r:id="rId7"/>
    <p:sldId id="265" r:id="rId8"/>
    <p:sldId id="262" r:id="rId9"/>
    <p:sldId id="267" r:id="rId10"/>
    <p:sldId id="268" r:id="rId11"/>
    <p:sldId id="269" r:id="rId12"/>
    <p:sldId id="270" r:id="rId13"/>
    <p:sldId id="271" r:id="rId14"/>
    <p:sldId id="272" r:id="rId15"/>
    <p:sldId id="276" r:id="rId16"/>
    <p:sldId id="273" r:id="rId17"/>
    <p:sldId id="274" r:id="rId18"/>
    <p:sldId id="275" r:id="rId19"/>
    <p:sldId id="277" r:id="rId20"/>
    <p:sldId id="259" r:id="rId21"/>
  </p:sldIdLst>
  <p:sldSz cx="12192000" cy="6858000"/>
  <p:notesSz cx="6858000" cy="9144000"/>
  <p:embeddedFontLst>
    <p:embeddedFont>
      <p:font typeface="Lato Black" panose="020F0502020204030203" pitchFamily="34" charset="0"/>
      <p:bold r:id="rId23"/>
      <p:boldItalic r:id="rId24"/>
    </p:embeddedFont>
    <p:embeddedFont>
      <p:font typeface="Libre Baskerville" panose="02000000000000000000" pitchFamily="2" charset="0"/>
      <p:regular r:id="rId25"/>
      <p:bold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517291E-CC83-A4D5-78E7-DED9F1379DD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E05FD59-22B3-DABB-9F30-8FFDF2712C2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2BADA2B-39E2-8917-3784-39AD17A6467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99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F9B97FC-39E5-FB49-2090-AF8F0CE8F40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495C17D-BB33-7DBE-15BB-0B1958B47FE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977BF9C-1B8E-5F35-F6AA-D92B59CC68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463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F869BA9-A403-745A-E592-F1A0C4DD33A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CF2EAFC-7DF6-CC5A-6678-5265D4393C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C4065034-54C4-E635-1CCA-AC1E4B5C5FA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421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A4E47152-D4C4-F14F-08C5-173570CB47C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984D4B1-E16F-5AAD-AF2C-D1339F9F18C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C888EB55-DBED-D22A-A935-9DF026AEA4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8569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A1886F2E-32C1-7A57-7D5D-AA6F3D9CA07F}"/>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3055EC1-360A-3564-E226-DB1195EB611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3B4CCE8D-8696-558B-A1BD-266937C396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911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DA52B45-76C4-5FE1-A77B-2CAA3C27D9E3}"/>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CD22896-6E0B-92B3-F026-407FF4487CD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96CDA54-A1BB-9925-82A7-8E886982BB3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9105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1BFEC5C-8F46-40E6-0BE4-6CE065364F9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31C52B5A-B540-ACCD-56D0-C58486EF116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965344F-52DC-2691-5A13-63BA003FFE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15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0673A0B-86DC-3D31-B02D-B9A6B628DC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DE72286-62A3-7066-9BBD-BF04C5EDD40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FFE590F-D626-AE9E-BF30-95B2F5283BE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208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8D35A7B-7643-4089-DE99-BA5E944904DF}"/>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58D01C4-B58E-CC92-FC6F-4343CE3725A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D2EB5CA-B244-7FA0-6CCF-4CB5153AF1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783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CCB5600-2FF5-8A4E-89FA-24BD3A73E22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3AA763B-04C3-A40A-35F3-8582D9B693C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BD29F471-AC36-C046-0BDE-50215A5CAA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139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AA8C2A48-FA88-6777-08A1-E1D0B928A2A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1FF0AC9-D854-583D-80B0-24CEE1A01AC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A92D949-9A65-AC8B-BB98-EDA34D5B0D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86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544167E-8A2C-C105-CE1F-B7C7E534489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AE1B116-FB48-0D70-F50B-3A71C3A521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588046E-F509-4EBA-418A-6093993F74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2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B06A83B-8AB0-13AD-71E4-67D08068DFE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2EE7772-CA65-68D4-9552-67151C125B3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B815E8E6-E492-7979-992F-96CE585056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90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81577FB-F99B-8097-8C18-FC99D4B6E5E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95C5B80-C8F1-F7AA-A239-B0C61B4E092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16CA268-E4C7-AE2E-5A44-520D5E50A3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907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BBFA240-432B-C872-D9E1-EE2ABA40A3C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CB3E936-8EB2-0FE2-6B2D-07E79B61D69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C0F63078-7496-BA62-E653-5E1107988F9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7163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BFC4180-8B48-B208-5BA6-F220E3CCEC8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3185C258-3256-E834-458A-E665B574973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C64D342-4392-A2F4-9B4D-99C454C5F7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077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BFC02B0-E643-DC26-AEA2-A0E9362D4C5D}"/>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CB1EEF3-2916-B6C8-7B9D-8F66E1C546C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3C8C08-DFFB-B624-A41C-98DE28F3B70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865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1408" cy="6858000"/>
          </a:xfrm>
          <a:prstGeom prst="rect">
            <a:avLst/>
          </a:prstGeom>
          <a:noFill/>
          <a:ln>
            <a:noFill/>
          </a:ln>
        </p:spPr>
      </p:pic>
      <p:sp>
        <p:nvSpPr>
          <p:cNvPr id="99" name="Google Shape;99;p1"/>
          <p:cNvSpPr txBox="1"/>
          <p:nvPr/>
        </p:nvSpPr>
        <p:spPr>
          <a:xfrm>
            <a:off x="2299168" y="3836858"/>
            <a:ext cx="7246189"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t>Rental Market Analysis</a:t>
            </a:r>
          </a:p>
          <a:p>
            <a:pPr marL="0" marR="0" lvl="0" indent="0" algn="ctr" rtl="0">
              <a:spcBef>
                <a:spcPts val="0"/>
              </a:spcBef>
              <a:spcAft>
                <a:spcPts val="0"/>
              </a:spcAft>
              <a:buNone/>
            </a:pPr>
            <a:r>
              <a:rPr lang="en-US" sz="1600" dirty="0"/>
              <a:t>                                                     -- “Making Smarter Choices”</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A2611A4-97F5-E49E-87FC-C6E0D5FC846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5C6648F-D5B8-CA2C-2A2C-1BDE6A47EA42}"/>
              </a:ext>
            </a:extLst>
          </p:cNvPr>
          <p:cNvSpPr txBox="1"/>
          <p:nvPr/>
        </p:nvSpPr>
        <p:spPr>
          <a:xfrm>
            <a:off x="356616" y="524524"/>
            <a:ext cx="3959352" cy="4401205"/>
          </a:xfrm>
          <a:prstGeom prst="rect">
            <a:avLst/>
          </a:prstGeom>
          <a:noFill/>
        </p:spPr>
        <p:txBody>
          <a:bodyPr wrap="square" rtlCol="0">
            <a:spAutoFit/>
          </a:bodyPr>
          <a:lstStyle/>
          <a:p>
            <a:r>
              <a:rPr lang="en-US" sz="2400" b="1" dirty="0"/>
              <a:t>Property Type Insights</a:t>
            </a:r>
            <a:r>
              <a:rPr lang="en-US" sz="2400" dirty="0"/>
              <a:t>:</a:t>
            </a:r>
          </a:p>
          <a:p>
            <a:endParaRPr lang="en-US" sz="1200" dirty="0"/>
          </a:p>
          <a:p>
            <a:pPr marL="342900" indent="-342900">
              <a:buFont typeface="Wingdings" panose="05000000000000000000" pitchFamily="2" charset="2"/>
              <a:buChar char="Ø"/>
            </a:pPr>
            <a:r>
              <a:rPr lang="en-US" sz="2000" dirty="0"/>
              <a:t>Flats are the most common rental property, followed closely by independent houses.</a:t>
            </a:r>
          </a:p>
          <a:p>
            <a:endParaRPr lang="en-US" sz="2000" dirty="0"/>
          </a:p>
          <a:p>
            <a:pPr marL="342900" indent="-342900">
              <a:buFont typeface="Wingdings" panose="05000000000000000000" pitchFamily="2" charset="2"/>
              <a:buChar char="Ø"/>
            </a:pPr>
            <a:r>
              <a:rPr lang="en-US" sz="2000" dirty="0"/>
              <a:t>Villas are the least available. Reason might be as they come under premium property</a:t>
            </a:r>
          </a:p>
          <a:p>
            <a:endParaRPr lang="en-US" sz="2000" dirty="0"/>
          </a:p>
          <a:p>
            <a:pPr marL="342900" indent="-342900">
              <a:buFont typeface="Wingdings" panose="05000000000000000000" pitchFamily="2" charset="2"/>
              <a:buChar char="Ø"/>
            </a:pPr>
            <a:r>
              <a:rPr lang="en-US" sz="2000" dirty="0"/>
              <a:t>Tenants have different options of properties to choose from.</a:t>
            </a:r>
          </a:p>
          <a:p>
            <a:r>
              <a:rPr lang="en-US" sz="1200" dirty="0"/>
              <a:t>.</a:t>
            </a:r>
          </a:p>
          <a:p>
            <a:endParaRPr lang="en-US" sz="1200" dirty="0"/>
          </a:p>
        </p:txBody>
      </p:sp>
      <p:pic>
        <p:nvPicPr>
          <p:cNvPr id="4" name="Picture 3">
            <a:extLst>
              <a:ext uri="{FF2B5EF4-FFF2-40B4-BE49-F238E27FC236}">
                <a16:creationId xmlns:a16="http://schemas.microsoft.com/office/drawing/2014/main" id="{AB09ABC1-B0E5-156F-16F7-33F44DF6D8B8}"/>
              </a:ext>
            </a:extLst>
          </p:cNvPr>
          <p:cNvPicPr>
            <a:picLocks noChangeAspect="1"/>
          </p:cNvPicPr>
          <p:nvPr/>
        </p:nvPicPr>
        <p:blipFill>
          <a:blip r:embed="rId3"/>
          <a:stretch>
            <a:fillRect/>
          </a:stretch>
        </p:blipFill>
        <p:spPr>
          <a:xfrm>
            <a:off x="4850887" y="155004"/>
            <a:ext cx="6890009" cy="6006089"/>
          </a:xfrm>
          <a:prstGeom prst="rect">
            <a:avLst/>
          </a:prstGeom>
        </p:spPr>
      </p:pic>
    </p:spTree>
    <p:extLst>
      <p:ext uri="{BB962C8B-B14F-4D97-AF65-F5344CB8AC3E}">
        <p14:creationId xmlns:p14="http://schemas.microsoft.com/office/powerpoint/2010/main" val="4156715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EE71139-C710-A27F-BD7C-C948A69942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B570C42-9B27-EA69-0487-4A0B02B44480}"/>
              </a:ext>
            </a:extLst>
          </p:cNvPr>
          <p:cNvSpPr txBox="1"/>
          <p:nvPr/>
        </p:nvSpPr>
        <p:spPr>
          <a:xfrm>
            <a:off x="356616" y="524524"/>
            <a:ext cx="5138928" cy="4862870"/>
          </a:xfrm>
          <a:prstGeom prst="rect">
            <a:avLst/>
          </a:prstGeom>
          <a:noFill/>
        </p:spPr>
        <p:txBody>
          <a:bodyPr wrap="square" rtlCol="0">
            <a:spAutoFit/>
          </a:bodyPr>
          <a:lstStyle/>
          <a:p>
            <a:r>
              <a:rPr lang="en-US" sz="2400" b="1" dirty="0"/>
              <a:t>Property Type Insights</a:t>
            </a:r>
            <a:r>
              <a:rPr lang="en-US" sz="2400" dirty="0"/>
              <a:t>:</a:t>
            </a:r>
          </a:p>
          <a:p>
            <a:endParaRPr lang="en-US" sz="1200" dirty="0"/>
          </a:p>
          <a:p>
            <a:endParaRPr lang="en-US" sz="2200" dirty="0"/>
          </a:p>
          <a:p>
            <a:pPr marL="342900" indent="-342900">
              <a:buFont typeface="Wingdings" panose="05000000000000000000" pitchFamily="2" charset="2"/>
              <a:buChar char="Ø"/>
            </a:pPr>
            <a:r>
              <a:rPr lang="en-US" sz="2000" dirty="0"/>
              <a:t>Most homes are semi-furnished (40%), meaning they come with some basic furniture.</a:t>
            </a:r>
          </a:p>
          <a:p>
            <a:pPr marL="342900" indent="-342900">
              <a:buFont typeface="Wingdings" panose="05000000000000000000" pitchFamily="2" charset="2"/>
              <a:buChar char="Ø"/>
            </a:pPr>
            <a:r>
              <a:rPr lang="en-US" sz="2000" dirty="0"/>
              <a:t>Unfurnished homes (35.9%) are also common, where tenants need to bring everything.</a:t>
            </a:r>
          </a:p>
          <a:p>
            <a:pPr marL="342900" indent="-342900">
              <a:buFont typeface="Wingdings" panose="05000000000000000000" pitchFamily="2" charset="2"/>
              <a:buChar char="Ø"/>
            </a:pPr>
            <a:r>
              <a:rPr lang="en-US" sz="2000" dirty="0"/>
              <a:t>Furnished homes (24.1%) are the least available, likely because they cost more..</a:t>
            </a:r>
          </a:p>
          <a:p>
            <a:pPr marL="342900" indent="-342900">
              <a:buFont typeface="Wingdings" panose="05000000000000000000" pitchFamily="2" charset="2"/>
              <a:buChar char="Ø"/>
            </a:pPr>
            <a:r>
              <a:rPr lang="en-US" sz="2000" dirty="0"/>
              <a:t>People mostly prefer semi-furnished homes as they offer a good balance of cost and convenience.</a:t>
            </a:r>
          </a:p>
          <a:p>
            <a:endParaRPr lang="en-US" sz="1200" dirty="0"/>
          </a:p>
        </p:txBody>
      </p:sp>
      <p:pic>
        <p:nvPicPr>
          <p:cNvPr id="3" name="Picture 2">
            <a:extLst>
              <a:ext uri="{FF2B5EF4-FFF2-40B4-BE49-F238E27FC236}">
                <a16:creationId xmlns:a16="http://schemas.microsoft.com/office/drawing/2014/main" id="{4A11C7DD-2A96-0FA9-B114-040F7333AF41}"/>
              </a:ext>
            </a:extLst>
          </p:cNvPr>
          <p:cNvPicPr>
            <a:picLocks noChangeAspect="1"/>
          </p:cNvPicPr>
          <p:nvPr/>
        </p:nvPicPr>
        <p:blipFill>
          <a:blip r:embed="rId3"/>
          <a:stretch>
            <a:fillRect/>
          </a:stretch>
        </p:blipFill>
        <p:spPr>
          <a:xfrm>
            <a:off x="5574788" y="302301"/>
            <a:ext cx="5919219" cy="5800065"/>
          </a:xfrm>
          <a:prstGeom prst="rect">
            <a:avLst/>
          </a:prstGeom>
        </p:spPr>
      </p:pic>
    </p:spTree>
    <p:extLst>
      <p:ext uri="{BB962C8B-B14F-4D97-AF65-F5344CB8AC3E}">
        <p14:creationId xmlns:p14="http://schemas.microsoft.com/office/powerpoint/2010/main" val="203549148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69D9566C-C539-CA29-55CA-FBFA13FE2B0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8676607-A391-C6E0-DCEA-D3AC21FC7864}"/>
              </a:ext>
            </a:extLst>
          </p:cNvPr>
          <p:cNvPicPr>
            <a:picLocks noChangeAspect="1"/>
          </p:cNvPicPr>
          <p:nvPr/>
        </p:nvPicPr>
        <p:blipFill>
          <a:blip r:embed="rId3"/>
          <a:stretch>
            <a:fillRect/>
          </a:stretch>
        </p:blipFill>
        <p:spPr>
          <a:xfrm>
            <a:off x="825997" y="118873"/>
            <a:ext cx="9735324" cy="3429000"/>
          </a:xfrm>
          <a:prstGeom prst="rect">
            <a:avLst/>
          </a:prstGeom>
        </p:spPr>
      </p:pic>
      <p:sp>
        <p:nvSpPr>
          <p:cNvPr id="8" name="TextBox 7">
            <a:extLst>
              <a:ext uri="{FF2B5EF4-FFF2-40B4-BE49-F238E27FC236}">
                <a16:creationId xmlns:a16="http://schemas.microsoft.com/office/drawing/2014/main" id="{B51A82B7-0233-8190-786C-A262355765EE}"/>
              </a:ext>
            </a:extLst>
          </p:cNvPr>
          <p:cNvSpPr txBox="1"/>
          <p:nvPr/>
        </p:nvSpPr>
        <p:spPr>
          <a:xfrm>
            <a:off x="505206" y="3547873"/>
            <a:ext cx="10915650" cy="2492990"/>
          </a:xfrm>
          <a:prstGeom prst="rect">
            <a:avLst/>
          </a:prstGeom>
          <a:noFill/>
        </p:spPr>
        <p:txBody>
          <a:bodyPr wrap="square">
            <a:spAutoFit/>
          </a:bodyPr>
          <a:lstStyle/>
          <a:p>
            <a:r>
              <a:rPr lang="en-US" sz="2400" b="1" dirty="0"/>
              <a:t>Location Insights:</a:t>
            </a:r>
          </a:p>
          <a:p>
            <a:endParaRPr lang="en-US" sz="2400" b="1" dirty="0"/>
          </a:p>
          <a:p>
            <a:r>
              <a:rPr lang="en-US" sz="1800" dirty="0"/>
              <a:t>The distribution of rental properties across different cities shows that </a:t>
            </a:r>
            <a:r>
              <a:rPr lang="en-US" sz="1800" b="1" dirty="0"/>
              <a:t>Lucknow has the highest number of listings</a:t>
            </a:r>
            <a:r>
              <a:rPr lang="en-US" sz="1800" dirty="0"/>
              <a:t>, indicating a greater availability of rental options. Cities like </a:t>
            </a:r>
            <a:r>
              <a:rPr lang="en-US" sz="1800" b="1" dirty="0"/>
              <a:t>Indore, Pune, and Thane</a:t>
            </a:r>
            <a:r>
              <a:rPr lang="en-US" sz="1800" dirty="0"/>
              <a:t> also have a significant number of listings, making them popular choices for renters. On the other hand, </a:t>
            </a:r>
            <a:r>
              <a:rPr lang="en-US" sz="1800" b="1" dirty="0"/>
              <a:t>Mumbai and Noida have the least number of listings</a:t>
            </a:r>
            <a:r>
              <a:rPr lang="en-US" sz="1800" dirty="0"/>
              <a:t>, which could be due to higher demand, limited supply, or expensive rental markets. Overall, cities like </a:t>
            </a:r>
            <a:r>
              <a:rPr lang="en-US" sz="1800" b="1" dirty="0"/>
              <a:t>Lucknow and Pune</a:t>
            </a:r>
            <a:r>
              <a:rPr lang="en-US" sz="1800" dirty="0"/>
              <a:t> offer more rental choices, while </a:t>
            </a:r>
            <a:r>
              <a:rPr lang="en-US" sz="1800" b="1" dirty="0"/>
              <a:t>Mumbai and Noida</a:t>
            </a:r>
            <a:r>
              <a:rPr lang="en-US" sz="1800" dirty="0"/>
              <a:t> may have fewer options, possibly making it more competitive for tenants.</a:t>
            </a:r>
          </a:p>
        </p:txBody>
      </p:sp>
    </p:spTree>
    <p:extLst>
      <p:ext uri="{BB962C8B-B14F-4D97-AF65-F5344CB8AC3E}">
        <p14:creationId xmlns:p14="http://schemas.microsoft.com/office/powerpoint/2010/main" val="40755713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5D06C01-986A-152C-0008-AB2F9FE14A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CE31637-A020-53E8-03CA-056576F2D9FF}"/>
              </a:ext>
            </a:extLst>
          </p:cNvPr>
          <p:cNvPicPr>
            <a:picLocks noChangeAspect="1"/>
          </p:cNvPicPr>
          <p:nvPr/>
        </p:nvPicPr>
        <p:blipFill>
          <a:blip r:embed="rId3"/>
          <a:stretch>
            <a:fillRect/>
          </a:stretch>
        </p:blipFill>
        <p:spPr>
          <a:xfrm>
            <a:off x="73152" y="1461722"/>
            <a:ext cx="11055096" cy="2876486"/>
          </a:xfrm>
          <a:prstGeom prst="rect">
            <a:avLst/>
          </a:prstGeom>
        </p:spPr>
      </p:pic>
      <p:sp>
        <p:nvSpPr>
          <p:cNvPr id="4" name="TextBox 3">
            <a:extLst>
              <a:ext uri="{FF2B5EF4-FFF2-40B4-BE49-F238E27FC236}">
                <a16:creationId xmlns:a16="http://schemas.microsoft.com/office/drawing/2014/main" id="{4C24BCAA-1F4F-0C73-F473-3587E4784BF7}"/>
              </a:ext>
            </a:extLst>
          </p:cNvPr>
          <p:cNvSpPr txBox="1"/>
          <p:nvPr/>
        </p:nvSpPr>
        <p:spPr>
          <a:xfrm>
            <a:off x="409368" y="1014575"/>
            <a:ext cx="5939446" cy="400110"/>
          </a:xfrm>
          <a:prstGeom prst="rect">
            <a:avLst/>
          </a:prstGeom>
          <a:noFill/>
        </p:spPr>
        <p:txBody>
          <a:bodyPr wrap="none" rtlCol="0">
            <a:spAutoFit/>
          </a:bodyPr>
          <a:lstStyle/>
          <a:p>
            <a:r>
              <a:rPr lang="en-US" sz="2000" b="1" dirty="0"/>
              <a:t>Rental Price Trends Across Different Locations</a:t>
            </a:r>
          </a:p>
        </p:txBody>
      </p:sp>
      <p:sp>
        <p:nvSpPr>
          <p:cNvPr id="7" name="TextBox 6">
            <a:extLst>
              <a:ext uri="{FF2B5EF4-FFF2-40B4-BE49-F238E27FC236}">
                <a16:creationId xmlns:a16="http://schemas.microsoft.com/office/drawing/2014/main" id="{AA1970DA-FA21-49AE-F1F2-18F6E38FF713}"/>
              </a:ext>
            </a:extLst>
          </p:cNvPr>
          <p:cNvSpPr txBox="1"/>
          <p:nvPr/>
        </p:nvSpPr>
        <p:spPr>
          <a:xfrm>
            <a:off x="376626" y="4338208"/>
            <a:ext cx="11163101" cy="738664"/>
          </a:xfrm>
          <a:prstGeom prst="rect">
            <a:avLst/>
          </a:prstGeom>
          <a:noFill/>
        </p:spPr>
        <p:txBody>
          <a:bodyPr wrap="square">
            <a:spAutoFit/>
          </a:bodyPr>
          <a:lstStyle/>
          <a:p>
            <a:pPr marL="285750" indent="-285750">
              <a:buFont typeface="Wingdings" panose="05000000000000000000" pitchFamily="2" charset="2"/>
              <a:buChar char="Ø"/>
            </a:pPr>
            <a:r>
              <a:rPr lang="en-US" b="1" dirty="0"/>
              <a:t>Bangalore and Navi Mumbai</a:t>
            </a:r>
            <a:r>
              <a:rPr lang="en-US" dirty="0"/>
              <a:t> have the highest average rental prices, indicating that these cities might be more expensive due to high demand, better infrastructure, or job opportunities. </a:t>
            </a:r>
            <a:r>
              <a:rPr lang="en-US" b="1" dirty="0"/>
              <a:t>Ahmedabad, Noida, and Hyderabad</a:t>
            </a:r>
            <a:r>
              <a:rPr lang="en-US" dirty="0"/>
              <a:t> also show relatively high rental costs, suggesting a growing real estate market.</a:t>
            </a:r>
          </a:p>
        </p:txBody>
      </p:sp>
      <p:sp>
        <p:nvSpPr>
          <p:cNvPr id="10" name="TextBox 9">
            <a:extLst>
              <a:ext uri="{FF2B5EF4-FFF2-40B4-BE49-F238E27FC236}">
                <a16:creationId xmlns:a16="http://schemas.microsoft.com/office/drawing/2014/main" id="{0E31A60B-8D8A-0DE1-D006-C49563C88648}"/>
              </a:ext>
            </a:extLst>
          </p:cNvPr>
          <p:cNvSpPr txBox="1"/>
          <p:nvPr/>
        </p:nvSpPr>
        <p:spPr>
          <a:xfrm>
            <a:off x="376626" y="5104761"/>
            <a:ext cx="11556294" cy="738664"/>
          </a:xfrm>
          <a:prstGeom prst="rect">
            <a:avLst/>
          </a:prstGeom>
          <a:noFill/>
        </p:spPr>
        <p:txBody>
          <a:bodyPr wrap="square">
            <a:spAutoFit/>
          </a:bodyPr>
          <a:lstStyle/>
          <a:p>
            <a:pPr marL="285750" indent="-285750">
              <a:buFont typeface="Wingdings" panose="05000000000000000000" pitchFamily="2" charset="2"/>
              <a:buChar char="Ø"/>
            </a:pPr>
            <a:r>
              <a:rPr lang="en-US" b="1" dirty="0"/>
              <a:t>Cities like Kolkata, Lucknow, and Mumbai</a:t>
            </a:r>
            <a:r>
              <a:rPr lang="en-US" dirty="0"/>
              <a:t> have lower average rental prices, making them comparatively more affordable. The variation in rental prices could be influenced by factors such as economic development, population density, employment hubs, and availability of housing options.</a:t>
            </a:r>
          </a:p>
        </p:txBody>
      </p:sp>
      <p:sp>
        <p:nvSpPr>
          <p:cNvPr id="11" name="Google Shape;105;p3">
            <a:extLst>
              <a:ext uri="{FF2B5EF4-FFF2-40B4-BE49-F238E27FC236}">
                <a16:creationId xmlns:a16="http://schemas.microsoft.com/office/drawing/2014/main" id="{0FED7F9B-23BD-16E1-E6F2-42C154A58274}"/>
              </a:ext>
            </a:extLst>
          </p:cNvPr>
          <p:cNvSpPr txBox="1"/>
          <p:nvPr/>
        </p:nvSpPr>
        <p:spPr>
          <a:xfrm>
            <a:off x="409368" y="160522"/>
            <a:ext cx="8716344" cy="663731"/>
          </a:xfrm>
          <a:prstGeom prst="rect">
            <a:avLst/>
          </a:prstGeom>
          <a:noFill/>
          <a:ln>
            <a:noFill/>
          </a:ln>
        </p:spPr>
        <p:txBody>
          <a:bodyPr spcFirstLastPara="1" wrap="square" lIns="91425" tIns="45700" rIns="91425" bIns="45700" anchor="t" anchorCtr="0">
            <a:spAutoFit/>
          </a:bodyPr>
          <a:lstStyle/>
          <a:p>
            <a:pPr lvl="0" algn="just">
              <a:lnSpc>
                <a:spcPct val="90000"/>
              </a:lnSpc>
              <a:spcBef>
                <a:spcPts val="1000"/>
              </a:spcBef>
              <a:buClr>
                <a:schemeClr val="dk1"/>
              </a:buClr>
              <a:buSzPct val="100000"/>
            </a:pPr>
            <a:r>
              <a:rPr lang="en-IN" sz="3200" b="1" dirty="0">
                <a:solidFill>
                  <a:srgbClr val="FF0000"/>
                </a:solidFill>
              </a:rPr>
              <a:t>Bivariate Analysis</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40585685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55CF37B-69F4-62A7-9072-C55C18CFB6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FC0702-3D1C-D607-B16B-25DFC8A48D83}"/>
              </a:ext>
            </a:extLst>
          </p:cNvPr>
          <p:cNvSpPr txBox="1"/>
          <p:nvPr/>
        </p:nvSpPr>
        <p:spPr>
          <a:xfrm>
            <a:off x="212034" y="4451377"/>
            <a:ext cx="11702598" cy="1815882"/>
          </a:xfrm>
          <a:prstGeom prst="rect">
            <a:avLst/>
          </a:prstGeom>
          <a:noFill/>
        </p:spPr>
        <p:txBody>
          <a:bodyPr wrap="square" numCol="1" spcCol="274320">
            <a:spAutoFit/>
          </a:bodyPr>
          <a:lstStyle/>
          <a:p>
            <a:pPr marL="285750" indent="-285750" algn="just">
              <a:buFont typeface="Wingdings" panose="05000000000000000000" pitchFamily="2" charset="2"/>
              <a:buChar char="Ø"/>
            </a:pPr>
            <a:r>
              <a:rPr lang="en-US" sz="1600" b="1" dirty="0"/>
              <a:t>For Renters</a:t>
            </a:r>
            <a:r>
              <a:rPr lang="en-US" sz="1600" dirty="0"/>
              <a:t>: Mid-sized apartments (500-1500 </a:t>
            </a:r>
            <a:r>
              <a:rPr lang="en-US" sz="1600" dirty="0" err="1"/>
              <a:t>sqft</a:t>
            </a:r>
            <a:r>
              <a:rPr lang="en-US" sz="1600" dirty="0"/>
              <a:t>) provide a broad range of rental options, allowing flexibility based on    budget.</a:t>
            </a:r>
          </a:p>
          <a:p>
            <a:endParaRPr lang="en-US" sz="1600" dirty="0"/>
          </a:p>
          <a:p>
            <a:pPr marL="285750" indent="-285750">
              <a:buFont typeface="Wingdings" panose="05000000000000000000" pitchFamily="2" charset="2"/>
              <a:buChar char="Ø"/>
            </a:pPr>
            <a:r>
              <a:rPr lang="en-US" sz="1600" b="1" dirty="0"/>
              <a:t>For Investors</a:t>
            </a:r>
            <a:r>
              <a:rPr lang="en-US" sz="1600" dirty="0"/>
              <a:t>: The luxury market (2000+ </a:t>
            </a:r>
            <a:r>
              <a:rPr lang="en-US" sz="1600" dirty="0" err="1"/>
              <a:t>sqft</a:t>
            </a:r>
            <a:r>
              <a:rPr lang="en-US" sz="1600" dirty="0"/>
              <a:t>) has high price volatility, suggesting opportunities in premium locations.</a:t>
            </a:r>
          </a:p>
          <a:p>
            <a:endParaRPr lang="en-US" sz="1600" dirty="0"/>
          </a:p>
          <a:p>
            <a:pPr marL="285750" indent="-285750">
              <a:buFont typeface="Wingdings" panose="05000000000000000000" pitchFamily="2" charset="2"/>
              <a:buChar char="Ø"/>
            </a:pPr>
            <a:r>
              <a:rPr lang="en-US" sz="1600" b="1" dirty="0"/>
              <a:t>For Real Estate Analysis</a:t>
            </a:r>
            <a:r>
              <a:rPr lang="en-US" sz="1600" dirty="0"/>
              <a:t>: Pricing models should not be based on carpet area alone but should incorporate factors like location, property age, and amenities to get a more accurate rental estimate.</a:t>
            </a:r>
          </a:p>
        </p:txBody>
      </p:sp>
      <p:pic>
        <p:nvPicPr>
          <p:cNvPr id="6" name="Picture 5">
            <a:extLst>
              <a:ext uri="{FF2B5EF4-FFF2-40B4-BE49-F238E27FC236}">
                <a16:creationId xmlns:a16="http://schemas.microsoft.com/office/drawing/2014/main" id="{6C542C8D-8DDB-A4F8-A156-B55A9BD1F2F0}"/>
              </a:ext>
            </a:extLst>
          </p:cNvPr>
          <p:cNvPicPr>
            <a:picLocks noChangeAspect="1"/>
          </p:cNvPicPr>
          <p:nvPr/>
        </p:nvPicPr>
        <p:blipFill>
          <a:blip r:embed="rId3"/>
          <a:stretch>
            <a:fillRect/>
          </a:stretch>
        </p:blipFill>
        <p:spPr>
          <a:xfrm>
            <a:off x="285848" y="773561"/>
            <a:ext cx="11344656" cy="3677816"/>
          </a:xfrm>
          <a:prstGeom prst="rect">
            <a:avLst/>
          </a:prstGeom>
        </p:spPr>
      </p:pic>
      <p:sp>
        <p:nvSpPr>
          <p:cNvPr id="9" name="Rectangle 2">
            <a:extLst>
              <a:ext uri="{FF2B5EF4-FFF2-40B4-BE49-F238E27FC236}">
                <a16:creationId xmlns:a16="http://schemas.microsoft.com/office/drawing/2014/main" id="{C44F56B1-F504-0B52-0E89-6A56B585F9AB}"/>
              </a:ext>
            </a:extLst>
          </p:cNvPr>
          <p:cNvSpPr>
            <a:spLocks noChangeArrowheads="1"/>
          </p:cNvSpPr>
          <p:nvPr/>
        </p:nvSpPr>
        <p:spPr bwMode="auto">
          <a:xfrm>
            <a:off x="438912" y="303711"/>
            <a:ext cx="7116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Impact of Carpet Area on Rental Prices: Trends and Variability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8522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0D9EF82-9A10-3611-0975-228CCACB0BE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5E50FFE-95CB-A039-8B1F-B077742099C2}"/>
              </a:ext>
            </a:extLst>
          </p:cNvPr>
          <p:cNvSpPr txBox="1"/>
          <p:nvPr/>
        </p:nvSpPr>
        <p:spPr>
          <a:xfrm>
            <a:off x="292597" y="4030753"/>
            <a:ext cx="11702598" cy="2062103"/>
          </a:xfrm>
          <a:prstGeom prst="rect">
            <a:avLst/>
          </a:prstGeom>
          <a:noFill/>
        </p:spPr>
        <p:txBody>
          <a:bodyPr wrap="square" numCol="1" spcCol="274320">
            <a:spAutoFit/>
          </a:bodyPr>
          <a:lstStyle/>
          <a:p>
            <a:pPr marL="285750" indent="-285750" algn="just">
              <a:buFont typeface="Wingdings" panose="05000000000000000000" pitchFamily="2" charset="2"/>
              <a:buChar char="Ø"/>
            </a:pPr>
            <a:r>
              <a:rPr lang="en-US" sz="1600" b="1" dirty="0"/>
              <a:t>Furnished Properties</a:t>
            </a:r>
            <a:r>
              <a:rPr lang="en-US" sz="1600" dirty="0"/>
              <a:t>: These demand the highest rental prices, averaging around ₹25,000. They are ideal for corporate professionals.</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b="1" dirty="0"/>
              <a:t>Semi-Furnished Properties</a:t>
            </a:r>
            <a:r>
              <a:rPr lang="en-US" sz="1600" dirty="0"/>
              <a:t>: These offer a balance between cost and convenience, averaging around ₹20,000. They attract long-term tenants like families who prefer some flexibility in furnishing.</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b="1" dirty="0"/>
              <a:t>Unfurnished Properties</a:t>
            </a:r>
            <a:r>
              <a:rPr lang="en-US" sz="1600" dirty="0"/>
              <a:t>: These are the most budget-friendly, averaging around ₹17,000. They are suitable for tenants who own furniture and prefer lower monthly expenses.</a:t>
            </a:r>
          </a:p>
        </p:txBody>
      </p:sp>
      <p:pic>
        <p:nvPicPr>
          <p:cNvPr id="3" name="Picture 2">
            <a:extLst>
              <a:ext uri="{FF2B5EF4-FFF2-40B4-BE49-F238E27FC236}">
                <a16:creationId xmlns:a16="http://schemas.microsoft.com/office/drawing/2014/main" id="{E9E9D909-9849-B010-EE67-497083156A1F}"/>
              </a:ext>
            </a:extLst>
          </p:cNvPr>
          <p:cNvPicPr>
            <a:picLocks noChangeAspect="1"/>
          </p:cNvPicPr>
          <p:nvPr/>
        </p:nvPicPr>
        <p:blipFill>
          <a:blip r:embed="rId3"/>
          <a:stretch>
            <a:fillRect/>
          </a:stretch>
        </p:blipFill>
        <p:spPr>
          <a:xfrm>
            <a:off x="292597" y="590741"/>
            <a:ext cx="10674118" cy="3368611"/>
          </a:xfrm>
          <a:prstGeom prst="rect">
            <a:avLst/>
          </a:prstGeom>
        </p:spPr>
      </p:pic>
      <p:sp>
        <p:nvSpPr>
          <p:cNvPr id="9" name="Rectangle 2">
            <a:extLst>
              <a:ext uri="{FF2B5EF4-FFF2-40B4-BE49-F238E27FC236}">
                <a16:creationId xmlns:a16="http://schemas.microsoft.com/office/drawing/2014/main" id="{000D0079-0C57-A8F7-7B8E-070D447ABC46}"/>
              </a:ext>
            </a:extLst>
          </p:cNvPr>
          <p:cNvSpPr>
            <a:spLocks noChangeArrowheads="1"/>
          </p:cNvSpPr>
          <p:nvPr/>
        </p:nvSpPr>
        <p:spPr bwMode="auto">
          <a:xfrm>
            <a:off x="438912" y="303711"/>
            <a:ext cx="49423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Impact of Furnishing Type on Rental Prices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79006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0AF17CA-4245-B373-C182-7407518EE7E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CD66B85-9DB2-9CD3-42E0-AB6E568971FB}"/>
              </a:ext>
            </a:extLst>
          </p:cNvPr>
          <p:cNvSpPr txBox="1"/>
          <p:nvPr/>
        </p:nvSpPr>
        <p:spPr>
          <a:xfrm>
            <a:off x="212034" y="4451377"/>
            <a:ext cx="11702598" cy="1323439"/>
          </a:xfrm>
          <a:prstGeom prst="rect">
            <a:avLst/>
          </a:prstGeom>
          <a:noFill/>
        </p:spPr>
        <p:txBody>
          <a:bodyPr wrap="square" numCol="1" spcCol="274320">
            <a:spAutoFit/>
          </a:bodyPr>
          <a:lstStyle/>
          <a:p>
            <a:pPr marL="285750" indent="-285750" algn="just">
              <a:buFont typeface="Wingdings" panose="05000000000000000000" pitchFamily="2" charset="2"/>
              <a:buChar char="Ø"/>
            </a:pPr>
            <a:r>
              <a:rPr lang="en-US" sz="1600" dirty="0"/>
              <a:t>The graph shows that rent increases as the number of BHKs goes up. 1BHK homes have the lowest rent, while 4BHK homes are the most expensive. </a:t>
            </a:r>
          </a:p>
          <a:p>
            <a:pPr algn="just"/>
            <a:endParaRPr lang="en-US" sz="1600" dirty="0"/>
          </a:p>
          <a:p>
            <a:pPr marL="285750" indent="-285750" algn="just">
              <a:buFont typeface="Wingdings" panose="05000000000000000000" pitchFamily="2" charset="2"/>
              <a:buChar char="Ø"/>
            </a:pPr>
            <a:r>
              <a:rPr lang="en-US" sz="1600" dirty="0"/>
              <a:t>The jump in rent from 1BHK to 2BHK is big, meaning people pay more for extra space. Higher BHK homes have more price variation, likely due to luxury features. Other factors like location and amenities also affect rent.</a:t>
            </a:r>
          </a:p>
        </p:txBody>
      </p:sp>
      <p:sp>
        <p:nvSpPr>
          <p:cNvPr id="9" name="Rectangle 2">
            <a:extLst>
              <a:ext uri="{FF2B5EF4-FFF2-40B4-BE49-F238E27FC236}">
                <a16:creationId xmlns:a16="http://schemas.microsoft.com/office/drawing/2014/main" id="{319DFE32-3FAC-A7FB-9387-AF5FF949A9EC}"/>
              </a:ext>
            </a:extLst>
          </p:cNvPr>
          <p:cNvSpPr>
            <a:spLocks noChangeArrowheads="1"/>
          </p:cNvSpPr>
          <p:nvPr/>
        </p:nvSpPr>
        <p:spPr bwMode="auto">
          <a:xfrm>
            <a:off x="438912" y="303711"/>
            <a:ext cx="41216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Average Rental Price by BHK Count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2FE34E9-21A3-DD93-24EA-189781A12F09}"/>
              </a:ext>
            </a:extLst>
          </p:cNvPr>
          <p:cNvPicPr>
            <a:picLocks noChangeAspect="1"/>
          </p:cNvPicPr>
          <p:nvPr/>
        </p:nvPicPr>
        <p:blipFill>
          <a:blip r:embed="rId3"/>
          <a:stretch>
            <a:fillRect/>
          </a:stretch>
        </p:blipFill>
        <p:spPr>
          <a:xfrm>
            <a:off x="888691" y="771876"/>
            <a:ext cx="9709206" cy="3679501"/>
          </a:xfrm>
          <a:prstGeom prst="rect">
            <a:avLst/>
          </a:prstGeom>
        </p:spPr>
      </p:pic>
    </p:spTree>
    <p:extLst>
      <p:ext uri="{BB962C8B-B14F-4D97-AF65-F5344CB8AC3E}">
        <p14:creationId xmlns:p14="http://schemas.microsoft.com/office/powerpoint/2010/main" val="15049717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82AB33C-8D76-DA70-91C8-F4B0C9F31DD1}"/>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09F87C3E-B86E-5436-F940-E215FF80CA13}"/>
              </a:ext>
            </a:extLst>
          </p:cNvPr>
          <p:cNvSpPr>
            <a:spLocks noChangeArrowheads="1"/>
          </p:cNvSpPr>
          <p:nvPr/>
        </p:nvSpPr>
        <p:spPr bwMode="auto">
          <a:xfrm>
            <a:off x="438912" y="192912"/>
            <a:ext cx="559640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rtl="0">
              <a:lnSpc>
                <a:spcPct val="90000"/>
              </a:lnSpc>
              <a:spcBef>
                <a:spcPts val="1000"/>
              </a:spcBef>
              <a:spcAft>
                <a:spcPts val="0"/>
              </a:spcAft>
              <a:buClr>
                <a:schemeClr val="dk1"/>
              </a:buClr>
              <a:buSzPct val="100000"/>
            </a:pPr>
            <a:r>
              <a:rPr lang="en-IN" sz="3600" b="1" dirty="0">
                <a:solidFill>
                  <a:srgbClr val="FF0000"/>
                </a:solidFill>
              </a:rPr>
              <a:t>Key Business Question  </a:t>
            </a:r>
            <a:endParaRPr lang="en-IN" sz="3600" dirty="0">
              <a:solidFill>
                <a:srgbClr val="FF0000"/>
              </a:solidFill>
            </a:endParaRPr>
          </a:p>
        </p:txBody>
      </p:sp>
      <p:sp>
        <p:nvSpPr>
          <p:cNvPr id="3" name="TextBox 2">
            <a:extLst>
              <a:ext uri="{FF2B5EF4-FFF2-40B4-BE49-F238E27FC236}">
                <a16:creationId xmlns:a16="http://schemas.microsoft.com/office/drawing/2014/main" id="{CD962469-42FE-01F2-A0C9-9415A89A3C55}"/>
              </a:ext>
            </a:extLst>
          </p:cNvPr>
          <p:cNvSpPr txBox="1"/>
          <p:nvPr/>
        </p:nvSpPr>
        <p:spPr>
          <a:xfrm>
            <a:off x="438912" y="920621"/>
            <a:ext cx="10332720" cy="4462760"/>
          </a:xfrm>
          <a:prstGeom prst="rect">
            <a:avLst/>
          </a:prstGeom>
          <a:noFill/>
        </p:spPr>
        <p:txBody>
          <a:bodyPr wrap="square" rtlCol="0">
            <a:spAutoFit/>
          </a:bodyPr>
          <a:lstStyle/>
          <a:p>
            <a:r>
              <a:rPr lang="en-US" sz="1600" b="1" dirty="0"/>
              <a:t>1. How does the number of BHKs impact rental affordability?</a:t>
            </a:r>
          </a:p>
          <a:p>
            <a:pPr marL="285750" indent="-285750">
              <a:buFont typeface="Wingdings" panose="05000000000000000000" pitchFamily="2" charset="2"/>
              <a:buChar char="Ø"/>
            </a:pPr>
            <a:r>
              <a:rPr lang="en-US" sz="1600" dirty="0"/>
              <a:t>1 BHK is the most affordable found in </a:t>
            </a:r>
            <a:r>
              <a:rPr lang="en-US" sz="1600" b="1" dirty="0"/>
              <a:t>Kolkata</a:t>
            </a:r>
            <a:r>
              <a:rPr lang="en-US" sz="1600" dirty="0"/>
              <a:t>, </a:t>
            </a:r>
            <a:r>
              <a:rPr lang="en-US" sz="1600" b="1" dirty="0"/>
              <a:t>Lucknow</a:t>
            </a:r>
            <a:r>
              <a:rPr lang="en-US" sz="1600" dirty="0"/>
              <a:t> , 2 BHK balances cost and space, while 3+ BHK units are premium, found in high-end areas like </a:t>
            </a:r>
            <a:r>
              <a:rPr lang="en-US" sz="1600" b="1" dirty="0"/>
              <a:t>Bangalore</a:t>
            </a:r>
            <a:r>
              <a:rPr lang="en-US" sz="1600" dirty="0"/>
              <a:t>, </a:t>
            </a:r>
            <a:r>
              <a:rPr lang="en-US" sz="1600" b="1" dirty="0"/>
              <a:t>Navi- Mumbai</a:t>
            </a:r>
            <a:r>
              <a:rPr lang="en-US" sz="1600" dirty="0"/>
              <a:t>, </a:t>
            </a:r>
            <a:r>
              <a:rPr lang="en-US" sz="1600" b="1" dirty="0"/>
              <a:t>Hyderabad</a:t>
            </a:r>
            <a:r>
              <a:rPr lang="en-US" sz="1600" dirty="0"/>
              <a:t>.</a:t>
            </a:r>
          </a:p>
          <a:p>
            <a:endParaRPr lang="en-US" sz="1600" dirty="0"/>
          </a:p>
          <a:p>
            <a:r>
              <a:rPr lang="en-US" sz="1600" b="1" dirty="0"/>
              <a:t>2. Are certain areas significantly cheaper than others?</a:t>
            </a:r>
          </a:p>
          <a:p>
            <a:pPr marL="285750" indent="-285750">
              <a:buFont typeface="Wingdings" panose="05000000000000000000" pitchFamily="2" charset="2"/>
              <a:buChar char="Ø"/>
            </a:pPr>
            <a:r>
              <a:rPr lang="en-US" sz="1600" dirty="0"/>
              <a:t>Budget-friendly locations like </a:t>
            </a:r>
            <a:r>
              <a:rPr lang="en-US" sz="1600" b="1" dirty="0"/>
              <a:t>Kolkata, Mumbai</a:t>
            </a:r>
            <a:r>
              <a:rPr lang="en-US" sz="1600" dirty="0"/>
              <a:t>,</a:t>
            </a:r>
            <a:r>
              <a:rPr lang="en-US" sz="1600" b="1" dirty="0"/>
              <a:t> Lucknow</a:t>
            </a:r>
            <a:r>
              <a:rPr lang="en-US" sz="1600" dirty="0"/>
              <a:t> offer affordable rents, while mid-range zones provide a good balance of cost and amenities like </a:t>
            </a:r>
            <a:r>
              <a:rPr lang="en-US" sz="1600" b="1" dirty="0"/>
              <a:t>Chennai, Thane, Pune</a:t>
            </a:r>
            <a:r>
              <a:rPr lang="en-US" sz="1600" dirty="0"/>
              <a:t>. Premium locations offer luxury but at higher costs like </a:t>
            </a:r>
            <a:r>
              <a:rPr lang="en-US" sz="1600" b="1" dirty="0"/>
              <a:t>Bangalore</a:t>
            </a:r>
            <a:r>
              <a:rPr lang="en-US" sz="1600" dirty="0"/>
              <a:t>, </a:t>
            </a:r>
            <a:r>
              <a:rPr lang="en-US" sz="1600" b="1" dirty="0"/>
              <a:t>Navi- Mumbai</a:t>
            </a:r>
            <a:r>
              <a:rPr lang="en-US" sz="1600" dirty="0"/>
              <a:t>, </a:t>
            </a:r>
            <a:r>
              <a:rPr lang="en-US" sz="1600" b="1" dirty="0"/>
              <a:t>Hyderabad</a:t>
            </a:r>
            <a:r>
              <a:rPr lang="en-US" sz="1600" dirty="0"/>
              <a:t>.</a:t>
            </a:r>
          </a:p>
          <a:p>
            <a:endParaRPr lang="en-US" sz="1200" dirty="0"/>
          </a:p>
          <a:p>
            <a:r>
              <a:rPr lang="en-US" sz="1600" b="1" dirty="0"/>
              <a:t>3. Which locations provide the highest rental income? </a:t>
            </a:r>
          </a:p>
          <a:p>
            <a:pPr marL="285750" indent="-285750">
              <a:buFont typeface="Wingdings" panose="05000000000000000000" pitchFamily="2" charset="2"/>
              <a:buChar char="Ø"/>
            </a:pPr>
            <a:r>
              <a:rPr lang="en-US" sz="1600" dirty="0"/>
              <a:t>Investors seeking high rental yield should target areas near IT hubs &amp; business districts, where demand for rental housing is strong.</a:t>
            </a:r>
          </a:p>
          <a:p>
            <a:pPr marL="285750" indent="-285750">
              <a:buFont typeface="Wingdings" panose="05000000000000000000" pitchFamily="2" charset="2"/>
              <a:buChar char="Ø"/>
            </a:pPr>
            <a:r>
              <a:rPr lang="en-US" sz="1600" dirty="0"/>
              <a:t>Bangalore, Navi Mumbai, Hyderabad, and Pune have some of the best rental returns, driven by high demand from working professionals in the IT and corporate sectors.</a:t>
            </a:r>
            <a:r>
              <a:rPr lang="en-US" sz="1600" b="1" dirty="0"/>
              <a:t>.</a:t>
            </a:r>
          </a:p>
          <a:p>
            <a:endParaRPr lang="en-US" sz="1600" b="1" dirty="0"/>
          </a:p>
          <a:p>
            <a:r>
              <a:rPr lang="en-US" sz="1600" b="1" dirty="0"/>
              <a:t>4. Do furnished properties attract higher rental prices?</a:t>
            </a:r>
          </a:p>
          <a:p>
            <a:pPr marL="285750" indent="-285750">
              <a:buFont typeface="Wingdings" panose="05000000000000000000" pitchFamily="2" charset="2"/>
              <a:buChar char="Ø"/>
            </a:pPr>
            <a:r>
              <a:rPr lang="en-US" sz="1600" dirty="0"/>
              <a:t>Fully furnished properties have higher rents, ideal for corporate tenants, while semi-furnished units attract families and professionals.</a:t>
            </a:r>
          </a:p>
        </p:txBody>
      </p:sp>
    </p:spTree>
    <p:extLst>
      <p:ext uri="{BB962C8B-B14F-4D97-AF65-F5344CB8AC3E}">
        <p14:creationId xmlns:p14="http://schemas.microsoft.com/office/powerpoint/2010/main" val="337764612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50382FE-C789-0663-5811-0288DE5E8356}"/>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527BB80B-2719-721E-7D60-58F2645819D8}"/>
              </a:ext>
            </a:extLst>
          </p:cNvPr>
          <p:cNvSpPr>
            <a:spLocks noChangeArrowheads="1"/>
          </p:cNvSpPr>
          <p:nvPr/>
        </p:nvSpPr>
        <p:spPr bwMode="auto">
          <a:xfrm>
            <a:off x="438912" y="192912"/>
            <a:ext cx="2698175"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rtl="0">
              <a:lnSpc>
                <a:spcPct val="90000"/>
              </a:lnSpc>
              <a:spcBef>
                <a:spcPts val="1000"/>
              </a:spcBef>
              <a:spcAft>
                <a:spcPts val="0"/>
              </a:spcAft>
              <a:buClr>
                <a:schemeClr val="dk1"/>
              </a:buClr>
              <a:buSzPct val="100000"/>
            </a:pPr>
            <a:r>
              <a:rPr lang="en-IN" sz="3600" b="1" dirty="0">
                <a:solidFill>
                  <a:srgbClr val="FF0000"/>
                </a:solidFill>
              </a:rPr>
              <a:t>Conclusion</a:t>
            </a:r>
            <a:endParaRPr lang="en-IN" sz="3600" dirty="0">
              <a:solidFill>
                <a:srgbClr val="FF0000"/>
              </a:solidFill>
            </a:endParaRPr>
          </a:p>
        </p:txBody>
      </p:sp>
      <p:sp>
        <p:nvSpPr>
          <p:cNvPr id="4" name="TextBox 3">
            <a:extLst>
              <a:ext uri="{FF2B5EF4-FFF2-40B4-BE49-F238E27FC236}">
                <a16:creationId xmlns:a16="http://schemas.microsoft.com/office/drawing/2014/main" id="{3DA96BC7-6105-53D2-212D-0D4CDB903D9F}"/>
              </a:ext>
            </a:extLst>
          </p:cNvPr>
          <p:cNvSpPr txBox="1"/>
          <p:nvPr/>
        </p:nvSpPr>
        <p:spPr>
          <a:xfrm>
            <a:off x="438912" y="975867"/>
            <a:ext cx="9921240" cy="5016758"/>
          </a:xfrm>
          <a:prstGeom prst="rect">
            <a:avLst/>
          </a:prstGeom>
          <a:noFill/>
        </p:spPr>
        <p:txBody>
          <a:bodyPr wrap="square">
            <a:spAutoFit/>
          </a:bodyPr>
          <a:lstStyle/>
          <a:p>
            <a:r>
              <a:rPr lang="en-US" sz="2000" dirty="0"/>
              <a:t>Rental Prices: Higher in metro cities (Mumbai, Bangalore, Delhi); influenced by BHK, furnishing, and location.</a:t>
            </a:r>
          </a:p>
          <a:p>
            <a:endParaRPr lang="en-US" sz="2000" dirty="0"/>
          </a:p>
          <a:p>
            <a:r>
              <a:rPr lang="en-US" sz="2000" dirty="0"/>
              <a:t>Space &amp; Availability: Larger carpet area, more bathrooms, and balconies increase rent.</a:t>
            </a:r>
          </a:p>
          <a:p>
            <a:endParaRPr lang="en-US" sz="2000" dirty="0"/>
          </a:p>
          <a:p>
            <a:r>
              <a:rPr lang="en-US" sz="2000" dirty="0"/>
              <a:t>Useful for property selection, investment planning, and rental market trends analysis.</a:t>
            </a:r>
          </a:p>
          <a:p>
            <a:endParaRPr lang="en-US" sz="2000" dirty="0"/>
          </a:p>
          <a:p>
            <a:r>
              <a:rPr lang="en-US" sz="2000" dirty="0"/>
              <a:t>For Tenants: Choose furnished units for convenience or unfurnished for cost savings.</a:t>
            </a:r>
          </a:p>
          <a:p>
            <a:endParaRPr lang="en-US" sz="2000" dirty="0"/>
          </a:p>
          <a:p>
            <a:r>
              <a:rPr lang="en-US" sz="2000" dirty="0"/>
              <a:t>For Investors/Landlords: Furnished properties yield higher rental income but require maintenance, while semi-furnished units offer a steady tenant base.</a:t>
            </a:r>
          </a:p>
          <a:p>
            <a:endParaRPr lang="en-US" sz="2000" dirty="0"/>
          </a:p>
          <a:p>
            <a:r>
              <a:rPr lang="en-US" sz="2000" dirty="0"/>
              <a:t>Final Thoughts: Findings help tenants, landlords, and investors make data-driven decisions.</a:t>
            </a:r>
          </a:p>
          <a:p>
            <a:endParaRPr lang="en-US" sz="2000" dirty="0"/>
          </a:p>
        </p:txBody>
      </p:sp>
    </p:spTree>
    <p:extLst>
      <p:ext uri="{BB962C8B-B14F-4D97-AF65-F5344CB8AC3E}">
        <p14:creationId xmlns:p14="http://schemas.microsoft.com/office/powerpoint/2010/main" val="187702873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3587404-4A7D-D19A-2FF5-F7CE9AFA7173}"/>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A1621C3F-CC4E-5FE8-0A7E-27EDD6243E5D}"/>
              </a:ext>
            </a:extLst>
          </p:cNvPr>
          <p:cNvSpPr>
            <a:spLocks noChangeArrowheads="1"/>
          </p:cNvSpPr>
          <p:nvPr/>
        </p:nvSpPr>
        <p:spPr bwMode="auto">
          <a:xfrm>
            <a:off x="362712" y="263891"/>
            <a:ext cx="10987303" cy="82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l" rtl="0">
              <a:lnSpc>
                <a:spcPct val="90000"/>
              </a:lnSpc>
              <a:spcBef>
                <a:spcPts val="1000"/>
              </a:spcBef>
              <a:spcAft>
                <a:spcPts val="0"/>
              </a:spcAft>
              <a:buClr>
                <a:schemeClr val="dk1"/>
              </a:buClr>
              <a:buSzPct val="100000"/>
            </a:pPr>
            <a:r>
              <a:rPr lang="en-US" sz="2400" b="1" dirty="0">
                <a:solidFill>
                  <a:srgbClr val="FF0000"/>
                </a:solidFill>
              </a:rPr>
              <a:t>Experience/Challenges working on Web Scraping – Data Analysis Project.</a:t>
            </a:r>
          </a:p>
          <a:p>
            <a:pPr lvl="0" algn="l" rtl="0">
              <a:lnSpc>
                <a:spcPct val="90000"/>
              </a:lnSpc>
              <a:spcBef>
                <a:spcPts val="1000"/>
              </a:spcBef>
              <a:spcAft>
                <a:spcPts val="0"/>
              </a:spcAft>
              <a:buClr>
                <a:schemeClr val="dk1"/>
              </a:buClr>
              <a:buSzPct val="100000"/>
            </a:pPr>
            <a:endParaRPr lang="en-IN" sz="2000" dirty="0">
              <a:solidFill>
                <a:srgbClr val="FF0000"/>
              </a:solidFill>
            </a:endParaRPr>
          </a:p>
        </p:txBody>
      </p:sp>
      <p:sp>
        <p:nvSpPr>
          <p:cNvPr id="3" name="TextBox 2">
            <a:extLst>
              <a:ext uri="{FF2B5EF4-FFF2-40B4-BE49-F238E27FC236}">
                <a16:creationId xmlns:a16="http://schemas.microsoft.com/office/drawing/2014/main" id="{76BA34B2-18F0-1B18-58F2-169D4376AA23}"/>
              </a:ext>
            </a:extLst>
          </p:cNvPr>
          <p:cNvSpPr txBox="1"/>
          <p:nvPr/>
        </p:nvSpPr>
        <p:spPr>
          <a:xfrm>
            <a:off x="362711" y="1093862"/>
            <a:ext cx="11172063" cy="523220"/>
          </a:xfrm>
          <a:prstGeom prst="rect">
            <a:avLst/>
          </a:prstGeom>
          <a:noFill/>
        </p:spPr>
        <p:txBody>
          <a:bodyPr wrap="square">
            <a:spAutoFit/>
          </a:bodyPr>
          <a:lstStyle/>
          <a:p>
            <a:r>
              <a:rPr lang="en-US" dirty="0"/>
              <a:t>Many real estate websites implement </a:t>
            </a:r>
            <a:r>
              <a:rPr lang="en-US" b="1" dirty="0"/>
              <a:t>anti-scraping measures</a:t>
            </a:r>
            <a:r>
              <a:rPr lang="en-US" dirty="0"/>
              <a:t>, such as CAPTCHAs and IP blocking, which made continuous data extraction challenging.</a:t>
            </a:r>
          </a:p>
        </p:txBody>
      </p:sp>
      <p:sp>
        <p:nvSpPr>
          <p:cNvPr id="6" name="TextBox 5">
            <a:extLst>
              <a:ext uri="{FF2B5EF4-FFF2-40B4-BE49-F238E27FC236}">
                <a16:creationId xmlns:a16="http://schemas.microsoft.com/office/drawing/2014/main" id="{5A78586A-7B61-4211-A649-B0E2816D04B2}"/>
              </a:ext>
            </a:extLst>
          </p:cNvPr>
          <p:cNvSpPr txBox="1"/>
          <p:nvPr/>
        </p:nvSpPr>
        <p:spPr>
          <a:xfrm>
            <a:off x="271269" y="2968925"/>
            <a:ext cx="10800589" cy="307777"/>
          </a:xfrm>
          <a:prstGeom prst="rect">
            <a:avLst/>
          </a:prstGeom>
          <a:noFill/>
        </p:spPr>
        <p:txBody>
          <a:bodyPr wrap="square">
            <a:spAutoFit/>
          </a:bodyPr>
          <a:lstStyle/>
          <a:p>
            <a:r>
              <a:rPr lang="en-US" dirty="0"/>
              <a:t>Some listings had </a:t>
            </a:r>
            <a:r>
              <a:rPr lang="en-US" b="1" dirty="0"/>
              <a:t>incomplete details</a:t>
            </a:r>
            <a:r>
              <a:rPr lang="en-US" dirty="0"/>
              <a:t> (missing BHK, rental price, or furnishing status), requiring </a:t>
            </a:r>
            <a:r>
              <a:rPr lang="en-US" b="1" dirty="0"/>
              <a:t>data imputation</a:t>
            </a:r>
            <a:r>
              <a:rPr lang="en-US" dirty="0"/>
              <a:t> and cleaning.</a:t>
            </a:r>
          </a:p>
        </p:txBody>
      </p:sp>
      <p:sp>
        <p:nvSpPr>
          <p:cNvPr id="8" name="TextBox 7">
            <a:extLst>
              <a:ext uri="{FF2B5EF4-FFF2-40B4-BE49-F238E27FC236}">
                <a16:creationId xmlns:a16="http://schemas.microsoft.com/office/drawing/2014/main" id="{9752864A-AE42-F59D-E619-3726F58E7898}"/>
              </a:ext>
            </a:extLst>
          </p:cNvPr>
          <p:cNvSpPr txBox="1"/>
          <p:nvPr/>
        </p:nvSpPr>
        <p:spPr>
          <a:xfrm>
            <a:off x="271269" y="3435943"/>
            <a:ext cx="10410065" cy="307777"/>
          </a:xfrm>
          <a:prstGeom prst="rect">
            <a:avLst/>
          </a:prstGeom>
          <a:noFill/>
        </p:spPr>
        <p:txBody>
          <a:bodyPr wrap="square">
            <a:spAutoFit/>
          </a:bodyPr>
          <a:lstStyle/>
          <a:p>
            <a:r>
              <a:rPr lang="en-US" dirty="0"/>
              <a:t>The same property was often listed multiple times, requiring </a:t>
            </a:r>
            <a:r>
              <a:rPr lang="en-US" b="1" dirty="0"/>
              <a:t>deduplication techniques</a:t>
            </a:r>
            <a:r>
              <a:rPr lang="en-US" dirty="0"/>
              <a:t> to ensure accuracy.</a:t>
            </a:r>
          </a:p>
        </p:txBody>
      </p:sp>
      <p:pic>
        <p:nvPicPr>
          <p:cNvPr id="11" name="Picture 10">
            <a:extLst>
              <a:ext uri="{FF2B5EF4-FFF2-40B4-BE49-F238E27FC236}">
                <a16:creationId xmlns:a16="http://schemas.microsoft.com/office/drawing/2014/main" id="{0057B4FC-9007-4A3E-BBBD-A678EB26912A}"/>
              </a:ext>
            </a:extLst>
          </p:cNvPr>
          <p:cNvPicPr>
            <a:picLocks noChangeAspect="1"/>
          </p:cNvPicPr>
          <p:nvPr/>
        </p:nvPicPr>
        <p:blipFill>
          <a:blip r:embed="rId3"/>
          <a:stretch>
            <a:fillRect/>
          </a:stretch>
        </p:blipFill>
        <p:spPr>
          <a:xfrm>
            <a:off x="465975" y="1814388"/>
            <a:ext cx="8723745" cy="716611"/>
          </a:xfrm>
          <a:prstGeom prst="rect">
            <a:avLst/>
          </a:prstGeom>
        </p:spPr>
      </p:pic>
    </p:spTree>
    <p:extLst>
      <p:ext uri="{BB962C8B-B14F-4D97-AF65-F5344CB8AC3E}">
        <p14:creationId xmlns:p14="http://schemas.microsoft.com/office/powerpoint/2010/main" val="20063083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1415595"/>
            <a:ext cx="5425244" cy="276994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B-Tech</a:t>
            </a:r>
          </a:p>
          <a:p>
            <a:pPr marR="0" lvl="0" algn="l" rtl="0">
              <a:spcBef>
                <a:spcPts val="0"/>
              </a:spcBef>
              <a:spcAft>
                <a:spcPts val="0"/>
              </a:spcAft>
              <a:buClr>
                <a:schemeClr val="dk1"/>
              </a:buClr>
              <a:buSzPts val="1800"/>
            </a:pPr>
            <a:endParaRPr lang="en-US"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This field excites me because it constantly evolves, offering opportunities to learn and apply new techniques. Ultimately, I want to leverage Data Science to make impactful contributions across industries.</a:t>
            </a: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7A0CCAE-7FD7-9CF7-FE65-65F84D2BA059}"/>
              </a:ext>
            </a:extLst>
          </p:cNvPr>
          <p:cNvPicPr>
            <a:picLocks noChangeAspect="1"/>
          </p:cNvPicPr>
          <p:nvPr/>
        </p:nvPicPr>
        <p:blipFill>
          <a:blip r:embed="rId3"/>
          <a:stretch>
            <a:fillRect/>
          </a:stretch>
        </p:blipFill>
        <p:spPr>
          <a:xfrm>
            <a:off x="5912084" y="1133856"/>
            <a:ext cx="6054364" cy="342576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D309836-74EC-ABD0-4747-AEA205728521}"/>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8293F6D5-767E-0CF3-0201-2619B6A7499D}"/>
              </a:ext>
            </a:extLst>
          </p:cNvPr>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err="1">
                <a:solidFill>
                  <a:srgbClr val="FF0000"/>
                </a:solidFill>
                <a:latin typeface="Lato Black"/>
                <a:ea typeface="Lato Black"/>
                <a:cs typeface="Lato Black"/>
                <a:sym typeface="Lato Black"/>
              </a:rPr>
              <a:t>Bussiness</a:t>
            </a:r>
            <a:r>
              <a:rPr lang="en-IN" sz="3200" b="0" i="0" u="none" strike="noStrike" cap="none" dirty="0">
                <a:solidFill>
                  <a:srgbClr val="FF0000"/>
                </a:solidFill>
                <a:latin typeface="Lato Black"/>
                <a:ea typeface="Lato Black"/>
                <a:cs typeface="Lato Black"/>
                <a:sym typeface="Lato Black"/>
              </a:rPr>
              <a:t> Problem</a:t>
            </a:r>
            <a:endParaRPr sz="1800" b="0" i="0" u="none"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BB4E00DA-E40B-F8D6-D1C7-CBB3058862B5}"/>
              </a:ext>
            </a:extLst>
          </p:cNvPr>
          <p:cNvSpPr txBox="1"/>
          <p:nvPr/>
        </p:nvSpPr>
        <p:spPr>
          <a:xfrm>
            <a:off x="427656" y="1230255"/>
            <a:ext cx="7909560" cy="1754326"/>
          </a:xfrm>
          <a:prstGeom prst="rect">
            <a:avLst/>
          </a:prstGeom>
          <a:noFill/>
        </p:spPr>
        <p:txBody>
          <a:bodyPr wrap="square" rtlCol="0">
            <a:spAutoFit/>
          </a:bodyPr>
          <a:lstStyle/>
          <a:p>
            <a:r>
              <a:rPr lang="en-US" sz="2000" dirty="0"/>
              <a:t>Understanding Rental Market Trends for Better Decision Making. </a:t>
            </a:r>
          </a:p>
          <a:p>
            <a:endParaRPr lang="en-US" sz="2000" dirty="0"/>
          </a:p>
          <a:p>
            <a:r>
              <a:rPr lang="en-US" sz="2000" dirty="0"/>
              <a:t>We collected rental property data from a real estate website to analyze how different factors influence rental prices and availability. </a:t>
            </a:r>
          </a:p>
          <a:p>
            <a:endParaRPr lang="en-US" sz="2800" dirty="0"/>
          </a:p>
        </p:txBody>
      </p:sp>
      <p:sp>
        <p:nvSpPr>
          <p:cNvPr id="4" name="Arrow: Chevron 3">
            <a:extLst>
              <a:ext uri="{FF2B5EF4-FFF2-40B4-BE49-F238E27FC236}">
                <a16:creationId xmlns:a16="http://schemas.microsoft.com/office/drawing/2014/main" id="{7480C4FD-4FF3-D44A-CE59-C5569D029814}"/>
              </a:ext>
            </a:extLst>
          </p:cNvPr>
          <p:cNvSpPr/>
          <p:nvPr/>
        </p:nvSpPr>
        <p:spPr>
          <a:xfrm>
            <a:off x="114300" y="1335024"/>
            <a:ext cx="155448" cy="274320"/>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9B8718DF-34F5-C197-47A7-32409C70192C}"/>
              </a:ext>
            </a:extLst>
          </p:cNvPr>
          <p:cNvPicPr>
            <a:picLocks noChangeAspect="1"/>
          </p:cNvPicPr>
          <p:nvPr/>
        </p:nvPicPr>
        <p:blipFill>
          <a:blip r:embed="rId3"/>
          <a:stretch>
            <a:fillRect/>
          </a:stretch>
        </p:blipFill>
        <p:spPr>
          <a:xfrm flipH="1">
            <a:off x="7258812" y="416554"/>
            <a:ext cx="4818888" cy="5060702"/>
          </a:xfrm>
          <a:prstGeom prst="rect">
            <a:avLst/>
          </a:prstGeom>
        </p:spPr>
      </p:pic>
    </p:spTree>
    <p:extLst>
      <p:ext uri="{BB962C8B-B14F-4D97-AF65-F5344CB8AC3E}">
        <p14:creationId xmlns:p14="http://schemas.microsoft.com/office/powerpoint/2010/main" val="3312443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C648CE6-C514-B476-6603-82D914428D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C0F57A-55E2-8CEA-9938-30B07113C9AF}"/>
              </a:ext>
            </a:extLst>
          </p:cNvPr>
          <p:cNvSpPr txBox="1"/>
          <p:nvPr/>
        </p:nvSpPr>
        <p:spPr>
          <a:xfrm>
            <a:off x="427656" y="1321810"/>
            <a:ext cx="9200976" cy="372409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Understand </a:t>
            </a:r>
            <a:r>
              <a:rPr lang="en-US" sz="2000" b="1" dirty="0"/>
              <a:t>rental price trends</a:t>
            </a:r>
            <a:r>
              <a:rPr lang="en-US" sz="2000" dirty="0"/>
              <a:t> based on multiple factors.</a:t>
            </a:r>
          </a:p>
          <a:p>
            <a:endParaRPr lang="en-US" sz="2000" dirty="0"/>
          </a:p>
          <a:p>
            <a:pPr marL="285750" indent="-285750">
              <a:buFont typeface="Wingdings" panose="05000000000000000000" pitchFamily="2" charset="2"/>
              <a:buChar char="Ø"/>
            </a:pPr>
            <a:r>
              <a:rPr lang="en-US" sz="2000" dirty="0"/>
              <a:t>Analyze </a:t>
            </a:r>
            <a:r>
              <a:rPr lang="en-US" sz="2000" b="1" dirty="0"/>
              <a:t>location-based rental variations</a:t>
            </a:r>
            <a:r>
              <a:rPr lang="en-US" sz="2000" dirty="0"/>
              <a:t>.</a:t>
            </a:r>
          </a:p>
          <a:p>
            <a:endParaRPr lang="en-US" sz="2000" dirty="0"/>
          </a:p>
          <a:p>
            <a:pPr marL="285750" indent="-285750">
              <a:buFont typeface="Wingdings" panose="05000000000000000000" pitchFamily="2" charset="2"/>
              <a:buChar char="Ø"/>
            </a:pPr>
            <a:r>
              <a:rPr lang="en-US" sz="2000" dirty="0"/>
              <a:t>Evaluate the impact of </a:t>
            </a:r>
            <a:r>
              <a:rPr lang="en-US" sz="2000" b="1" dirty="0"/>
              <a:t>furnishing type &amp; tenant preference</a:t>
            </a:r>
            <a:r>
              <a:rPr lang="en-US" sz="2000" dirty="0"/>
              <a:t>.</a:t>
            </a:r>
          </a:p>
          <a:p>
            <a:endParaRPr lang="en-US" sz="1400" dirty="0"/>
          </a:p>
          <a:p>
            <a:endParaRPr lang="en-US" dirty="0"/>
          </a:p>
          <a:p>
            <a:endParaRPr lang="en-US" sz="1400" dirty="0"/>
          </a:p>
          <a:p>
            <a:endParaRPr lang="en-US" dirty="0"/>
          </a:p>
          <a:p>
            <a:r>
              <a:rPr lang="en-US" sz="2000" dirty="0"/>
              <a:t>The goal is to help tenants, landlords, and investors make informed decisions by identifying trends in: </a:t>
            </a:r>
            <a:r>
              <a:rPr lang="en-US" sz="2000" b="1" dirty="0"/>
              <a:t>Rental pricing across different locations</a:t>
            </a:r>
            <a:r>
              <a:rPr lang="en-US" sz="2000" dirty="0"/>
              <a:t>, </a:t>
            </a:r>
            <a:r>
              <a:rPr lang="en-US" sz="2000" b="1" dirty="0"/>
              <a:t>property types</a:t>
            </a:r>
            <a:r>
              <a:rPr lang="en-US" sz="2000" dirty="0"/>
              <a:t>, and </a:t>
            </a:r>
            <a:r>
              <a:rPr lang="en-US" sz="2000" b="1" dirty="0"/>
              <a:t>BHKs Tenant preferences </a:t>
            </a:r>
            <a:r>
              <a:rPr lang="en-US" sz="2000" dirty="0"/>
              <a:t>(Bachelors vs. Family) and its effect on price. Which locations are expensive or affordable</a:t>
            </a:r>
          </a:p>
        </p:txBody>
      </p:sp>
      <p:sp>
        <p:nvSpPr>
          <p:cNvPr id="6" name="Google Shape;105;p3">
            <a:extLst>
              <a:ext uri="{FF2B5EF4-FFF2-40B4-BE49-F238E27FC236}">
                <a16:creationId xmlns:a16="http://schemas.microsoft.com/office/drawing/2014/main" id="{8C0FF9C2-88BD-6C95-F9A5-51D6C042E403}"/>
              </a:ext>
            </a:extLst>
          </p:cNvPr>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Objective</a:t>
            </a:r>
            <a:endParaRPr sz="1800" b="0" i="0" u="none" strike="noStrike" cap="none" dirty="0">
              <a:solidFill>
                <a:srgbClr val="FF0000"/>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53AE7A9B-918A-B302-6FC3-3D23496E3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1628" y="912459"/>
            <a:ext cx="4387596" cy="226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64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5103FE3-1617-5D15-DABF-80952D8EA7E5}"/>
            </a:ext>
          </a:extLst>
        </p:cNvPr>
        <p:cNvGrpSpPr/>
        <p:nvPr/>
      </p:nvGrpSpPr>
      <p:grpSpPr>
        <a:xfrm>
          <a:off x="0" y="0"/>
          <a:ext cx="0" cy="0"/>
          <a:chOff x="0" y="0"/>
          <a:chExt cx="0" cy="0"/>
        </a:xfrm>
      </p:grpSpPr>
      <p:sp>
        <p:nvSpPr>
          <p:cNvPr id="6" name="Google Shape;105;p3">
            <a:extLst>
              <a:ext uri="{FF2B5EF4-FFF2-40B4-BE49-F238E27FC236}">
                <a16:creationId xmlns:a16="http://schemas.microsoft.com/office/drawing/2014/main" id="{846E4E2C-A325-B0D2-9DA4-EE2C9AE0B894}"/>
              </a:ext>
            </a:extLst>
          </p:cNvPr>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Web Scraping Details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B47E4-04DD-0AF6-076E-31D490AAA363}"/>
              </a:ext>
            </a:extLst>
          </p:cNvPr>
          <p:cNvSpPr txBox="1"/>
          <p:nvPr/>
        </p:nvSpPr>
        <p:spPr>
          <a:xfrm>
            <a:off x="514350" y="1160610"/>
            <a:ext cx="6233922" cy="4093428"/>
          </a:xfrm>
          <a:prstGeom prst="rect">
            <a:avLst/>
          </a:prstGeom>
          <a:noFill/>
        </p:spPr>
        <p:txBody>
          <a:bodyPr wrap="square">
            <a:spAutoFit/>
          </a:bodyPr>
          <a:lstStyle/>
          <a:p>
            <a:pPr marL="342900" indent="-342900">
              <a:buFont typeface="Wingdings" panose="05000000000000000000" pitchFamily="2" charset="2"/>
              <a:buChar char="Ø"/>
            </a:pPr>
            <a:r>
              <a:rPr lang="en-US" sz="2000" b="1" dirty="0"/>
              <a:t>Website Used:</a:t>
            </a:r>
            <a:r>
              <a:rPr lang="en-US" sz="2000" dirty="0"/>
              <a:t> </a:t>
            </a:r>
            <a:r>
              <a:rPr lang="en-US" sz="2000" dirty="0" err="1">
                <a:latin typeface="Calibri" panose="020F0502020204030204" pitchFamily="34" charset="0"/>
                <a:ea typeface="Calibri" panose="020F0502020204030204" pitchFamily="34" charset="0"/>
                <a:cs typeface="Calibri" panose="020F0502020204030204" pitchFamily="34" charset="0"/>
              </a:rPr>
              <a:t>MagicBricks</a:t>
            </a:r>
            <a:r>
              <a:rPr lang="en-US" sz="2000" i="1" dirty="0"/>
              <a:t> (Real Estate Portal)</a:t>
            </a:r>
          </a:p>
          <a:p>
            <a:endParaRPr lang="en-US" sz="2000" dirty="0"/>
          </a:p>
          <a:p>
            <a:pPr marL="342900" indent="-342900">
              <a:buFont typeface="Wingdings" panose="05000000000000000000" pitchFamily="2" charset="2"/>
              <a:buChar char="Ø"/>
            </a:pPr>
            <a:r>
              <a:rPr lang="en-US" sz="2000" b="1" dirty="0"/>
              <a:t>Scraping Tools:</a:t>
            </a:r>
            <a:r>
              <a:rPr lang="en-US" sz="2000" dirty="0"/>
              <a:t> </a:t>
            </a:r>
            <a:r>
              <a:rPr lang="en-US" sz="2000" dirty="0" err="1">
                <a:latin typeface="Calibri" panose="020F0502020204030204" pitchFamily="34" charset="0"/>
                <a:ea typeface="Calibri" panose="020F0502020204030204" pitchFamily="34" charset="0"/>
                <a:cs typeface="Calibri" panose="020F0502020204030204" pitchFamily="34" charset="0"/>
              </a:rPr>
              <a:t>BeautifulSoup</a:t>
            </a:r>
            <a:endParaRPr lang="en-US" sz="2000" dirty="0"/>
          </a:p>
          <a:p>
            <a:pPr marL="342900" indent="-342900">
              <a:buFont typeface="Wingdings" panose="05000000000000000000" pitchFamily="2" charset="2"/>
              <a:buChar char="Ø"/>
            </a:pPr>
            <a:r>
              <a:rPr lang="en-US" sz="2000" b="1" dirty="0"/>
              <a:t>Process Followed:</a:t>
            </a:r>
            <a:endParaRPr lang="en-US" sz="2000" dirty="0"/>
          </a:p>
          <a:p>
            <a:pPr marL="800100" lvl="1" indent="-342900">
              <a:buFont typeface="Wingdings" panose="05000000000000000000" pitchFamily="2" charset="2"/>
              <a:buChar char="§"/>
            </a:pPr>
            <a:r>
              <a:rPr lang="en-US" sz="2000" dirty="0"/>
              <a:t>Identified required rental details (Location, Price, BHK, etc.).</a:t>
            </a:r>
          </a:p>
          <a:p>
            <a:pPr marL="800100" lvl="1" indent="-342900">
              <a:buFont typeface="Wingdings" panose="05000000000000000000" pitchFamily="2" charset="2"/>
              <a:buChar char="§"/>
            </a:pPr>
            <a:r>
              <a:rPr lang="en-US" sz="2000" dirty="0"/>
              <a:t>Extracted structured data using Python scripts.</a:t>
            </a:r>
          </a:p>
          <a:p>
            <a:pPr marL="800100" lvl="1" indent="-342900">
              <a:buFont typeface="Wingdings" panose="05000000000000000000" pitchFamily="2" charset="2"/>
              <a:buChar char="§"/>
            </a:pPr>
            <a:r>
              <a:rPr lang="en-US" sz="2000" dirty="0"/>
              <a:t>Saved it in CSV format for analysis.</a:t>
            </a:r>
          </a:p>
          <a:p>
            <a:pPr marL="800100" lvl="1"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Challenges:</a:t>
            </a:r>
            <a:endParaRPr lang="en-US" sz="2000" dirty="0"/>
          </a:p>
          <a:p>
            <a:pPr marL="800100" lvl="1" indent="-342900">
              <a:buFont typeface="Wingdings" panose="05000000000000000000" pitchFamily="2" charset="2"/>
              <a:buChar char="§"/>
            </a:pPr>
            <a:r>
              <a:rPr lang="en-US" sz="2000" dirty="0"/>
              <a:t>Handling dynamic website content.</a:t>
            </a:r>
          </a:p>
          <a:p>
            <a:pPr marL="800100" lvl="1" indent="-342900">
              <a:buFont typeface="Wingdings" panose="05000000000000000000" pitchFamily="2" charset="2"/>
              <a:buChar char="§"/>
            </a:pPr>
            <a:r>
              <a:rPr lang="en-US" sz="2000" dirty="0"/>
              <a:t>Managing missing </a:t>
            </a:r>
            <a:r>
              <a:rPr lang="en-US" sz="2000" dirty="0" err="1"/>
              <a:t>values,Invalid</a:t>
            </a:r>
            <a:r>
              <a:rPr lang="en-US" sz="2000" dirty="0"/>
              <a:t> &amp; duplicate data.</a:t>
            </a:r>
          </a:p>
        </p:txBody>
      </p:sp>
      <p:pic>
        <p:nvPicPr>
          <p:cNvPr id="3074" name="Picture 2">
            <a:extLst>
              <a:ext uri="{FF2B5EF4-FFF2-40B4-BE49-F238E27FC236}">
                <a16:creationId xmlns:a16="http://schemas.microsoft.com/office/drawing/2014/main" id="{38401BD9-7C47-026E-A156-F56FAAAFF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119" y="325114"/>
            <a:ext cx="5418582" cy="22577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C1597F1-1AB5-DC0C-815E-B9A871A02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356" y="3134888"/>
            <a:ext cx="5418581" cy="3034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95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7B438D03-85D2-E8FB-4A79-8FED421066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1A1DCA-D131-378F-51C7-E16CEF61CBF6}"/>
              </a:ext>
            </a:extLst>
          </p:cNvPr>
          <p:cNvSpPr txBox="1"/>
          <p:nvPr/>
        </p:nvSpPr>
        <p:spPr>
          <a:xfrm>
            <a:off x="427656" y="1312666"/>
            <a:ext cx="9200976" cy="492442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Total Rows:</a:t>
            </a:r>
            <a:r>
              <a:rPr lang="en-US" sz="2000" dirty="0"/>
              <a:t> 967</a:t>
            </a:r>
          </a:p>
          <a:p>
            <a:pPr marL="285750" indent="-285750">
              <a:buFont typeface="Wingdings" panose="05000000000000000000" pitchFamily="2" charset="2"/>
              <a:buChar char="Ø"/>
            </a:pPr>
            <a:endParaRPr lang="en-US" dirty="0"/>
          </a:p>
          <a:p>
            <a:pPr marL="342900" indent="-342900">
              <a:buFont typeface="Wingdings" panose="05000000000000000000" pitchFamily="2" charset="2"/>
              <a:buChar char="Ø"/>
            </a:pPr>
            <a:r>
              <a:rPr lang="en-US" sz="2000" b="1" dirty="0"/>
              <a:t>Total Columns:</a:t>
            </a:r>
            <a:r>
              <a:rPr lang="en-US" sz="2000" dirty="0"/>
              <a:t> 9</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Key Features:</a:t>
            </a:r>
            <a:endParaRPr lang="en-US" sz="2000" dirty="0"/>
          </a:p>
          <a:p>
            <a:pPr marL="800100" lvl="1" indent="-342900">
              <a:buFont typeface="Arial" panose="020B0604020202020204" pitchFamily="34" charset="0"/>
              <a:buChar char="•"/>
            </a:pPr>
            <a:r>
              <a:rPr lang="en-US" sz="2000" dirty="0"/>
              <a:t>Property Type - Here we have flats , house, villas.</a:t>
            </a:r>
          </a:p>
          <a:p>
            <a:pPr marL="800100" lvl="1" indent="-342900">
              <a:buFont typeface="Arial" panose="020B0604020202020204" pitchFamily="34" charset="0"/>
              <a:buChar char="•"/>
            </a:pPr>
            <a:r>
              <a:rPr lang="en-US" sz="2000" dirty="0"/>
              <a:t>Location	- Where the property located city names.</a:t>
            </a:r>
          </a:p>
          <a:p>
            <a:pPr marL="800100" lvl="1" indent="-342900">
              <a:buFont typeface="Arial" panose="020B0604020202020204" pitchFamily="34" charset="0"/>
              <a:buChar char="•"/>
            </a:pPr>
            <a:r>
              <a:rPr lang="en-US" sz="2000" dirty="0"/>
              <a:t>BHK – number of rooms.            	</a:t>
            </a:r>
          </a:p>
          <a:p>
            <a:pPr marL="800100" lvl="1" indent="-342900">
              <a:buFont typeface="Arial" panose="020B0604020202020204" pitchFamily="34" charset="0"/>
              <a:buChar char="•"/>
            </a:pPr>
            <a:r>
              <a:rPr lang="en-US" sz="2000" dirty="0"/>
              <a:t>Furnishing – Property is furnished or not. 	</a:t>
            </a:r>
          </a:p>
          <a:p>
            <a:pPr marL="800100" lvl="1" indent="-342900">
              <a:buFont typeface="Arial" panose="020B0604020202020204" pitchFamily="34" charset="0"/>
              <a:buChar char="•"/>
            </a:pPr>
            <a:r>
              <a:rPr lang="en-US" sz="2000" dirty="0"/>
              <a:t>Bathrooms -  numbers of bathrooms.</a:t>
            </a:r>
          </a:p>
          <a:p>
            <a:pPr marL="800100" lvl="1" indent="-342900">
              <a:buFont typeface="Arial" panose="020B0604020202020204" pitchFamily="34" charset="0"/>
              <a:buChar char="•"/>
            </a:pPr>
            <a:r>
              <a:rPr lang="en-US" sz="2000" dirty="0"/>
              <a:t>Balconies – number of balconies</a:t>
            </a:r>
          </a:p>
          <a:p>
            <a:pPr marL="800100" lvl="1" indent="-342900">
              <a:buFont typeface="Arial" panose="020B0604020202020204" pitchFamily="34" charset="0"/>
              <a:buChar char="•"/>
            </a:pPr>
            <a:r>
              <a:rPr lang="en-US" sz="2000" dirty="0"/>
              <a:t>Carpet Area – How much area of the property in </a:t>
            </a:r>
            <a:r>
              <a:rPr lang="en-US" sz="2000" dirty="0" err="1"/>
              <a:t>sqft</a:t>
            </a:r>
            <a:r>
              <a:rPr lang="en-US" sz="2000" dirty="0"/>
              <a:t>.</a:t>
            </a:r>
          </a:p>
          <a:p>
            <a:pPr marL="800100" lvl="1" indent="-342900">
              <a:buFont typeface="Arial" panose="020B0604020202020204" pitchFamily="34" charset="0"/>
              <a:buChar char="•"/>
            </a:pPr>
            <a:r>
              <a:rPr lang="en-US" sz="2000" dirty="0"/>
              <a:t>Rental Price – How much is the rent for the property.	</a:t>
            </a:r>
          </a:p>
          <a:p>
            <a:pPr marL="800100" lvl="1" indent="-342900">
              <a:buFont typeface="Arial" panose="020B0604020202020204" pitchFamily="34" charset="0"/>
              <a:buChar char="•"/>
            </a:pPr>
            <a:r>
              <a:rPr lang="en-US" sz="2000" dirty="0"/>
              <a:t>Tenant Preferred. – bachelors or family preferred.</a:t>
            </a:r>
          </a:p>
          <a:p>
            <a:pPr marL="800100" lvl="1" indent="-342900">
              <a:buFont typeface="Arial" panose="020B0604020202020204" pitchFamily="34" charset="0"/>
              <a:buChar char="•"/>
            </a:pPr>
            <a:endParaRPr lang="en-US" sz="2000" dirty="0"/>
          </a:p>
          <a:p>
            <a:pPr marL="457200" lvl="1"/>
            <a:endParaRPr lang="en-US" sz="2000" dirty="0"/>
          </a:p>
        </p:txBody>
      </p:sp>
      <p:sp>
        <p:nvSpPr>
          <p:cNvPr id="6" name="Google Shape;105;p3">
            <a:extLst>
              <a:ext uri="{FF2B5EF4-FFF2-40B4-BE49-F238E27FC236}">
                <a16:creationId xmlns:a16="http://schemas.microsoft.com/office/drawing/2014/main" id="{953FF4FF-C61A-AE12-317E-2E7751CA7005}"/>
              </a:ext>
            </a:extLst>
          </p:cNvPr>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Summary Of Data</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485390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83AD09C-95ED-83B4-1A21-F565AD493540}"/>
            </a:ext>
          </a:extLst>
        </p:cNvPr>
        <p:cNvGrpSpPr/>
        <p:nvPr/>
      </p:nvGrpSpPr>
      <p:grpSpPr>
        <a:xfrm>
          <a:off x="0" y="0"/>
          <a:ext cx="0" cy="0"/>
          <a:chOff x="0" y="0"/>
          <a:chExt cx="0" cy="0"/>
        </a:xfrm>
      </p:grpSpPr>
      <p:pic>
        <p:nvPicPr>
          <p:cNvPr id="5122" name="Picture 2">
            <a:extLst>
              <a:ext uri="{FF2B5EF4-FFF2-40B4-BE49-F238E27FC236}">
                <a16:creationId xmlns:a16="http://schemas.microsoft.com/office/drawing/2014/main" id="{BC851B20-695B-ADAB-C2D6-18724FEF3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104" y="0"/>
            <a:ext cx="6053328" cy="2555425"/>
          </a:xfrm>
          <a:prstGeom prst="rect">
            <a:avLst/>
          </a:prstGeom>
          <a:noFill/>
          <a:extLst>
            <a:ext uri="{909E8E84-426E-40DD-AFC4-6F175D3DCCD1}">
              <a14:hiddenFill xmlns:a14="http://schemas.microsoft.com/office/drawing/2010/main">
                <a:solidFill>
                  <a:srgbClr val="FFFFFF"/>
                </a:solidFill>
              </a14:hiddenFill>
            </a:ext>
          </a:extLst>
        </p:spPr>
      </p:pic>
      <p:sp>
        <p:nvSpPr>
          <p:cNvPr id="105" name="Google Shape;105;p3">
            <a:extLst>
              <a:ext uri="{FF2B5EF4-FFF2-40B4-BE49-F238E27FC236}">
                <a16:creationId xmlns:a16="http://schemas.microsoft.com/office/drawing/2014/main" id="{ACA4274C-B64B-DA14-8522-E580624B6235}"/>
              </a:ext>
            </a:extLst>
          </p:cNvPr>
          <p:cNvSpPr txBox="1"/>
          <p:nvPr/>
        </p:nvSpPr>
        <p:spPr>
          <a:xfrm>
            <a:off x="409368" y="160522"/>
            <a:ext cx="8716344" cy="663731"/>
          </a:xfrm>
          <a:prstGeom prst="rect">
            <a:avLst/>
          </a:prstGeom>
          <a:noFill/>
          <a:ln>
            <a:noFill/>
          </a:ln>
        </p:spPr>
        <p:txBody>
          <a:bodyPr spcFirstLastPara="1" wrap="square" lIns="91425" tIns="45700" rIns="91425" bIns="45700" anchor="t" anchorCtr="0">
            <a:spAutoFit/>
          </a:bodyPr>
          <a:lstStyle/>
          <a:p>
            <a:pPr lvl="0" algn="just">
              <a:lnSpc>
                <a:spcPct val="90000"/>
              </a:lnSpc>
              <a:spcBef>
                <a:spcPts val="1000"/>
              </a:spcBef>
              <a:buClr>
                <a:schemeClr val="dk1"/>
              </a:buClr>
              <a:buSzPct val="100000"/>
            </a:pPr>
            <a:r>
              <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a:t>
            </a:r>
            <a:r>
              <a:rPr lang="en-IN" sz="3200" b="1" i="1" dirty="0">
                <a:solidFill>
                  <a:srgbClr val="FF0000"/>
                </a:solidFill>
                <a:latin typeface="Lato Black" panose="020F0502020204030203" pitchFamily="34" charset="0"/>
                <a:ea typeface="Lato Black" panose="020F0502020204030203" pitchFamily="34" charset="0"/>
                <a:cs typeface="Lato Black" panose="020F0502020204030203" pitchFamily="34" charset="0"/>
              </a:rPr>
              <a:t> </a:t>
            </a:r>
            <a:r>
              <a:rPr lang="en-IN"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Cleaning Steps</a:t>
            </a:r>
            <a:r>
              <a:rPr lang="en-IN" sz="3200" b="1" i="1" dirty="0">
                <a:solidFill>
                  <a:srgbClr val="FF0000"/>
                </a:solidFill>
                <a:latin typeface="Lato Black" panose="020F0502020204030203" pitchFamily="34" charset="0"/>
                <a:ea typeface="Lato Black" panose="020F0502020204030203" pitchFamily="34" charset="0"/>
                <a:cs typeface="Lato Black" panose="020F0502020204030203" pitchFamily="34" charset="0"/>
              </a:rPr>
              <a:t>  </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 name="TextBox 3">
            <a:extLst>
              <a:ext uri="{FF2B5EF4-FFF2-40B4-BE49-F238E27FC236}">
                <a16:creationId xmlns:a16="http://schemas.microsoft.com/office/drawing/2014/main" id="{25699937-6E02-8AF5-147F-CD705CEBEB07}"/>
              </a:ext>
            </a:extLst>
          </p:cNvPr>
          <p:cNvSpPr txBox="1"/>
          <p:nvPr/>
        </p:nvSpPr>
        <p:spPr>
          <a:xfrm>
            <a:off x="409368" y="1702077"/>
            <a:ext cx="10654872" cy="4616648"/>
          </a:xfrm>
          <a:prstGeom prst="rect">
            <a:avLst/>
          </a:prstGeom>
          <a:noFill/>
        </p:spPr>
        <p:txBody>
          <a:bodyPr wrap="square">
            <a:spAutoFit/>
          </a:bodyPr>
          <a:lstStyle/>
          <a:p>
            <a:pPr marL="342900" indent="-342900">
              <a:buFont typeface="Wingdings" panose="05000000000000000000" pitchFamily="2" charset="2"/>
              <a:buChar char="Ø"/>
            </a:pPr>
            <a:r>
              <a:rPr lang="en-US" sz="2000" b="1" dirty="0"/>
              <a:t>Handled Missing Values:</a:t>
            </a:r>
            <a:r>
              <a:rPr lang="en-US" dirty="0"/>
              <a:t> </a:t>
            </a:r>
          </a:p>
          <a:p>
            <a:endParaRPr lang="en-US" dirty="0"/>
          </a:p>
          <a:p>
            <a:pPr marL="742950" lvl="1" indent="-285750">
              <a:buFont typeface="Arial" panose="020B0604020202020204" pitchFamily="34" charset="0"/>
              <a:buChar char="•"/>
            </a:pPr>
            <a:r>
              <a:rPr lang="en-US" sz="1800" dirty="0"/>
              <a:t>Columns like "Society Name", "Facing Direction", and "Floor Details" have too many missing values, so we </a:t>
            </a:r>
            <a:r>
              <a:rPr lang="en-US" sz="1800" dirty="0" err="1"/>
              <a:t>droped</a:t>
            </a:r>
            <a:r>
              <a:rPr lang="en-US" sz="1800" dirty="0"/>
              <a:t> them.</a:t>
            </a:r>
          </a:p>
          <a:p>
            <a:pPr marL="457200" lvl="1"/>
            <a:endParaRPr lang="en-US" sz="1800" dirty="0"/>
          </a:p>
          <a:p>
            <a:pPr marL="742950" lvl="1" indent="-285750">
              <a:buFont typeface="Arial" panose="020B0604020202020204" pitchFamily="34" charset="0"/>
              <a:buChar char="•"/>
            </a:pPr>
            <a:r>
              <a:rPr lang="en-US" sz="1800" dirty="0" err="1"/>
              <a:t>bhk</a:t>
            </a:r>
            <a:r>
              <a:rPr lang="en-US" sz="1800" dirty="0"/>
              <a:t>, furnishing, bathrooms, balconies, </a:t>
            </a:r>
            <a:r>
              <a:rPr lang="en-US" sz="1800" dirty="0" err="1"/>
              <a:t>carpet_area</a:t>
            </a:r>
            <a:r>
              <a:rPr lang="en-US" sz="1800" dirty="0"/>
              <a:t>, </a:t>
            </a:r>
            <a:r>
              <a:rPr lang="en-US" sz="1800" dirty="0" err="1"/>
              <a:t>rental_price</a:t>
            </a:r>
            <a:r>
              <a:rPr lang="en-US" sz="1800" dirty="0"/>
              <a:t>, </a:t>
            </a:r>
            <a:r>
              <a:rPr lang="en-US" sz="1800" dirty="0" err="1"/>
              <a:t>tenant_preferred</a:t>
            </a:r>
            <a:r>
              <a:rPr lang="en-US" sz="1800" dirty="0"/>
              <a:t> have some </a:t>
            </a:r>
            <a:r>
              <a:rPr lang="en-US" sz="1800" dirty="0" err="1"/>
              <a:t>mising</a:t>
            </a:r>
            <a:r>
              <a:rPr lang="en-US" sz="1800" dirty="0"/>
              <a:t> values , so we used </a:t>
            </a:r>
            <a:r>
              <a:rPr lang="en-US" sz="1800" dirty="0" err="1"/>
              <a:t>fillna</a:t>
            </a:r>
            <a:r>
              <a:rPr lang="en-US" sz="1800" dirty="0"/>
              <a:t> method to handle the missing values</a:t>
            </a:r>
          </a:p>
          <a:p>
            <a:pPr marL="457200" lvl="1"/>
            <a:endParaRPr lang="en-US" dirty="0"/>
          </a:p>
          <a:p>
            <a:pPr marL="342900" indent="-342900">
              <a:buFont typeface="Wingdings" panose="05000000000000000000" pitchFamily="2" charset="2"/>
              <a:buChar char="Ø"/>
            </a:pPr>
            <a:r>
              <a:rPr lang="en-US" sz="2000" b="1" dirty="0"/>
              <a:t>Removed Duplicates</a:t>
            </a:r>
            <a:r>
              <a:rPr lang="en-US" b="1" dirty="0"/>
              <a:t>:</a:t>
            </a:r>
            <a:r>
              <a:rPr lang="en-US" dirty="0"/>
              <a:t> </a:t>
            </a:r>
          </a:p>
          <a:p>
            <a:pPr lvl="4" algn="just"/>
            <a:r>
              <a:rPr lang="en-US" dirty="0"/>
              <a:t>               </a:t>
            </a:r>
            <a:r>
              <a:rPr lang="en-US" sz="1800" dirty="0"/>
              <a:t>In the data we get 5 duplicated values we remove them by using </a:t>
            </a:r>
            <a:r>
              <a:rPr lang="en-US" sz="1800" b="1" dirty="0" err="1"/>
              <a:t>drop_duplicates</a:t>
            </a:r>
            <a:r>
              <a:rPr lang="en-US" sz="1800" b="1" dirty="0"/>
              <a:t>() </a:t>
            </a:r>
          </a:p>
          <a:p>
            <a:endParaRPr lang="en-US" b="1" dirty="0"/>
          </a:p>
          <a:p>
            <a:pPr marL="342900" indent="-342900">
              <a:buFont typeface="Wingdings" panose="05000000000000000000" pitchFamily="2" charset="2"/>
              <a:buChar char="Ø"/>
            </a:pPr>
            <a:r>
              <a:rPr lang="en-US" sz="2000" b="1" dirty="0"/>
              <a:t>Fixed Data Types</a:t>
            </a:r>
            <a:r>
              <a:rPr lang="en-US" b="1" dirty="0"/>
              <a:t>:</a:t>
            </a:r>
            <a:r>
              <a:rPr lang="en-US" dirty="0"/>
              <a:t> </a:t>
            </a:r>
          </a:p>
          <a:p>
            <a:pPr marL="457200" lvl="1"/>
            <a:r>
              <a:rPr lang="en-US" sz="1800" dirty="0"/>
              <a:t>    Converted numerical columns like </a:t>
            </a:r>
            <a:r>
              <a:rPr lang="en-US" sz="1800" dirty="0" err="1"/>
              <a:t>rental_price</a:t>
            </a:r>
            <a:r>
              <a:rPr lang="en-US" sz="1800" dirty="0"/>
              <a:t>, </a:t>
            </a:r>
            <a:r>
              <a:rPr lang="en-US" sz="1800" dirty="0" err="1"/>
              <a:t>bhk</a:t>
            </a:r>
            <a:r>
              <a:rPr lang="en-US" sz="1800" dirty="0"/>
              <a:t> to valid types.</a:t>
            </a:r>
          </a:p>
          <a:p>
            <a:pPr marL="457200" lvl="1"/>
            <a:endParaRPr lang="en-US" dirty="0"/>
          </a:p>
          <a:p>
            <a:pPr marL="285750" indent="-285750">
              <a:buFont typeface="Wingdings" panose="05000000000000000000" pitchFamily="2" charset="2"/>
              <a:buChar char="Ø"/>
            </a:pPr>
            <a:r>
              <a:rPr lang="en-US" sz="2000" b="1" dirty="0"/>
              <a:t>Invalid values</a:t>
            </a:r>
            <a:r>
              <a:rPr lang="en-US" b="1" dirty="0"/>
              <a:t>:</a:t>
            </a:r>
            <a:r>
              <a:rPr lang="en-US" dirty="0"/>
              <a:t> </a:t>
            </a:r>
          </a:p>
          <a:p>
            <a:r>
              <a:rPr lang="en-US" dirty="0"/>
              <a:t>             </a:t>
            </a:r>
            <a:r>
              <a:rPr lang="en-US" sz="1800" dirty="0"/>
              <a:t>columns like </a:t>
            </a:r>
            <a:r>
              <a:rPr lang="en-US" sz="1800" dirty="0" err="1"/>
              <a:t>bhk</a:t>
            </a:r>
            <a:r>
              <a:rPr lang="en-US" sz="1800" dirty="0"/>
              <a:t>, balconies, </a:t>
            </a:r>
            <a:r>
              <a:rPr lang="en-US" sz="1800" dirty="0" err="1"/>
              <a:t>rental_price</a:t>
            </a:r>
            <a:r>
              <a:rPr lang="en-US" sz="1800" dirty="0"/>
              <a:t> has invalid values like ‘n’   and ‘,’.</a:t>
            </a:r>
          </a:p>
          <a:p>
            <a:pPr marL="457200" lvl="1"/>
            <a:r>
              <a:rPr lang="en-US" dirty="0"/>
              <a:t> </a:t>
            </a:r>
          </a:p>
        </p:txBody>
      </p:sp>
    </p:spTree>
    <p:extLst>
      <p:ext uri="{BB962C8B-B14F-4D97-AF65-F5344CB8AC3E}">
        <p14:creationId xmlns:p14="http://schemas.microsoft.com/office/powerpoint/2010/main" val="3520837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EEC78B7-2B1E-E8D6-4B60-7600B90F9DCC}"/>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0FDAFD59-6AFE-FF53-1CE0-EB75FD5D4D66}"/>
              </a:ext>
            </a:extLst>
          </p:cNvPr>
          <p:cNvSpPr txBox="1"/>
          <p:nvPr/>
        </p:nvSpPr>
        <p:spPr>
          <a:xfrm>
            <a:off x="5036233" y="2327650"/>
            <a:ext cx="1739472" cy="830956"/>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6000" b="0" i="0" u="none" strike="noStrike" cap="none" dirty="0">
                <a:solidFill>
                  <a:srgbClr val="FF0000"/>
                </a:solidFill>
                <a:latin typeface="Lato Black"/>
                <a:ea typeface="Lato Black"/>
                <a:cs typeface="Lato Black"/>
                <a:sym typeface="Lato Black"/>
              </a:rPr>
              <a:t>EDA</a:t>
            </a:r>
            <a:endParaRPr sz="4000" b="0" i="0" u="none" strike="noStrike" cap="none" dirty="0">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28A0BECB-FED2-9B58-72F1-562A5236C732}"/>
              </a:ext>
            </a:extLst>
          </p:cNvPr>
          <p:cNvSpPr txBox="1"/>
          <p:nvPr/>
        </p:nvSpPr>
        <p:spPr>
          <a:xfrm>
            <a:off x="2765005" y="3176175"/>
            <a:ext cx="6281928" cy="523220"/>
          </a:xfrm>
          <a:prstGeom prst="rect">
            <a:avLst/>
          </a:prstGeom>
          <a:noFill/>
        </p:spPr>
        <p:txBody>
          <a:bodyPr wrap="square" rtlCol="0">
            <a:spAutoFit/>
          </a:bodyPr>
          <a:lstStyle/>
          <a:p>
            <a:pPr algn="ctr"/>
            <a:r>
              <a:rPr lang="en-US" sz="2800" dirty="0"/>
              <a:t>Exploratory </a:t>
            </a:r>
            <a:r>
              <a:rPr lang="en-US" sz="2800" dirty="0">
                <a:solidFill>
                  <a:srgbClr val="FF0000"/>
                </a:solidFill>
              </a:rPr>
              <a:t>Data</a:t>
            </a:r>
            <a:r>
              <a:rPr lang="en-US" sz="2800" dirty="0"/>
              <a:t> Analysis</a:t>
            </a:r>
          </a:p>
        </p:txBody>
      </p:sp>
    </p:spTree>
    <p:extLst>
      <p:ext uri="{BB962C8B-B14F-4D97-AF65-F5344CB8AC3E}">
        <p14:creationId xmlns:p14="http://schemas.microsoft.com/office/powerpoint/2010/main" val="2729612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604A491-8D80-A069-737F-4BB515243EB4}"/>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A3EB7526-912E-7096-D401-CA46C0B66704}"/>
              </a:ext>
            </a:extLst>
          </p:cNvPr>
          <p:cNvSpPr txBox="1"/>
          <p:nvPr/>
        </p:nvSpPr>
        <p:spPr>
          <a:xfrm>
            <a:off x="409368" y="160522"/>
            <a:ext cx="8716344" cy="663731"/>
          </a:xfrm>
          <a:prstGeom prst="rect">
            <a:avLst/>
          </a:prstGeom>
          <a:noFill/>
          <a:ln>
            <a:noFill/>
          </a:ln>
        </p:spPr>
        <p:txBody>
          <a:bodyPr spcFirstLastPara="1" wrap="square" lIns="91425" tIns="45700" rIns="91425" bIns="45700" anchor="t" anchorCtr="0">
            <a:spAutoFit/>
          </a:bodyPr>
          <a:lstStyle/>
          <a:p>
            <a:pPr lvl="0" algn="just">
              <a:lnSpc>
                <a:spcPct val="90000"/>
              </a:lnSpc>
              <a:spcBef>
                <a:spcPts val="1000"/>
              </a:spcBef>
              <a:buClr>
                <a:schemeClr val="dk1"/>
              </a:buClr>
              <a:buSzPct val="100000"/>
            </a:pPr>
            <a:r>
              <a:rPr lang="en-IN" sz="3200" b="1" dirty="0">
                <a:solidFill>
                  <a:srgbClr val="FF0000"/>
                </a:solidFill>
              </a:rPr>
              <a:t>Univariate Analysis</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a:extLst>
              <a:ext uri="{FF2B5EF4-FFF2-40B4-BE49-F238E27FC236}">
                <a16:creationId xmlns:a16="http://schemas.microsoft.com/office/drawing/2014/main" id="{422CFF9E-B554-75A3-A628-EA6D62CBD4D6}"/>
              </a:ext>
            </a:extLst>
          </p:cNvPr>
          <p:cNvPicPr>
            <a:picLocks noChangeAspect="1"/>
          </p:cNvPicPr>
          <p:nvPr/>
        </p:nvPicPr>
        <p:blipFill>
          <a:blip r:embed="rId3"/>
          <a:stretch>
            <a:fillRect/>
          </a:stretch>
        </p:blipFill>
        <p:spPr>
          <a:xfrm>
            <a:off x="4578088" y="1028697"/>
            <a:ext cx="7455416" cy="4800605"/>
          </a:xfrm>
          <a:prstGeom prst="rect">
            <a:avLst/>
          </a:prstGeom>
        </p:spPr>
      </p:pic>
      <p:sp>
        <p:nvSpPr>
          <p:cNvPr id="5" name="TextBox 4">
            <a:extLst>
              <a:ext uri="{FF2B5EF4-FFF2-40B4-BE49-F238E27FC236}">
                <a16:creationId xmlns:a16="http://schemas.microsoft.com/office/drawing/2014/main" id="{52220ABF-477F-CA77-1DA3-B974CE967B6D}"/>
              </a:ext>
            </a:extLst>
          </p:cNvPr>
          <p:cNvSpPr txBox="1"/>
          <p:nvPr/>
        </p:nvSpPr>
        <p:spPr>
          <a:xfrm>
            <a:off x="274320" y="1280160"/>
            <a:ext cx="3959352" cy="3508653"/>
          </a:xfrm>
          <a:prstGeom prst="rect">
            <a:avLst/>
          </a:prstGeom>
          <a:noFill/>
        </p:spPr>
        <p:txBody>
          <a:bodyPr wrap="square" rtlCol="0">
            <a:spAutoFit/>
          </a:bodyPr>
          <a:lstStyle/>
          <a:p>
            <a:r>
              <a:rPr lang="en-US" sz="2400" b="1" dirty="0"/>
              <a:t>Rental Price Insights</a:t>
            </a:r>
            <a:r>
              <a:rPr lang="en-US" sz="2400" dirty="0"/>
              <a:t>:</a:t>
            </a:r>
          </a:p>
          <a:p>
            <a:endParaRPr lang="en-US" sz="2400" dirty="0"/>
          </a:p>
          <a:p>
            <a:pPr marL="342900" indent="-342900">
              <a:buFont typeface="Wingdings" panose="05000000000000000000" pitchFamily="2" charset="2"/>
              <a:buChar char="Ø"/>
            </a:pPr>
            <a:r>
              <a:rPr lang="en-US" sz="2000" dirty="0"/>
              <a:t>Most rentals concentrated between ₹5,000 - ₹20,000, making them more accessible.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A sharp decline in frequency is observed beyond ₹30,000, so we say here premium properties.</a:t>
            </a:r>
          </a:p>
          <a:p>
            <a:endParaRPr lang="en-US" dirty="0"/>
          </a:p>
        </p:txBody>
      </p:sp>
    </p:spTree>
    <p:extLst>
      <p:ext uri="{BB962C8B-B14F-4D97-AF65-F5344CB8AC3E}">
        <p14:creationId xmlns:p14="http://schemas.microsoft.com/office/powerpoint/2010/main" val="1346922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1455</Words>
  <Application>Microsoft Office PowerPoint</Application>
  <PresentationFormat>Widescreen</PresentationFormat>
  <Paragraphs>140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 Black</vt:lpstr>
      <vt:lpstr>Calibri</vt:lpstr>
      <vt:lpstr>Wingdings</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shivam kajale</cp:lastModifiedBy>
  <cp:revision>27</cp:revision>
  <dcterms:created xsi:type="dcterms:W3CDTF">2021-02-16T05:19:01Z</dcterms:created>
  <dcterms:modified xsi:type="dcterms:W3CDTF">2025-03-21T16:01:33Z</dcterms:modified>
</cp:coreProperties>
</file>