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6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0595-8653-43DD-AD2B-DB0BB2452D5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F365B-FF91-4EBE-86EA-2191AC144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365B-FF91-4EBE-86EA-2191AC1449D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6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5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3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1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05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4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1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08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42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27/11/2023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2D1A-F075-47FE-832E-5C229ED81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6928" y="1562990"/>
            <a:ext cx="10101072" cy="2897330"/>
          </a:xfrm>
        </p:spPr>
        <p:txBody>
          <a:bodyPr>
            <a:normAutofit/>
          </a:bodyPr>
          <a:lstStyle/>
          <a:p>
            <a:r>
              <a:rPr lang="fr-FR" sz="2400" b="1" i="1" u="sng" dirty="0" smtClean="0">
                <a:solidFill>
                  <a:srgbClr val="C00000"/>
                </a:solidFill>
              </a:rPr>
              <a:t>Présentation du BOUML</a:t>
            </a:r>
            <a:br>
              <a:rPr lang="fr-FR" sz="2400" b="1" i="1" u="sng" dirty="0" smtClean="0">
                <a:solidFill>
                  <a:srgbClr val="C00000"/>
                </a:solidFill>
              </a:rPr>
            </a:br>
            <a:r>
              <a:rPr lang="fr-FR" sz="2400" b="1" i="1" u="sng" dirty="0" smtClean="0">
                <a:solidFill>
                  <a:srgbClr val="C00000"/>
                </a:solidFill>
              </a:rPr>
              <a:t/>
            </a:r>
            <a:br>
              <a:rPr lang="fr-FR" sz="2400" b="1" i="1" u="sng" dirty="0" smtClean="0">
                <a:solidFill>
                  <a:srgbClr val="C00000"/>
                </a:solidFill>
              </a:rPr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" y="4643835"/>
            <a:ext cx="10439400" cy="1345485"/>
          </a:xfrm>
        </p:spPr>
        <p:txBody>
          <a:bodyPr/>
          <a:lstStyle/>
          <a:p>
            <a:pPr algn="l"/>
            <a:r>
              <a:rPr lang="fr-FR" dirty="0" err="1" smtClean="0"/>
              <a:t>Realisé</a:t>
            </a:r>
            <a:r>
              <a:rPr lang="fr-FR" dirty="0" smtClean="0"/>
              <a:t> </a:t>
            </a:r>
            <a:r>
              <a:rPr lang="fr-FR" dirty="0" err="1" smtClean="0"/>
              <a:t>par:Aouane</a:t>
            </a:r>
            <a:r>
              <a:rPr lang="fr-FR" dirty="0" smtClean="0"/>
              <a:t> </a:t>
            </a:r>
            <a:r>
              <a:rPr lang="fr-FR" dirty="0" err="1" smtClean="0"/>
              <a:t>Najma</a:t>
            </a:r>
            <a:endParaRPr lang="fr-FR" dirty="0" smtClean="0"/>
          </a:p>
          <a:p>
            <a:pPr algn="l"/>
            <a:r>
              <a:rPr lang="fr-FR" dirty="0"/>
              <a:t> </a:t>
            </a:r>
            <a:r>
              <a:rPr lang="fr-FR" dirty="0" smtClean="0"/>
              <a:t>                    Douma </a:t>
            </a:r>
            <a:r>
              <a:rPr lang="fr-FR" dirty="0" err="1" smtClean="0"/>
              <a:t>khadija</a:t>
            </a:r>
            <a:endParaRPr lang="fr-FR" dirty="0" smtClean="0"/>
          </a:p>
          <a:p>
            <a:pPr algn="l"/>
            <a:r>
              <a:rPr lang="fr-FR" dirty="0" smtClean="0"/>
              <a:t>                     El </a:t>
            </a:r>
            <a:r>
              <a:rPr lang="fr-FR" smtClean="0"/>
              <a:t>Naqqadi</a:t>
            </a:r>
            <a:r>
              <a:rPr lang="fr-FR" dirty="0" smtClean="0"/>
              <a:t> </a:t>
            </a:r>
            <a:r>
              <a:rPr lang="fr-FR" dirty="0" smtClean="0"/>
              <a:t>Anas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18209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688" y="2710070"/>
            <a:ext cx="1944624" cy="19446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2" y="65095"/>
            <a:ext cx="3332036" cy="17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7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40664"/>
            <a:ext cx="10515600" cy="141732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rgbClr val="C00000"/>
                </a:solidFill>
              </a:rPr>
              <a:t>Les étapes de création d’un projet:</a:t>
            </a:r>
            <a:br>
              <a:rPr lang="fr-FR" sz="3600" dirty="0" smtClean="0">
                <a:solidFill>
                  <a:srgbClr val="C00000"/>
                </a:solidFill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sz="2700" dirty="0" smtClean="0">
                <a:solidFill>
                  <a:schemeClr val="accent6"/>
                </a:solidFill>
              </a:rPr>
              <a:t>on a créer un nouveau dossier qui porte le nom de BOUML. </a:t>
            </a:r>
            <a:br>
              <a:rPr lang="fr-FR" sz="2700" dirty="0" smtClean="0">
                <a:solidFill>
                  <a:schemeClr val="accent6"/>
                </a:solidFill>
              </a:rPr>
            </a:br>
            <a:r>
              <a:rPr lang="fr-FR" sz="2700" b="1" dirty="0">
                <a:solidFill>
                  <a:schemeClr val="accent6"/>
                </a:solidFill>
              </a:rPr>
              <a:t/>
            </a:r>
            <a:br>
              <a:rPr lang="fr-FR" sz="2700" b="1" dirty="0">
                <a:solidFill>
                  <a:schemeClr val="accent6"/>
                </a:solidFill>
              </a:rPr>
            </a:br>
            <a:endParaRPr lang="fr-FR" sz="2700" dirty="0">
              <a:solidFill>
                <a:schemeClr val="accent6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 flipV="1">
            <a:off x="4038600" y="6721475"/>
            <a:ext cx="4114800" cy="42913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10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2978"/>
            <a:ext cx="10668000" cy="4875022"/>
          </a:xfrm>
        </p:spPr>
      </p:pic>
      <p:sp>
        <p:nvSpPr>
          <p:cNvPr id="10" name="Rectangle 9"/>
          <p:cNvSpPr/>
          <p:nvPr/>
        </p:nvSpPr>
        <p:spPr>
          <a:xfrm>
            <a:off x="3511296" y="3357563"/>
            <a:ext cx="3883152" cy="237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0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496" y="274321"/>
            <a:ext cx="10704576" cy="191642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On fait un clique droit sur le projet pour la création d’un package nommer « package ».</a:t>
            </a:r>
            <a:endParaRPr lang="fr-FR" sz="2400" dirty="0">
              <a:solidFill>
                <a:schemeClr val="accent6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6" y="1806701"/>
            <a:ext cx="9713976" cy="434816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11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9304" y="2414016"/>
            <a:ext cx="1828800" cy="1188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" y="137159"/>
            <a:ext cx="11996928" cy="15535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accent6"/>
                </a:solidFill>
              </a:rPr>
              <a:t> On créer un diagramme de class nommer « D1 »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12</a:t>
            </a:fld>
            <a:endParaRPr lang="fr-FR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1518538"/>
            <a:ext cx="10860024" cy="4837812"/>
          </a:xfrm>
        </p:spPr>
      </p:pic>
      <p:sp>
        <p:nvSpPr>
          <p:cNvPr id="12" name="Rectangle 11"/>
          <p:cNvSpPr/>
          <p:nvPr/>
        </p:nvSpPr>
        <p:spPr>
          <a:xfrm>
            <a:off x="932688" y="2359152"/>
            <a:ext cx="1572768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8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accent6"/>
                </a:solidFill>
              </a:rPr>
              <a:t>La création d’un class se fait par le clique sur le symbole suivant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1847850"/>
            <a:ext cx="11250168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13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10584" y="2340864"/>
            <a:ext cx="295656" cy="292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4206240" y="1407224"/>
            <a:ext cx="384048" cy="886968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19825"/>
            <a:ext cx="4619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154438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accent6"/>
                </a:solidFill>
              </a:rPr>
              <a:t>Ces symboles entourés représentent les relations entre les classes.</a:t>
            </a:r>
            <a:endParaRPr lang="fr-FR" sz="2400" dirty="0">
              <a:solidFill>
                <a:schemeClr val="accent6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983296"/>
            <a:ext cx="10594848" cy="460008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42232" y="2459736"/>
            <a:ext cx="2734056" cy="347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6096000" y="1856232"/>
            <a:ext cx="286512" cy="603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7745"/>
            <a:ext cx="10515600" cy="1452944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C00000"/>
                </a:solidFill>
              </a:rPr>
              <a:t>Pour l’ajout des attributs ou les méthodes voici les </a:t>
            </a:r>
            <a:r>
              <a:rPr lang="fr-FR" sz="3200" dirty="0" err="1" smtClean="0">
                <a:solidFill>
                  <a:srgbClr val="C00000"/>
                </a:solidFill>
              </a:rPr>
              <a:t>etapes</a:t>
            </a:r>
            <a:r>
              <a:rPr lang="fr-FR" sz="3200" dirty="0" smtClean="0">
                <a:solidFill>
                  <a:srgbClr val="C00000"/>
                </a:solidFill>
              </a:rPr>
              <a:t> à suivre: </a:t>
            </a:r>
            <a:endParaRPr lang="fr-FR" sz="3200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Clique droit sur la classe;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Choisir  « 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 »;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Choisir « 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operation</a:t>
            </a:r>
            <a:r>
              <a:rPr lang="fr-FR" dirty="0" smtClean="0"/>
              <a:t> ».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0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4048" y="0"/>
            <a:ext cx="10969752" cy="1746631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C00000"/>
                </a:solidFill>
              </a:rPr>
              <a:t>Exemple d’un diagramme de class d’une application de gestion de stock:</a:t>
            </a:r>
            <a:endParaRPr lang="fr-FR" sz="3200" dirty="0">
              <a:solidFill>
                <a:srgbClr val="C00000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1847850"/>
            <a:ext cx="11658600" cy="477240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5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C00000"/>
                </a:solidFill>
              </a:rPr>
              <a:t>Introduction à </a:t>
            </a:r>
            <a:r>
              <a:rPr lang="fr-FR" sz="3200" dirty="0" smtClean="0">
                <a:solidFill>
                  <a:srgbClr val="C00000"/>
                </a:solidFill>
              </a:rPr>
              <a:t>BOUML:</a:t>
            </a:r>
            <a:endParaRPr lang="fr-FR" sz="3200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BOUML est un outil de modélisation UML (</a:t>
            </a:r>
            <a:r>
              <a:rPr lang="fr-FR" dirty="0" err="1"/>
              <a:t>Unified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 utilisé pour visualiser et concevoir des systèmes logiciels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Est un outil open source;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Offre </a:t>
            </a:r>
            <a:r>
              <a:rPr lang="fr-FR" dirty="0"/>
              <a:t>une variété de diagrammes UML, tels que de classe, de séquence, d'activité,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fr-FR" dirty="0" err="1" smtClean="0">
                <a:solidFill>
                  <a:schemeClr val="accent6"/>
                </a:solidFill>
              </a:rPr>
              <a:t>Instalation</a:t>
            </a:r>
            <a:r>
              <a:rPr lang="fr-FR" dirty="0" smtClean="0">
                <a:solidFill>
                  <a:schemeClr val="accent6"/>
                </a:solidFill>
              </a:rPr>
              <a:t> du logiciel:</a:t>
            </a:r>
            <a:endParaRPr lang="fr-FR" dirty="0">
              <a:solidFill>
                <a:schemeClr val="accent6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84" y="1261872"/>
            <a:ext cx="11475720" cy="5239512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4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24" y="850392"/>
            <a:ext cx="10552176" cy="5871083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0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448056"/>
            <a:ext cx="11740896" cy="590829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2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46304"/>
            <a:ext cx="12192000" cy="70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C00000"/>
                </a:solidFill>
              </a:rPr>
              <a:t>À quoi sert BOUML ? </a:t>
            </a:r>
            <a:endParaRPr lang="fr-FR" sz="3200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1800" b="1" dirty="0">
                <a:solidFill>
                  <a:schemeClr val="accent6"/>
                </a:solidFill>
              </a:rPr>
              <a:t>Visualisation et Conception </a:t>
            </a:r>
            <a:r>
              <a:rPr lang="fr-FR" sz="1800" b="1" dirty="0" smtClean="0">
                <a:solidFill>
                  <a:schemeClr val="accent6"/>
                </a:solidFill>
              </a:rPr>
              <a:t>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BOUML permet la visualisation graphique des systèmes logiciels, offrant une représentation claire des relations entre les différentes parties d'un projet.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Facilite la conception initiale en permettant aux équipes de modéliser visuellement la structure et le comportement du logiciel</a:t>
            </a:r>
            <a:r>
              <a:rPr lang="fr-FR" sz="18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8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chemeClr val="accent6"/>
                </a:solidFill>
              </a:rPr>
              <a:t>Documentation </a:t>
            </a:r>
            <a:r>
              <a:rPr lang="fr-FR" sz="1800" b="1" dirty="0" smtClean="0">
                <a:solidFill>
                  <a:schemeClr val="accent6"/>
                </a:solidFill>
              </a:rPr>
              <a:t>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Sert de documentation visuelle pour les projets logiciels, offrant une vue d'ensemble compréhensible des composants, des classes, et des interactions.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Les diagrammes UML générés par BOUML peuvent être utilisés pour documenter l'architecture logicielle.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18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fr-FR" sz="1800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4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C00000"/>
                </a:solidFill>
              </a:rPr>
              <a:t>À quoi sert BOUML ? </a:t>
            </a:r>
            <a:endParaRPr lang="fr-FR" sz="3200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chemeClr val="accent6"/>
                </a:solidFill>
              </a:rPr>
              <a:t>Communication d'Idées </a:t>
            </a:r>
            <a:r>
              <a:rPr lang="fr-FR" sz="1800" b="1" dirty="0" smtClean="0">
                <a:solidFill>
                  <a:schemeClr val="accent6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Facilite la communication entre les membres de l'équipe, en particulier entre les développeurs, les architectes, et les parties prenantes non techniques.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Permet de partager des concepts complexes de manière accessible grâce à la représentation graphique.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chemeClr val="accent6"/>
                </a:solidFill>
              </a:rPr>
              <a:t>Génération de Code </a:t>
            </a:r>
            <a:r>
              <a:rPr lang="fr-FR" sz="1800" b="1" dirty="0" smtClean="0">
                <a:solidFill>
                  <a:schemeClr val="accent6"/>
                </a:solidFill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BOUML offre la possibilité de générer du code à partir des modèles UML, accélérant ainsi le processus de développement.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Les développeurs peuvent passer de la modélisation à l'implémentation plus efficacement.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2D1A-F075-47FE-832E-5C229ED81B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345</Words>
  <Application>Microsoft Office PowerPoint</Application>
  <PresentationFormat>Grand écran</PresentationFormat>
  <Paragraphs>53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Présentation du BOUML       </vt:lpstr>
      <vt:lpstr>Introduction à BOUML:</vt:lpstr>
      <vt:lpstr>Instalation du logiciel:</vt:lpstr>
      <vt:lpstr>Présentation PowerPoint</vt:lpstr>
      <vt:lpstr>Présentation PowerPoint</vt:lpstr>
      <vt:lpstr>Présentation PowerPoint</vt:lpstr>
      <vt:lpstr>Présentation PowerPoint</vt:lpstr>
      <vt:lpstr>À quoi sert BOUML ? </vt:lpstr>
      <vt:lpstr>À quoi sert BOUML ? </vt:lpstr>
      <vt:lpstr>Les étapes de création d’un projet:  on a créer un nouveau dossier qui porte le nom de BOUML.   </vt:lpstr>
      <vt:lpstr>On fait un clique droit sur le projet pour la création d’un package nommer « package ».</vt:lpstr>
      <vt:lpstr> On créer un diagramme de class nommer « D1 »</vt:lpstr>
      <vt:lpstr>La création d’un class se fait par le clique sur le symbole suivant:</vt:lpstr>
      <vt:lpstr>Ces symboles entourés représentent les relations entre les classes.</vt:lpstr>
      <vt:lpstr>Pour l’ajout des attributs ou les méthodes voici les etapes à suivre: </vt:lpstr>
      <vt:lpstr>Exemple d’un diagramme de class d’une application de gestion de stock: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duBOUML</dc:title>
  <dc:creator>ADMIN</dc:creator>
  <cp:lastModifiedBy>ADMIN</cp:lastModifiedBy>
  <cp:revision>19</cp:revision>
  <dcterms:created xsi:type="dcterms:W3CDTF">2023-11-27T16:53:44Z</dcterms:created>
  <dcterms:modified xsi:type="dcterms:W3CDTF">2023-11-27T23:12:25Z</dcterms:modified>
</cp:coreProperties>
</file>