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3E63-E6DB-47C4-83C3-3B15F4151B12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833C-F07B-432C-A3C1-CA341897A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96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3E63-E6DB-47C4-83C3-3B15F4151B12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833C-F07B-432C-A3C1-CA341897A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20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3E63-E6DB-47C4-83C3-3B15F4151B12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833C-F07B-432C-A3C1-CA341897A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92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3E63-E6DB-47C4-83C3-3B15F4151B12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833C-F07B-432C-A3C1-CA341897A33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6952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3E63-E6DB-47C4-83C3-3B15F4151B12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833C-F07B-432C-A3C1-CA341897A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86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3E63-E6DB-47C4-83C3-3B15F4151B12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833C-F07B-432C-A3C1-CA341897A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9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3E63-E6DB-47C4-83C3-3B15F4151B12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833C-F07B-432C-A3C1-CA341897A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42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3E63-E6DB-47C4-83C3-3B15F4151B12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833C-F07B-432C-A3C1-CA341897A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1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3E63-E6DB-47C4-83C3-3B15F4151B12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833C-F07B-432C-A3C1-CA341897A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6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3E63-E6DB-47C4-83C3-3B15F4151B12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833C-F07B-432C-A3C1-CA341897A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8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3E63-E6DB-47C4-83C3-3B15F4151B12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833C-F07B-432C-A3C1-CA341897A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51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3E63-E6DB-47C4-83C3-3B15F4151B12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833C-F07B-432C-A3C1-CA341897A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2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3E63-E6DB-47C4-83C3-3B15F4151B12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833C-F07B-432C-A3C1-CA341897A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56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3E63-E6DB-47C4-83C3-3B15F4151B12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833C-F07B-432C-A3C1-CA341897A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83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3E63-E6DB-47C4-83C3-3B15F4151B12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833C-F07B-432C-A3C1-CA341897A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3E63-E6DB-47C4-83C3-3B15F4151B12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833C-F07B-432C-A3C1-CA341897A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32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3E63-E6DB-47C4-83C3-3B15F4151B12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833C-F07B-432C-A3C1-CA341897A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1073E63-E6DB-47C4-83C3-3B15F4151B12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0C5833C-F07B-432C-A3C1-CA341897A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95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7557" y="2673929"/>
            <a:ext cx="10163897" cy="1427016"/>
          </a:xfrm>
        </p:spPr>
        <p:txBody>
          <a:bodyPr>
            <a:noAutofit/>
          </a:bodyPr>
          <a:lstStyle/>
          <a:p>
            <a:r>
              <a:rPr lang="en-US" sz="9600" dirty="0" smtClean="0"/>
              <a:t>Database Course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67639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Why We Need Database?</a:t>
            </a:r>
            <a:endParaRPr lang="en-US" sz="44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2020728"/>
            <a:ext cx="10682481" cy="449090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Databases help organize and structure large amounts of data in a systematic way.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Retrieving information from a well-designed database is faster and more efficient than searching through individual files.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Databases enforce data integrity. For example, a database can be designed to prevent invalid or incomplete information entry.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Databases allow multiple users to interact with data at the same time. Almost every application in the modern day uses databases to store their data.</a:t>
            </a: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45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cap="none" dirty="0">
                <a:latin typeface="Arial" panose="020B0604020202020204" pitchFamily="34" charset="0"/>
                <a:cs typeface="Arial" panose="020B0604020202020204" pitchFamily="34" charset="0"/>
              </a:rPr>
              <a:t>Relational and </a:t>
            </a:r>
            <a:r>
              <a:rPr lang="en-US" sz="44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Non-Relational </a:t>
            </a:r>
            <a:br>
              <a:rPr lang="en-US" sz="44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Databases</a:t>
            </a:r>
            <a:endParaRPr lang="en-US" sz="4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0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Relational</a:t>
            </a:r>
            <a:endParaRPr lang="en-US" sz="30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Relational databases use a table-based structure with rows and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columns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MySQL, MSSQL, SQL Lite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000" cap="none" dirty="0">
                <a:latin typeface="Arial" panose="020B0604020202020204" pitchFamily="34" charset="0"/>
                <a:cs typeface="Arial" panose="020B0604020202020204" pitchFamily="34" charset="0"/>
              </a:rPr>
              <a:t>Non-relational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Non-relational databases allow more flexible data models without insisting on a fixed design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MongoDB,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Redis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Couchbase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and Apache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HBase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1375" y="2371018"/>
            <a:ext cx="5106027" cy="36002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9956" y="2371017"/>
            <a:ext cx="5106027" cy="36002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7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5109"/>
            <a:ext cx="6276109" cy="39686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196" y="281314"/>
            <a:ext cx="6344804" cy="419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26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4;p20"/>
          <p:cNvSpPr txBox="1">
            <a:spLocks/>
          </p:cNvSpPr>
          <p:nvPr/>
        </p:nvSpPr>
        <p:spPr>
          <a:xfrm>
            <a:off x="975918" y="1114706"/>
            <a:ext cx="3928591" cy="4967440"/>
          </a:xfrm>
          <a:prstGeom prst="rect">
            <a:avLst/>
          </a:prstGeom>
          <a:solidFill>
            <a:schemeClr val="bg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table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contains a collection of </a:t>
            </a:r>
            <a:r>
              <a:rPr lang="en-US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records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fields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represented as rows and columns respectively. </a:t>
            </a:r>
          </a:p>
          <a:p>
            <a:pPr marL="0" indent="0"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Each </a:t>
            </a:r>
            <a:r>
              <a:rPr lang="en-US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record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contains the data for one object, person, or place. 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-US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Fields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are the categories for each piece of data in the table. </a:t>
            </a:r>
            <a:endParaRPr lang="en-US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In this example, each record is a single song track. 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638800" y="1114706"/>
            <a:ext cx="6137563" cy="4343984"/>
            <a:chOff x="6887326" y="1879711"/>
            <a:chExt cx="4832449" cy="2068734"/>
          </a:xfrm>
        </p:grpSpPr>
        <p:graphicFrame>
          <p:nvGraphicFramePr>
            <p:cNvPr id="4" name="Google Shape;183;p21"/>
            <p:cNvGraphicFramePr/>
            <p:nvPr>
              <p:extLst>
                <p:ext uri="{D42A27DB-BD31-4B8C-83A1-F6EECF244321}">
                  <p14:modId xmlns:p14="http://schemas.microsoft.com/office/powerpoint/2010/main" val="2539273236"/>
                </p:ext>
              </p:extLst>
            </p:nvPr>
          </p:nvGraphicFramePr>
          <p:xfrm>
            <a:off x="6887326" y="2364586"/>
            <a:ext cx="4832449" cy="1583859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70727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689081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770943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7026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846062"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GB" dirty="0" err="1">
                            <a:solidFill>
                              <a:srgbClr val="FFFFFF"/>
                            </a:solidFill>
                            <a:latin typeface="Roboto Mono"/>
                            <a:ea typeface="Roboto Mono"/>
                            <a:cs typeface="Roboto Mono"/>
                            <a:sym typeface="Roboto Mono"/>
                          </a:rPr>
                          <a:t>TrackID</a:t>
                        </a:r>
                        <a:endParaRPr dirty="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endParaRP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dk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GB" dirty="0">
                            <a:solidFill>
                              <a:srgbClr val="FFFFFF"/>
                            </a:solidFill>
                            <a:latin typeface="Roboto Mono"/>
                            <a:ea typeface="Roboto Mono"/>
                            <a:cs typeface="Roboto Mono"/>
                            <a:sym typeface="Roboto Mono"/>
                          </a:rPr>
                          <a:t>Title</a:t>
                        </a:r>
                        <a:endParaRPr dirty="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endParaRP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dk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GB">
                            <a:solidFill>
                              <a:srgbClr val="FFFFFF"/>
                            </a:solidFill>
                            <a:latin typeface="Roboto Mono"/>
                            <a:ea typeface="Roboto Mono"/>
                            <a:cs typeface="Roboto Mono"/>
                            <a:sym typeface="Roboto Mono"/>
                          </a:rPr>
                          <a:t>Artist</a:t>
                        </a:r>
                        <a:endParaRPr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endParaRP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dk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GB">
                            <a:solidFill>
                              <a:srgbClr val="FFFFFF"/>
                            </a:solidFill>
                            <a:latin typeface="Roboto Mono"/>
                            <a:ea typeface="Roboto Mono"/>
                            <a:cs typeface="Roboto Mono"/>
                            <a:sym typeface="Roboto Mono"/>
                          </a:rPr>
                          <a:t>Genre</a:t>
                        </a:r>
                        <a:endParaRPr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endParaRP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dk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846062"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GB">
                            <a:latin typeface="Roboto Mono"/>
                            <a:ea typeface="Roboto Mono"/>
                            <a:cs typeface="Roboto Mono"/>
                            <a:sym typeface="Roboto Mono"/>
                          </a:rPr>
                          <a:t>1</a:t>
                        </a:r>
                        <a:endParaRPr>
                          <a:latin typeface="Roboto Mono"/>
                          <a:ea typeface="Roboto Mono"/>
                          <a:cs typeface="Roboto Mono"/>
                          <a:sym typeface="Roboto Mono"/>
                        </a:endParaRP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GB">
                            <a:latin typeface="Roboto Mono"/>
                            <a:ea typeface="Roboto Mono"/>
                            <a:cs typeface="Roboto Mono"/>
                            <a:sym typeface="Roboto Mono"/>
                          </a:rPr>
                          <a:t>Float away</a:t>
                        </a:r>
                        <a:endParaRPr>
                          <a:latin typeface="Roboto Mono"/>
                          <a:ea typeface="Roboto Mono"/>
                          <a:cs typeface="Roboto Mono"/>
                          <a:sym typeface="Roboto Mono"/>
                        </a:endParaRP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GB" dirty="0">
                            <a:latin typeface="Roboto Mono"/>
                            <a:ea typeface="Roboto Mono"/>
                            <a:cs typeface="Roboto Mono"/>
                            <a:sym typeface="Roboto Mono"/>
                          </a:rPr>
                          <a:t>The Springs</a:t>
                        </a:r>
                        <a:endParaRPr dirty="0">
                          <a:latin typeface="Roboto Mono"/>
                          <a:ea typeface="Roboto Mono"/>
                          <a:cs typeface="Roboto Mono"/>
                          <a:sym typeface="Roboto Mono"/>
                        </a:endParaRP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GB">
                            <a:latin typeface="Roboto Mono"/>
                            <a:ea typeface="Roboto Mono"/>
                            <a:cs typeface="Roboto Mono"/>
                            <a:sym typeface="Roboto Mono"/>
                          </a:rPr>
                          <a:t>Pop</a:t>
                        </a:r>
                        <a:endParaRPr>
                          <a:latin typeface="Roboto Mono"/>
                          <a:ea typeface="Roboto Mono"/>
                          <a:cs typeface="Roboto Mono"/>
                          <a:sym typeface="Roboto Mono"/>
                        </a:endParaRP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44569"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GB">
                            <a:latin typeface="Roboto Mono"/>
                            <a:ea typeface="Roboto Mono"/>
                            <a:cs typeface="Roboto Mono"/>
                            <a:sym typeface="Roboto Mono"/>
                          </a:rPr>
                          <a:t>2</a:t>
                        </a:r>
                        <a:endParaRPr>
                          <a:latin typeface="Roboto Mono"/>
                          <a:ea typeface="Roboto Mono"/>
                          <a:cs typeface="Roboto Mono"/>
                          <a:sym typeface="Roboto Mono"/>
                        </a:endParaRP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GB">
                            <a:latin typeface="Roboto Mono"/>
                            <a:ea typeface="Roboto Mono"/>
                            <a:cs typeface="Roboto Mono"/>
                            <a:sym typeface="Roboto Mono"/>
                          </a:rPr>
                          <a:t>In denial</a:t>
                        </a:r>
                        <a:endParaRPr>
                          <a:latin typeface="Roboto Mono"/>
                          <a:ea typeface="Roboto Mono"/>
                          <a:cs typeface="Roboto Mono"/>
                          <a:sym typeface="Roboto Mono"/>
                        </a:endParaRP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GB" dirty="0" err="1">
                            <a:latin typeface="Roboto Mono"/>
                            <a:ea typeface="Roboto Mono"/>
                            <a:cs typeface="Roboto Mono"/>
                            <a:sym typeface="Roboto Mono"/>
                          </a:rPr>
                          <a:t>Rocketts</a:t>
                        </a:r>
                        <a:endParaRPr dirty="0">
                          <a:latin typeface="Roboto Mono"/>
                          <a:ea typeface="Roboto Mono"/>
                          <a:cs typeface="Roboto Mono"/>
                          <a:sym typeface="Roboto Mono"/>
                        </a:endParaRP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GB">
                            <a:latin typeface="Roboto Mono"/>
                            <a:ea typeface="Roboto Mono"/>
                            <a:cs typeface="Roboto Mono"/>
                            <a:sym typeface="Roboto Mono"/>
                          </a:rPr>
                          <a:t>Rock</a:t>
                        </a:r>
                        <a:endParaRPr>
                          <a:latin typeface="Roboto Mono"/>
                          <a:ea typeface="Roboto Mono"/>
                          <a:cs typeface="Roboto Mono"/>
                          <a:sym typeface="Roboto Mono"/>
                        </a:endParaRP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544569"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GB">
                            <a:latin typeface="Roboto Mono"/>
                            <a:ea typeface="Roboto Mono"/>
                            <a:cs typeface="Roboto Mono"/>
                            <a:sym typeface="Roboto Mono"/>
                          </a:rPr>
                          <a:t>3</a:t>
                        </a:r>
                        <a:endParaRPr>
                          <a:latin typeface="Roboto Mono"/>
                          <a:ea typeface="Roboto Mono"/>
                          <a:cs typeface="Roboto Mono"/>
                          <a:sym typeface="Roboto Mono"/>
                        </a:endParaRP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GB">
                            <a:latin typeface="Roboto Mono"/>
                            <a:ea typeface="Roboto Mono"/>
                            <a:cs typeface="Roboto Mono"/>
                            <a:sym typeface="Roboto Mono"/>
                          </a:rPr>
                          <a:t>With you</a:t>
                        </a:r>
                        <a:endParaRPr>
                          <a:latin typeface="Roboto Mono"/>
                          <a:ea typeface="Roboto Mono"/>
                          <a:cs typeface="Roboto Mono"/>
                          <a:sym typeface="Roboto Mono"/>
                        </a:endParaRP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GB" dirty="0" err="1">
                            <a:latin typeface="Roboto Mono"/>
                            <a:ea typeface="Roboto Mono"/>
                            <a:cs typeface="Roboto Mono"/>
                            <a:sym typeface="Roboto Mono"/>
                          </a:rPr>
                          <a:t>Funzo</a:t>
                        </a:r>
                        <a:r>
                          <a:rPr lang="en-GB" dirty="0">
                            <a:latin typeface="Roboto Mono"/>
                            <a:ea typeface="Roboto Mono"/>
                            <a:cs typeface="Roboto Mono"/>
                            <a:sym typeface="Roboto Mono"/>
                          </a:rPr>
                          <a:t> </a:t>
                        </a:r>
                        <a:endParaRPr dirty="0">
                          <a:latin typeface="Roboto Mono"/>
                          <a:ea typeface="Roboto Mono"/>
                          <a:cs typeface="Roboto Mono"/>
                          <a:sym typeface="Roboto Mono"/>
                        </a:endParaRP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GB">
                            <a:latin typeface="Roboto Mono"/>
                            <a:ea typeface="Roboto Mono"/>
                            <a:cs typeface="Roboto Mono"/>
                            <a:sym typeface="Roboto Mono"/>
                          </a:rPr>
                          <a:t>Pop</a:t>
                        </a:r>
                        <a:endParaRPr>
                          <a:latin typeface="Roboto Mono"/>
                          <a:ea typeface="Roboto Mono"/>
                          <a:cs typeface="Roboto Mono"/>
                          <a:sym typeface="Roboto Mono"/>
                        </a:endParaRP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544569"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GB" dirty="0">
                            <a:latin typeface="Roboto Mono"/>
                            <a:ea typeface="Roboto Mono"/>
                            <a:cs typeface="Roboto Mono"/>
                            <a:sym typeface="Roboto Mono"/>
                          </a:rPr>
                          <a:t>4</a:t>
                        </a:r>
                        <a:endParaRPr dirty="0">
                          <a:latin typeface="Roboto Mono"/>
                          <a:ea typeface="Roboto Mono"/>
                          <a:cs typeface="Roboto Mono"/>
                          <a:sym typeface="Roboto Mono"/>
                        </a:endParaRP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GB">
                            <a:latin typeface="Roboto Mono"/>
                            <a:ea typeface="Roboto Mono"/>
                            <a:cs typeface="Roboto Mono"/>
                            <a:sym typeface="Roboto Mono"/>
                          </a:rPr>
                          <a:t>Us</a:t>
                        </a:r>
                        <a:endParaRPr>
                          <a:latin typeface="Roboto Mono"/>
                          <a:ea typeface="Roboto Mono"/>
                          <a:cs typeface="Roboto Mono"/>
                          <a:sym typeface="Roboto Mono"/>
                        </a:endParaRP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GB" dirty="0">
                            <a:latin typeface="Roboto Mono"/>
                            <a:ea typeface="Roboto Mono"/>
                            <a:cs typeface="Roboto Mono"/>
                            <a:sym typeface="Roboto Mono"/>
                          </a:rPr>
                          <a:t>The Feast</a:t>
                        </a:r>
                        <a:endParaRPr dirty="0">
                          <a:latin typeface="Roboto Mono"/>
                          <a:ea typeface="Roboto Mono"/>
                          <a:cs typeface="Roboto Mono"/>
                          <a:sym typeface="Roboto Mono"/>
                        </a:endParaRP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GB" dirty="0">
                            <a:latin typeface="Roboto Mono"/>
                            <a:ea typeface="Roboto Mono"/>
                            <a:cs typeface="Roboto Mono"/>
                            <a:sym typeface="Roboto Mono"/>
                          </a:rPr>
                          <a:t>RnB</a:t>
                        </a:r>
                        <a:endParaRPr dirty="0">
                          <a:latin typeface="Roboto Mono"/>
                          <a:ea typeface="Roboto Mono"/>
                          <a:cs typeface="Roboto Mono"/>
                          <a:sym typeface="Roboto Mono"/>
                        </a:endParaRP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5" name="Google Shape;184;p21"/>
            <p:cNvSpPr txBox="1"/>
            <p:nvPr/>
          </p:nvSpPr>
          <p:spPr>
            <a:xfrm>
              <a:off x="7729202" y="2398336"/>
              <a:ext cx="389700" cy="40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>
                  <a:solidFill>
                    <a:srgbClr val="5B5BA5"/>
                  </a:solidFill>
                  <a:latin typeface="Quicksand"/>
                  <a:ea typeface="Quicksand"/>
                  <a:cs typeface="Quicksand"/>
                  <a:sym typeface="Quicksand"/>
                </a:rPr>
                <a:t>🔑</a:t>
              </a:r>
              <a:endParaRPr/>
            </a:p>
          </p:txBody>
        </p:sp>
        <p:sp>
          <p:nvSpPr>
            <p:cNvPr id="6" name="Google Shape;186;p21"/>
            <p:cNvSpPr/>
            <p:nvPr/>
          </p:nvSpPr>
          <p:spPr>
            <a:xfrm>
              <a:off x="7576302" y="2213261"/>
              <a:ext cx="85500" cy="85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7;p21"/>
            <p:cNvSpPr/>
            <p:nvPr/>
          </p:nvSpPr>
          <p:spPr>
            <a:xfrm>
              <a:off x="8795502" y="2213261"/>
              <a:ext cx="85500" cy="85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8;p21"/>
            <p:cNvSpPr/>
            <p:nvPr/>
          </p:nvSpPr>
          <p:spPr>
            <a:xfrm>
              <a:off x="10090902" y="2213261"/>
              <a:ext cx="85500" cy="85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9;p21"/>
            <p:cNvSpPr/>
            <p:nvPr/>
          </p:nvSpPr>
          <p:spPr>
            <a:xfrm>
              <a:off x="11157702" y="2213261"/>
              <a:ext cx="85500" cy="85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" name="Google Shape;190;p21"/>
            <p:cNvCxnSpPr>
              <a:endCxn id="6" idx="0"/>
            </p:cNvCxnSpPr>
            <p:nvPr/>
          </p:nvCxnSpPr>
          <p:spPr>
            <a:xfrm rot="5400000">
              <a:off x="8305802" y="1193011"/>
              <a:ext cx="333600" cy="1707000"/>
            </a:xfrm>
            <a:prstGeom prst="curvedConnector3">
              <a:avLst>
                <a:gd name="adj1" fmla="val 49993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11" name="Google Shape;191;p21"/>
            <p:cNvCxnSpPr>
              <a:endCxn id="7" idx="0"/>
            </p:cNvCxnSpPr>
            <p:nvPr/>
          </p:nvCxnSpPr>
          <p:spPr>
            <a:xfrm rot="5400000">
              <a:off x="8915402" y="1802611"/>
              <a:ext cx="333600" cy="487800"/>
            </a:xfrm>
            <a:prstGeom prst="curvedConnector3">
              <a:avLst>
                <a:gd name="adj1" fmla="val 49993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12" name="Google Shape;192;p21"/>
            <p:cNvCxnSpPr>
              <a:endCxn id="8" idx="0"/>
            </p:cNvCxnSpPr>
            <p:nvPr/>
          </p:nvCxnSpPr>
          <p:spPr>
            <a:xfrm rot="16200000" flipH="1">
              <a:off x="9563102" y="1642711"/>
              <a:ext cx="333600" cy="807600"/>
            </a:xfrm>
            <a:prstGeom prst="curvedConnector3">
              <a:avLst>
                <a:gd name="adj1" fmla="val 49993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13" name="Google Shape;193;p21"/>
            <p:cNvCxnSpPr>
              <a:endCxn id="9" idx="7"/>
            </p:cNvCxnSpPr>
            <p:nvPr/>
          </p:nvCxnSpPr>
          <p:spPr>
            <a:xfrm rot="16200000" flipH="1">
              <a:off x="10105352" y="1100461"/>
              <a:ext cx="346200" cy="1904700"/>
            </a:xfrm>
            <a:prstGeom prst="curvedConnector3">
              <a:avLst>
                <a:gd name="adj1" fmla="val 48173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  <p:sp>
        <p:nvSpPr>
          <p:cNvPr id="15" name="TextBox 14"/>
          <p:cNvSpPr txBox="1"/>
          <p:nvPr/>
        </p:nvSpPr>
        <p:spPr>
          <a:xfrm>
            <a:off x="8053724" y="443112"/>
            <a:ext cx="17624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Fields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24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820881" y="1139290"/>
            <a:ext cx="10217728" cy="1399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52945" y="1246909"/>
            <a:ext cx="975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Creating Database. 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 place of `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database_name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`, write the name of the database you want.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52945" y="1949781"/>
            <a:ext cx="9753600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CREATE DATABASE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database_name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20881" y="2940381"/>
            <a:ext cx="10217728" cy="1399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052945" y="3752544"/>
            <a:ext cx="9753600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DELETE DATABASE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database_name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52945" y="3042986"/>
            <a:ext cx="975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Deleting Database. 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 place of `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database_name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`, write the name of the database.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20881" y="4813962"/>
            <a:ext cx="10217728" cy="1399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052945" y="5564919"/>
            <a:ext cx="9753600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SHOW TABLES;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52945" y="4989386"/>
            <a:ext cx="975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To see all the tables inside your database, you can use the following command. </a:t>
            </a:r>
          </a:p>
        </p:txBody>
      </p:sp>
    </p:spTree>
    <p:extLst>
      <p:ext uri="{BB962C8B-B14F-4D97-AF65-F5344CB8AC3E}">
        <p14:creationId xmlns:p14="http://schemas.microsoft.com/office/powerpoint/2010/main" val="345505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820881" y="1139290"/>
            <a:ext cx="10217728" cy="1399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52945" y="1246909"/>
            <a:ext cx="975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Creating Table.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52945" y="1949781"/>
            <a:ext cx="9753600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CREATE TABLE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table_name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{ here will come the fields or columns of the table};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20881" y="2940381"/>
            <a:ext cx="10217728" cy="1399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052945" y="3752544"/>
            <a:ext cx="9753600" cy="13234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CREATE TABLE Product {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product_id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INT,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52945" y="3042986"/>
            <a:ext cx="975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 </a:t>
            </a:r>
          </a:p>
        </p:txBody>
      </p:sp>
    </p:spTree>
    <p:extLst>
      <p:ext uri="{BB962C8B-B14F-4D97-AF65-F5344CB8AC3E}">
        <p14:creationId xmlns:p14="http://schemas.microsoft.com/office/powerpoint/2010/main" val="260770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139</TotalTime>
  <Words>305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Quicksand</vt:lpstr>
      <vt:lpstr>Roboto Mono</vt:lpstr>
      <vt:lpstr>Tw Cen MT</vt:lpstr>
      <vt:lpstr>Wingdings</vt:lpstr>
      <vt:lpstr>Droplet</vt:lpstr>
      <vt:lpstr>Database Course</vt:lpstr>
      <vt:lpstr>Why We Need Database?</vt:lpstr>
      <vt:lpstr>Relational and Non-Relational  Databases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Course</dc:title>
  <dc:creator>Zubair</dc:creator>
  <cp:lastModifiedBy>Zubair</cp:lastModifiedBy>
  <cp:revision>12</cp:revision>
  <dcterms:created xsi:type="dcterms:W3CDTF">2024-02-03T17:16:21Z</dcterms:created>
  <dcterms:modified xsi:type="dcterms:W3CDTF">2024-02-15T20:35:22Z</dcterms:modified>
</cp:coreProperties>
</file>