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Quicksand"/>
      <p:regular r:id="rId57"/>
      <p:bold r:id="rId58"/>
    </p:embeddedFont>
    <p:embeddedFont>
      <p:font typeface="Roboto Mono"/>
      <p:regular r:id="rId59"/>
      <p:bold r:id="rId60"/>
      <p:italic r:id="rId61"/>
      <p:boldItalic r:id="rId62"/>
    </p:embeddedFont>
    <p:embeddedFont>
      <p:font typeface="Quicksand Medium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F2C4E8-4495-4DB2-BE58-6B3B6BA540EE}">
  <a:tblStyle styleId="{6AF2C4E8-4495-4DB2-BE58-6B3B6BA540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64" Type="http://schemas.openxmlformats.org/officeDocument/2006/relationships/font" Target="fonts/QuicksandMedium-bold.fntdata"/><Relationship Id="rId63" Type="http://schemas.openxmlformats.org/officeDocument/2006/relationships/font" Target="fonts/QuicksandMedium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Quicksand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58" Type="http://schemas.openxmlformats.org/officeDocument/2006/relationships/font" Target="fonts/Quicksan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about:blank" TargetMode="External"/><Relationship Id="rId4" Type="http://schemas.openxmlformats.org/officeDocument/2006/relationships/hyperlink" Target="https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bulb-light-idea-electricity-energy-5258341/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bulb-light-idea-electricity-energy-5258341/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bulb-light-idea-electricity-energy-5258341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17-06-21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ncce.io/ogl</a:t>
            </a: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fc2c29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fc2c29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fc2c29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fc2c29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fc2c29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fc2c29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fc2c29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fc2c29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fc2c29b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fc2c29b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fc2c29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8fc2c29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8fc2c29b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8fc2c29b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8fc2c29b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8fc2c29b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e491f41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ae491f41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e371067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e371067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83ba26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83ba26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e371067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e371067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e371067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e371067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e371067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e371067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ae491f4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ae491f4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e491f4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ae491f4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491f4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491f4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ae491f41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ae491f41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ae491f4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ae491f4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e37106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1e37106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e37106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1e37106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fc2c29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fc2c29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1e371067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1e371067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1e371067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1e371067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ae491f41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ae491f41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ae491f4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ae491f4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1e371067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1e371067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1e371067d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1e371067d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1e371067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1e371067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1e371067d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1e371067d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1e371067d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1e371067d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1e371067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1e371067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fc2c29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fc2c29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1e371067d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1e371067d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1e371067d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1e371067d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1e371067d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81e371067d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1e371067d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1e371067d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1e371067d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1e371067d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a715a40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a715a40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a715a40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a715a40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83ba26b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83ba26b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https://pixabay.com/photos/bulb-light-idea-electricity-energy-5258341/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1e371067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1e371067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https://pixabay.com/photos/bulb-light-idea-electricity-energy-5258341/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1e371067d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1e371067d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https://pixabay.com/photos/bulb-light-idea-electricity-energy-5258341/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fc2c29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fc2c29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883ba26b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883ba26b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fc2c29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fc2c29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fc2c29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fc2c29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3ba26b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3ba26b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3ba26b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3ba26b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175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5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1</a:t>
            </a:r>
            <a:r>
              <a:rPr lang="en-GB"/>
              <a:t>: Database essentials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KS4 - Databases and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table</a:t>
            </a:r>
            <a:r>
              <a:rPr lang="en-GB"/>
              <a:t> holds a collection of </a:t>
            </a:r>
            <a:r>
              <a:rPr b="1" lang="en-GB"/>
              <a:t>records</a:t>
            </a:r>
            <a:r>
              <a:rPr lang="en-GB"/>
              <a:t> for a particular theme.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this case it is a collection of music tracks. </a:t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142" name="Google Shape;142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8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834625" y="1188600"/>
            <a:ext cx="5200200" cy="30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naming convention for a </a:t>
            </a:r>
            <a:r>
              <a:rPr b="1" lang="en-GB"/>
              <a:t>table </a:t>
            </a:r>
            <a:r>
              <a:rPr lang="en-GB"/>
              <a:t>always begins with a lowercase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</a:t>
            </a:r>
            <a:r>
              <a:rPr lang="en-GB"/>
              <a:t> followed by the name of the table. 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154" name="Google Shape;154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19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110550" y="1337175"/>
            <a:ext cx="1068300" cy="2718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table </a:t>
            </a:r>
            <a:r>
              <a:rPr lang="en-GB"/>
              <a:t>contains a collection of </a:t>
            </a:r>
            <a:r>
              <a:rPr b="1" lang="en-GB"/>
              <a:t>records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</a:t>
            </a:r>
            <a:r>
              <a:rPr b="1" lang="en-GB"/>
              <a:t>record </a:t>
            </a:r>
            <a:r>
              <a:rPr lang="en-GB"/>
              <a:t>contains the data for one object, </a:t>
            </a:r>
            <a:r>
              <a:rPr lang="en-GB"/>
              <a:t>person,  </a:t>
            </a:r>
            <a:r>
              <a:rPr lang="en-GB"/>
              <a:t>or place.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this example, each record is a single song track. </a:t>
            </a:r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166" name="Google Shape;166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103475" y="2221550"/>
            <a:ext cx="4648200" cy="2718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103475" y="2678750"/>
            <a:ext cx="4648200" cy="2718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103475" y="3158800"/>
            <a:ext cx="4648200" cy="2718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103475" y="3616000"/>
            <a:ext cx="4648200" cy="2718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table </a:t>
            </a:r>
            <a:r>
              <a:rPr lang="en-GB"/>
              <a:t>has a number of </a:t>
            </a:r>
            <a:r>
              <a:rPr b="1" lang="en-GB"/>
              <a:t>fields</a:t>
            </a:r>
            <a:r>
              <a:rPr lang="en-GB"/>
              <a:t>. These are the </a:t>
            </a:r>
            <a:r>
              <a:rPr lang="en-GB"/>
              <a:t>categories</a:t>
            </a:r>
            <a:r>
              <a:rPr lang="en-GB"/>
              <a:t> for each piece of data in the table.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table has </a:t>
            </a:r>
            <a:r>
              <a:rPr b="1" lang="en-GB"/>
              <a:t>four </a:t>
            </a:r>
            <a:r>
              <a:rPr lang="en-GB"/>
              <a:t>fields.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GB"/>
              <a:t> </a:t>
            </a:r>
            <a:endParaRPr/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181" name="Google Shape;181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83" name="Google Shape;183;p21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1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6115475" y="798975"/>
            <a:ext cx="768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Fields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749975" y="1492825"/>
            <a:ext cx="85500" cy="85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969175" y="1492825"/>
            <a:ext cx="85500" cy="85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264575" y="1492825"/>
            <a:ext cx="85500" cy="85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8331375" y="1492825"/>
            <a:ext cx="85500" cy="85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1"/>
          <p:cNvCxnSpPr>
            <a:stCxn id="185" idx="2"/>
            <a:endCxn id="186" idx="0"/>
          </p:cNvCxnSpPr>
          <p:nvPr/>
        </p:nvCxnSpPr>
        <p:spPr>
          <a:xfrm rot="5400000">
            <a:off x="5479475" y="472575"/>
            <a:ext cx="333600" cy="1707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21"/>
          <p:cNvCxnSpPr>
            <a:stCxn id="185" idx="2"/>
            <a:endCxn id="187" idx="0"/>
          </p:cNvCxnSpPr>
          <p:nvPr/>
        </p:nvCxnSpPr>
        <p:spPr>
          <a:xfrm rot="5400000">
            <a:off x="6089075" y="1082175"/>
            <a:ext cx="333600" cy="487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21"/>
          <p:cNvCxnSpPr>
            <a:stCxn id="185" idx="2"/>
            <a:endCxn id="188" idx="0"/>
          </p:cNvCxnSpPr>
          <p:nvPr/>
        </p:nvCxnSpPr>
        <p:spPr>
          <a:xfrm flipH="1" rot="-5400000">
            <a:off x="6736775" y="922275"/>
            <a:ext cx="333600" cy="807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21"/>
          <p:cNvCxnSpPr>
            <a:stCxn id="185" idx="2"/>
            <a:endCxn id="189" idx="7"/>
          </p:cNvCxnSpPr>
          <p:nvPr/>
        </p:nvCxnSpPr>
        <p:spPr>
          <a:xfrm flipH="1" rot="-5400000">
            <a:off x="7279025" y="380025"/>
            <a:ext cx="346200" cy="1904700"/>
          </a:xfrm>
          <a:prstGeom prst="curvedConnector3">
            <a:avLst>
              <a:gd fmla="val 4817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</a:t>
            </a:r>
            <a:r>
              <a:rPr b="1" lang="en-GB"/>
              <a:t>record </a:t>
            </a:r>
            <a:r>
              <a:rPr lang="en-GB"/>
              <a:t>in the table needs a </a:t>
            </a:r>
            <a:r>
              <a:rPr b="1" lang="en-GB"/>
              <a:t>unique</a:t>
            </a:r>
            <a:r>
              <a:rPr lang="en-GB"/>
              <a:t> identifier.</a:t>
            </a:r>
            <a:r>
              <a:rPr lang="en-GB"/>
              <a:t>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</a:t>
            </a:r>
            <a:r>
              <a:rPr b="1" lang="en-GB"/>
              <a:t>primary key</a:t>
            </a:r>
            <a:r>
              <a:rPr lang="en-GB"/>
              <a:t> is used to give each record a </a:t>
            </a:r>
            <a:r>
              <a:rPr b="1" lang="en-GB"/>
              <a:t>unique</a:t>
            </a:r>
            <a:r>
              <a:rPr lang="en-GB"/>
              <a:t> code. </a:t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200" name="Google Shape;200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2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4103475" y="2221550"/>
            <a:ext cx="303900" cy="1666250"/>
            <a:chOff x="4103475" y="2221550"/>
            <a:chExt cx="303900" cy="1666250"/>
          </a:xfrm>
        </p:grpSpPr>
        <p:sp>
          <p:nvSpPr>
            <p:cNvPr id="206" name="Google Shape;206;p22"/>
            <p:cNvSpPr/>
            <p:nvPr/>
          </p:nvSpPr>
          <p:spPr>
            <a:xfrm>
              <a:off x="4103475" y="2221550"/>
              <a:ext cx="303900" cy="271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103475" y="2678750"/>
              <a:ext cx="303900" cy="271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103475" y="3158800"/>
              <a:ext cx="303900" cy="271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103475" y="3616000"/>
              <a:ext cx="303900" cy="271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primary key</a:t>
            </a:r>
            <a:r>
              <a:rPr lang="en-GB"/>
              <a:t> can never be repeated.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ensures that each </a:t>
            </a:r>
            <a:r>
              <a:rPr b="1" lang="en-GB"/>
              <a:t>record </a:t>
            </a:r>
            <a:r>
              <a:rPr lang="en-GB"/>
              <a:t>in the table is </a:t>
            </a:r>
            <a:r>
              <a:rPr b="1" lang="en-GB"/>
              <a:t>unique</a:t>
            </a:r>
            <a:r>
              <a:rPr lang="en-GB"/>
              <a:t>. This is very important when dealing with thousands or even millions of records.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216" name="Google Shape;216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23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the </a:t>
            </a:r>
            <a:r>
              <a:rPr b="1" lang="en-GB"/>
              <a:t>A1 Worksheet</a:t>
            </a:r>
            <a:r>
              <a:rPr lang="en-GB"/>
              <a:t> which is a quick quiz on the database key terms.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017700"/>
            <a:ext cx="3564900" cy="277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inefficient flat file database</a:t>
            </a:r>
            <a:endParaRPr/>
          </a:p>
        </p:txBody>
      </p:sp>
      <p:sp>
        <p:nvSpPr>
          <p:cNvPr id="235" name="Google Shape;235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36" name="Google Shape;236;p25"/>
          <p:cNvSpPr txBox="1"/>
          <p:nvPr>
            <p:ph idx="2" type="body"/>
          </p:nvPr>
        </p:nvSpPr>
        <p:spPr>
          <a:xfrm>
            <a:off x="311400" y="3586974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Here is a </a:t>
            </a:r>
            <a:r>
              <a:rPr b="1" lang="en-GB"/>
              <a:t>flat file database</a:t>
            </a:r>
            <a:r>
              <a:rPr lang="en-GB"/>
              <a:t> that has been used to record data about the </a:t>
            </a:r>
            <a:r>
              <a:rPr b="1" lang="en-GB"/>
              <a:t>downloads </a:t>
            </a:r>
            <a:r>
              <a:rPr lang="en-GB"/>
              <a:t>of tracks from a music website. </a:t>
            </a:r>
            <a:endParaRPr/>
          </a:p>
        </p:txBody>
      </p:sp>
      <p:graphicFrame>
        <p:nvGraphicFramePr>
          <p:cNvPr id="237" name="Google Shape;237;p25"/>
          <p:cNvGraphicFramePr/>
          <p:nvPr/>
        </p:nvGraphicFramePr>
        <p:xfrm>
          <a:off x="3109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717675"/>
                <a:gridCol w="986525"/>
                <a:gridCol w="908700"/>
                <a:gridCol w="547875"/>
                <a:gridCol w="745975"/>
                <a:gridCol w="658575"/>
                <a:gridCol w="642350"/>
                <a:gridCol w="845025"/>
                <a:gridCol w="1304925"/>
                <a:gridCol w="1163375"/>
              </a:tblGrid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DloadID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4.6.10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18:36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5.6.11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19:20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9.6.12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09:30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1.7.14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9.1.11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inefficient flat file database</a:t>
            </a:r>
            <a:endParaRPr/>
          </a:p>
        </p:txBody>
      </p:sp>
      <p:sp>
        <p:nvSpPr>
          <p:cNvPr id="243" name="Google Shape;243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44" name="Google Shape;244;p26"/>
          <p:cNvSpPr txBox="1"/>
          <p:nvPr>
            <p:ph idx="2" type="body"/>
          </p:nvPr>
        </p:nvSpPr>
        <p:spPr>
          <a:xfrm>
            <a:off x="310900" y="3466726"/>
            <a:ext cx="85212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Activity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 the </a:t>
            </a:r>
            <a:r>
              <a:rPr b="1" lang="en-GB"/>
              <a:t>A</a:t>
            </a:r>
            <a:r>
              <a:rPr b="1" lang="en-GB"/>
              <a:t>ctivity 2 worksheet</a:t>
            </a:r>
            <a:r>
              <a:rPr lang="en-GB"/>
              <a:t> to highlight any potential issues that might arise from storing the data in this way.</a:t>
            </a:r>
            <a:endParaRPr/>
          </a:p>
        </p:txBody>
      </p:sp>
      <p:graphicFrame>
        <p:nvGraphicFramePr>
          <p:cNvPr id="245" name="Google Shape;245;p26"/>
          <p:cNvGraphicFramePr/>
          <p:nvPr/>
        </p:nvGraphicFramePr>
        <p:xfrm>
          <a:off x="3109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717675"/>
                <a:gridCol w="986525"/>
                <a:gridCol w="908700"/>
                <a:gridCol w="547875"/>
                <a:gridCol w="745975"/>
                <a:gridCol w="658575"/>
                <a:gridCol w="642350"/>
                <a:gridCol w="845025"/>
                <a:gridCol w="1304925"/>
                <a:gridCol w="1163375"/>
              </a:tblGrid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DloadID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4.6.10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18:36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5.6.11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19:20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9.6.12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09:30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1.7.14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9.1.11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inefficient flat file database</a:t>
            </a:r>
            <a:endParaRPr/>
          </a:p>
        </p:txBody>
      </p:sp>
      <p:sp>
        <p:nvSpPr>
          <p:cNvPr id="252" name="Google Shape;252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53" name="Google Shape;253;p27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Sara Bibi has downloaded two tracks. In a </a:t>
            </a:r>
            <a:r>
              <a:rPr b="1" lang="en-GB"/>
              <a:t>flat file database</a:t>
            </a:r>
            <a:r>
              <a:rPr lang="en-GB"/>
              <a:t>, her details would need to be entered </a:t>
            </a:r>
            <a:r>
              <a:rPr b="1" lang="en-GB"/>
              <a:t>twice</a:t>
            </a:r>
            <a:r>
              <a:rPr lang="en-GB"/>
              <a:t>. This is known as data </a:t>
            </a:r>
            <a:r>
              <a:rPr b="1" lang="en-GB"/>
              <a:t>redundancy</a:t>
            </a:r>
            <a:r>
              <a:rPr lang="en-GB"/>
              <a:t>.  </a:t>
            </a:r>
            <a:endParaRPr/>
          </a:p>
        </p:txBody>
      </p:sp>
      <p:graphicFrame>
        <p:nvGraphicFramePr>
          <p:cNvPr id="254" name="Google Shape;254;p27"/>
          <p:cNvGraphicFramePr/>
          <p:nvPr/>
        </p:nvGraphicFramePr>
        <p:xfrm>
          <a:off x="3109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717675"/>
                <a:gridCol w="986525"/>
                <a:gridCol w="908700"/>
                <a:gridCol w="547875"/>
                <a:gridCol w="745975"/>
                <a:gridCol w="658575"/>
                <a:gridCol w="642350"/>
                <a:gridCol w="845025"/>
                <a:gridCol w="1304925"/>
                <a:gridCol w="1163375"/>
              </a:tblGrid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DloadID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4.6.10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18:36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5.6.11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19:20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9.6.12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09:30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1.7.14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9.1.11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7"/>
          <p:cNvSpPr/>
          <p:nvPr/>
        </p:nvSpPr>
        <p:spPr>
          <a:xfrm>
            <a:off x="5518575" y="1306675"/>
            <a:ext cx="3304200" cy="7641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</a:t>
            </a:r>
            <a:r>
              <a:rPr b="1" lang="en-GB"/>
              <a:t>Activity 0</a:t>
            </a:r>
            <a:r>
              <a:rPr b="1" lang="en-GB"/>
              <a:t> worksheet</a:t>
            </a:r>
            <a:r>
              <a:rPr lang="en-GB"/>
              <a:t> to search for vehicle information on the DVLA website.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Be prepared to comment on your answers to the final task.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data stored?</a:t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88" y="1107225"/>
            <a:ext cx="3461470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inefficient flat file database</a:t>
            </a:r>
            <a:endParaRPr/>
          </a:p>
        </p:txBody>
      </p:sp>
      <p:sp>
        <p:nvSpPr>
          <p:cNvPr id="262" name="Google Shape;262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63" name="Google Shape;263;p28"/>
          <p:cNvSpPr txBox="1"/>
          <p:nvPr>
            <p:ph idx="2" type="body"/>
          </p:nvPr>
        </p:nvSpPr>
        <p:spPr>
          <a:xfrm>
            <a:off x="262525" y="4117600"/>
            <a:ext cx="8718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track ‘</a:t>
            </a:r>
            <a:r>
              <a:rPr b="1" lang="en-GB"/>
              <a:t>Float away</a:t>
            </a:r>
            <a:r>
              <a:rPr lang="en-GB"/>
              <a:t>’ has been downloaded </a:t>
            </a:r>
            <a:r>
              <a:rPr b="1" lang="en-GB"/>
              <a:t>three times</a:t>
            </a:r>
            <a:r>
              <a:rPr lang="en-GB"/>
              <a:t>. This means that all of this data would need to be entered three times. Another example of </a:t>
            </a:r>
            <a:r>
              <a:rPr b="1" lang="en-GB"/>
              <a:t>redundancy</a:t>
            </a:r>
            <a:r>
              <a:rPr lang="en-GB"/>
              <a:t>.</a:t>
            </a:r>
            <a:endParaRPr/>
          </a:p>
        </p:txBody>
      </p:sp>
      <p:graphicFrame>
        <p:nvGraphicFramePr>
          <p:cNvPr id="264" name="Google Shape;264;p28"/>
          <p:cNvGraphicFramePr/>
          <p:nvPr/>
        </p:nvGraphicFramePr>
        <p:xfrm>
          <a:off x="3109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717675"/>
                <a:gridCol w="986525"/>
                <a:gridCol w="908700"/>
                <a:gridCol w="547875"/>
                <a:gridCol w="745975"/>
                <a:gridCol w="658575"/>
                <a:gridCol w="642350"/>
                <a:gridCol w="845025"/>
                <a:gridCol w="1304925"/>
                <a:gridCol w="1163375"/>
              </a:tblGrid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DloadID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4.6.10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18:36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5.6.11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19:20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9.6.12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09:30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1.7.14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</a:t>
                      </a: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</a:t>
                      </a: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9.1.11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5" name="Google Shape;265;p28"/>
          <p:cNvGrpSpPr/>
          <p:nvPr/>
        </p:nvGrpSpPr>
        <p:grpSpPr>
          <a:xfrm>
            <a:off x="310900" y="1306675"/>
            <a:ext cx="3160800" cy="1987350"/>
            <a:chOff x="310900" y="1306675"/>
            <a:chExt cx="3160800" cy="1987350"/>
          </a:xfrm>
        </p:grpSpPr>
        <p:sp>
          <p:nvSpPr>
            <p:cNvPr id="266" name="Google Shape;266;p28"/>
            <p:cNvSpPr/>
            <p:nvPr/>
          </p:nvSpPr>
          <p:spPr>
            <a:xfrm>
              <a:off x="310900" y="1306675"/>
              <a:ext cx="3160800" cy="469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10900" y="2065450"/>
              <a:ext cx="3160800" cy="469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10900" y="2824225"/>
              <a:ext cx="3160800" cy="4698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			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inefficient flat file database</a:t>
            </a:r>
            <a:endParaRPr/>
          </a:p>
        </p:txBody>
      </p:sp>
      <p:sp>
        <p:nvSpPr>
          <p:cNvPr id="275" name="Google Shape;275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76" name="Google Shape;276;p29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Having to enter data </a:t>
            </a:r>
            <a:r>
              <a:rPr b="1" lang="en-GB"/>
              <a:t>multiple times</a:t>
            </a:r>
            <a:r>
              <a:rPr lang="en-GB"/>
              <a:t> means the database is at an increased risk of having inaccurate data. </a:t>
            </a:r>
            <a:endParaRPr/>
          </a:p>
        </p:txBody>
      </p:sp>
      <p:graphicFrame>
        <p:nvGraphicFramePr>
          <p:cNvPr id="277" name="Google Shape;277;p29"/>
          <p:cNvGraphicFramePr/>
          <p:nvPr/>
        </p:nvGraphicFramePr>
        <p:xfrm>
          <a:off x="3109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717675"/>
                <a:gridCol w="986525"/>
                <a:gridCol w="908700"/>
                <a:gridCol w="547875"/>
                <a:gridCol w="745975"/>
                <a:gridCol w="658575"/>
                <a:gridCol w="642350"/>
                <a:gridCol w="845025"/>
                <a:gridCol w="1304925"/>
                <a:gridCol w="1163375"/>
              </a:tblGrid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DloadID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4.6.10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18:36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5.6.11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19:20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9.6.12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09:30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1.7.14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9.1.11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p29"/>
          <p:cNvSpPr/>
          <p:nvPr/>
        </p:nvSpPr>
        <p:spPr>
          <a:xfrm>
            <a:off x="2015100" y="2824225"/>
            <a:ext cx="908700" cy="4698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inefficient flat file database</a:t>
            </a:r>
            <a:endParaRPr/>
          </a:p>
        </p:txBody>
      </p:sp>
      <p:sp>
        <p:nvSpPr>
          <p:cNvPr id="285" name="Google Shape;285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86" name="Google Shape;286;p30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also makes it much harder to </a:t>
            </a:r>
            <a:r>
              <a:rPr b="1" lang="en-GB"/>
              <a:t>update </a:t>
            </a:r>
            <a:r>
              <a:rPr lang="en-GB"/>
              <a:t>because you would need to change </a:t>
            </a:r>
            <a:r>
              <a:rPr b="1" lang="en-GB"/>
              <a:t>every </a:t>
            </a:r>
            <a:r>
              <a:rPr b="1" lang="en-GB"/>
              <a:t>occurrence</a:t>
            </a:r>
            <a:r>
              <a:rPr lang="en-GB"/>
              <a:t> of the data item. This can lead to </a:t>
            </a:r>
            <a:r>
              <a:rPr b="1" lang="en-GB"/>
              <a:t>inconsistent</a:t>
            </a:r>
            <a:r>
              <a:rPr lang="en-GB"/>
              <a:t> data.</a:t>
            </a:r>
            <a:endParaRPr/>
          </a:p>
        </p:txBody>
      </p:sp>
      <p:graphicFrame>
        <p:nvGraphicFramePr>
          <p:cNvPr id="287" name="Google Shape;287;p30"/>
          <p:cNvGraphicFramePr/>
          <p:nvPr/>
        </p:nvGraphicFramePr>
        <p:xfrm>
          <a:off x="3109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717675"/>
                <a:gridCol w="986525"/>
                <a:gridCol w="908700"/>
                <a:gridCol w="547875"/>
                <a:gridCol w="745975"/>
                <a:gridCol w="658575"/>
                <a:gridCol w="642350"/>
                <a:gridCol w="845025"/>
                <a:gridCol w="1304925"/>
                <a:gridCol w="1163375"/>
              </a:tblGrid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DloadID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4.6.10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18:36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5.6.11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19:20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9.6.12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09:30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1.7.14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spings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9.1.11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most common model for a database is a </a:t>
            </a:r>
            <a:r>
              <a:rPr b="1" lang="en-GB"/>
              <a:t>relational</a:t>
            </a:r>
            <a:r>
              <a:rPr lang="en-GB"/>
              <a:t>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relational database</a:t>
            </a:r>
            <a:r>
              <a:rPr lang="en-GB"/>
              <a:t> contains </a:t>
            </a:r>
            <a:r>
              <a:rPr b="1" lang="en-GB"/>
              <a:t>more than one</a:t>
            </a:r>
            <a:r>
              <a:rPr lang="en-GB"/>
              <a:t> </a:t>
            </a:r>
            <a:r>
              <a:rPr lang="en-GB"/>
              <a:t>table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data in the tables are linked using </a:t>
            </a:r>
            <a:r>
              <a:rPr b="1" lang="en-GB"/>
              <a:t>relationships</a:t>
            </a:r>
            <a:r>
              <a:rPr lang="en-GB"/>
              <a:t>. </a:t>
            </a:r>
            <a:endParaRPr/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294" name="Google Shape;294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Relationships </a:t>
            </a:r>
            <a:r>
              <a:rPr lang="en-GB"/>
              <a:t>can 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to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to 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to many</a:t>
            </a:r>
            <a:endParaRPr/>
          </a:p>
        </p:txBody>
      </p:sp>
      <p:sp>
        <p:nvSpPr>
          <p:cNvPr id="300" name="Google Shape;300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01" name="Google Shape;301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</a:t>
            </a:r>
            <a:r>
              <a:rPr b="1" lang="en-GB"/>
              <a:t>one to one</a:t>
            </a:r>
            <a:r>
              <a:rPr lang="en-GB"/>
              <a:t> relationship means that </a:t>
            </a:r>
            <a:r>
              <a:rPr b="1" lang="en-GB"/>
              <a:t>one record</a:t>
            </a:r>
            <a:r>
              <a:rPr lang="en-GB"/>
              <a:t> in a table relates to a </a:t>
            </a:r>
            <a:r>
              <a:rPr b="1" lang="en-GB"/>
              <a:t>single</a:t>
            </a:r>
            <a:r>
              <a:rPr lang="en-GB"/>
              <a:t> record in another table. </a:t>
            </a:r>
            <a:endParaRPr/>
          </a:p>
        </p:txBody>
      </p:sp>
      <p:sp>
        <p:nvSpPr>
          <p:cNvPr id="307" name="Google Shape;307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08" name="Google Shape;308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</a:t>
            </a:r>
            <a:r>
              <a:rPr b="1" lang="en-GB"/>
              <a:t>one to many</a:t>
            </a:r>
            <a:r>
              <a:rPr lang="en-GB"/>
              <a:t> relationship means that </a:t>
            </a:r>
            <a:r>
              <a:rPr b="1" lang="en-GB"/>
              <a:t>one record</a:t>
            </a:r>
            <a:r>
              <a:rPr lang="en-GB"/>
              <a:t> in a table relates to </a:t>
            </a:r>
            <a:r>
              <a:rPr lang="en-GB"/>
              <a:t> </a:t>
            </a:r>
            <a:r>
              <a:rPr b="1" lang="en-GB"/>
              <a:t>multiple</a:t>
            </a:r>
            <a:r>
              <a:rPr lang="en-GB"/>
              <a:t> records in another table. </a:t>
            </a:r>
            <a:endParaRPr/>
          </a:p>
        </p:txBody>
      </p:sp>
      <p:sp>
        <p:nvSpPr>
          <p:cNvPr id="314" name="Google Shape;314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15" name="Google Shape;315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</a:t>
            </a:r>
            <a:r>
              <a:rPr b="1" lang="en-GB"/>
              <a:t>many</a:t>
            </a:r>
            <a:r>
              <a:rPr b="1" lang="en-GB"/>
              <a:t> to many</a:t>
            </a:r>
            <a:r>
              <a:rPr lang="en-GB"/>
              <a:t> relationship means that </a:t>
            </a:r>
            <a:r>
              <a:rPr b="1" lang="en-GB"/>
              <a:t>multiple </a:t>
            </a:r>
            <a:r>
              <a:rPr lang="en-GB"/>
              <a:t>records</a:t>
            </a:r>
            <a:r>
              <a:rPr lang="en-GB"/>
              <a:t> </a:t>
            </a:r>
            <a:r>
              <a:rPr lang="en-GB"/>
              <a:t>in a table relate to</a:t>
            </a:r>
            <a:r>
              <a:rPr lang="en-GB"/>
              <a:t> </a:t>
            </a:r>
            <a:r>
              <a:rPr b="1" lang="en-GB"/>
              <a:t>multiple</a:t>
            </a:r>
            <a:r>
              <a:rPr lang="en-GB"/>
              <a:t> records in another table. </a:t>
            </a:r>
            <a:endParaRPr/>
          </a:p>
        </p:txBody>
      </p:sp>
      <p:sp>
        <p:nvSpPr>
          <p:cNvPr id="321" name="Google Shape;321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22" name="Google Shape;322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downloads database needs to be stored in a  </a:t>
            </a:r>
            <a:r>
              <a:rPr b="1" lang="en-GB"/>
              <a:t>relational database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4747300" y="1351850"/>
            <a:ext cx="4176250" cy="1899600"/>
            <a:chOff x="4747300" y="1351850"/>
            <a:chExt cx="4176250" cy="1899600"/>
          </a:xfrm>
        </p:grpSpPr>
        <p:sp>
          <p:nvSpPr>
            <p:cNvPr id="331" name="Google Shape;331;p36"/>
            <p:cNvSpPr/>
            <p:nvPr/>
          </p:nvSpPr>
          <p:spPr>
            <a:xfrm>
              <a:off x="4747300" y="1712150"/>
              <a:ext cx="1133700" cy="153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TrackID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Title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Artist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Genre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223350" y="1712100"/>
              <a:ext cx="1133700" cy="153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DownlID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TrackID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MemberID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Date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Time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699400" y="1712100"/>
              <a:ext cx="1133700" cy="153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MemberID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Firstname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Surname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Email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Password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4" name="Google Shape;334;p36"/>
            <p:cNvSpPr txBox="1"/>
            <p:nvPr/>
          </p:nvSpPr>
          <p:spPr>
            <a:xfrm>
              <a:off x="4748525" y="1351850"/>
              <a:ext cx="11337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tblTracks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5" name="Google Shape;335;p36"/>
            <p:cNvSpPr txBox="1"/>
            <p:nvPr/>
          </p:nvSpPr>
          <p:spPr>
            <a:xfrm>
              <a:off x="6163675" y="1351850"/>
              <a:ext cx="13146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tblDownloads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6" name="Google Shape;336;p36"/>
            <p:cNvSpPr txBox="1"/>
            <p:nvPr/>
          </p:nvSpPr>
          <p:spPr>
            <a:xfrm>
              <a:off x="7608950" y="1351850"/>
              <a:ext cx="13146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tblMembers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5867699" y="1937771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210192" y="2079378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6210197" y="2119188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210197" y="2158980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36"/>
            <p:cNvCxnSpPr>
              <a:stCxn id="337" idx="6"/>
            </p:cNvCxnSpPr>
            <p:nvPr/>
          </p:nvCxnSpPr>
          <p:spPr>
            <a:xfrm>
              <a:off x="5891699" y="1949771"/>
              <a:ext cx="239400" cy="18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36"/>
            <p:cNvCxnSpPr>
              <a:endCxn id="338" idx="2"/>
            </p:cNvCxnSpPr>
            <p:nvPr/>
          </p:nvCxnSpPr>
          <p:spPr>
            <a:xfrm flipH="1" rot="10800000">
              <a:off x="6127392" y="2091378"/>
              <a:ext cx="82800" cy="39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36"/>
            <p:cNvCxnSpPr>
              <a:endCxn id="339" idx="2"/>
            </p:cNvCxnSpPr>
            <p:nvPr/>
          </p:nvCxnSpPr>
          <p:spPr>
            <a:xfrm>
              <a:off x="6127397" y="2131188"/>
              <a:ext cx="8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36"/>
            <p:cNvCxnSpPr>
              <a:endCxn id="340" idx="2"/>
            </p:cNvCxnSpPr>
            <p:nvPr/>
          </p:nvCxnSpPr>
          <p:spPr>
            <a:xfrm>
              <a:off x="6127397" y="2131080"/>
              <a:ext cx="82800" cy="39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36"/>
            <p:cNvSpPr/>
            <p:nvPr/>
          </p:nvSpPr>
          <p:spPr>
            <a:xfrm>
              <a:off x="7688699" y="1937771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343949" y="2300505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36"/>
            <p:cNvCxnSpPr>
              <a:stCxn id="345" idx="3"/>
            </p:cNvCxnSpPr>
            <p:nvPr/>
          </p:nvCxnSpPr>
          <p:spPr>
            <a:xfrm flipH="1">
              <a:off x="7429414" y="1958256"/>
              <a:ext cx="2628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6"/>
            <p:cNvSpPr/>
            <p:nvPr/>
          </p:nvSpPr>
          <p:spPr>
            <a:xfrm>
              <a:off x="7343949" y="2259430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343949" y="2345155"/>
              <a:ext cx="24000" cy="24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36"/>
            <p:cNvCxnSpPr>
              <a:endCxn id="348" idx="6"/>
            </p:cNvCxnSpPr>
            <p:nvPr/>
          </p:nvCxnSpPr>
          <p:spPr>
            <a:xfrm rot="10800000">
              <a:off x="7367949" y="2271430"/>
              <a:ext cx="61800" cy="24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6"/>
            <p:cNvCxnSpPr>
              <a:endCxn id="346" idx="6"/>
            </p:cNvCxnSpPr>
            <p:nvPr/>
          </p:nvCxnSpPr>
          <p:spPr>
            <a:xfrm flipH="1">
              <a:off x="7367949" y="2295405"/>
              <a:ext cx="61800" cy="1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6"/>
            <p:cNvCxnSpPr>
              <a:endCxn id="349" idx="6"/>
            </p:cNvCxnSpPr>
            <p:nvPr/>
          </p:nvCxnSpPr>
          <p:spPr>
            <a:xfrm flipH="1">
              <a:off x="7367949" y="2295355"/>
              <a:ext cx="61800" cy="6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Keeping the database as a </a:t>
            </a:r>
            <a:r>
              <a:rPr lang="en-GB"/>
              <a:t>flat file database</a:t>
            </a:r>
            <a:r>
              <a:rPr lang="en-GB"/>
              <a:t> would cause issues with </a:t>
            </a:r>
            <a:r>
              <a:rPr b="1" lang="en-GB"/>
              <a:t>inconsistency </a:t>
            </a:r>
            <a:r>
              <a:rPr lang="en-GB"/>
              <a:t>and </a:t>
            </a:r>
            <a:r>
              <a:rPr b="1" lang="en-GB"/>
              <a:t>data redundanc</a:t>
            </a:r>
            <a:r>
              <a:rPr b="1" lang="en-GB"/>
              <a:t>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59" name="Google Shape;359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7"/>
          <p:cNvCxnSpPr>
            <a:stCxn id="366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7"/>
          <p:cNvCxnSpPr>
            <a:endCxn id="367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7"/>
          <p:cNvCxnSpPr>
            <a:endCxn id="368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7"/>
          <p:cNvCxnSpPr>
            <a:endCxn id="369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7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7"/>
          <p:cNvCxnSpPr>
            <a:stCxn id="374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7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37"/>
          <p:cNvCxnSpPr>
            <a:endCxn id="377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7"/>
          <p:cNvCxnSpPr>
            <a:endCxn id="375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7"/>
          <p:cNvCxnSpPr>
            <a:endCxn id="378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do you think the vehicle data has been stored?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data stored?</a:t>
            </a:r>
            <a:endParaRPr/>
          </a:p>
        </p:txBody>
      </p:sp>
      <p:sp>
        <p:nvSpPr>
          <p:cNvPr id="67" name="Google Shape;67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11150"/>
          <a:stretch/>
        </p:blipFill>
        <p:spPr>
          <a:xfrm>
            <a:off x="4702700" y="949201"/>
            <a:ext cx="4120001" cy="3165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1"/>
          <p:cNvGrpSpPr/>
          <p:nvPr/>
        </p:nvGrpSpPr>
        <p:grpSpPr>
          <a:xfrm>
            <a:off x="310900" y="2518450"/>
            <a:ext cx="3846450" cy="2083125"/>
            <a:chOff x="310900" y="2497475"/>
            <a:chExt cx="3846450" cy="2083125"/>
          </a:xfrm>
        </p:grpSpPr>
        <p:sp>
          <p:nvSpPr>
            <p:cNvPr id="71" name="Google Shape;71;p11"/>
            <p:cNvSpPr/>
            <p:nvPr/>
          </p:nvSpPr>
          <p:spPr>
            <a:xfrm>
              <a:off x="2530150" y="2497475"/>
              <a:ext cx="1627200" cy="84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 a database?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310900" y="2855050"/>
              <a:ext cx="1627200" cy="84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 a table?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2087700" y="3738800"/>
              <a:ext cx="1627200" cy="84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 a structure that is easy to search</a:t>
              </a: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?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because each </a:t>
            </a:r>
            <a:r>
              <a:rPr b="1" lang="en-GB"/>
              <a:t>track </a:t>
            </a:r>
            <a:r>
              <a:rPr lang="en-GB"/>
              <a:t>can be </a:t>
            </a:r>
            <a:r>
              <a:rPr b="1" lang="en-GB"/>
              <a:t>downloaded </a:t>
            </a:r>
            <a:r>
              <a:rPr lang="en-GB"/>
              <a:t>multiple times.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388" name="Google Shape;388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8"/>
          <p:cNvCxnSpPr>
            <a:stCxn id="395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>
            <a:endCxn id="396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8"/>
          <p:cNvCxnSpPr>
            <a:endCxn id="397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8"/>
          <p:cNvCxnSpPr>
            <a:endCxn id="398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8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38"/>
          <p:cNvCxnSpPr>
            <a:stCxn id="403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8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8"/>
          <p:cNvCxnSpPr>
            <a:endCxn id="406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8"/>
          <p:cNvCxnSpPr>
            <a:endCxn id="404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8"/>
          <p:cNvCxnSpPr>
            <a:endCxn id="407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each </a:t>
            </a:r>
            <a:r>
              <a:rPr b="1" lang="en-GB"/>
              <a:t>member </a:t>
            </a:r>
            <a:r>
              <a:rPr lang="en-GB"/>
              <a:t>can have have multiple </a:t>
            </a:r>
            <a:r>
              <a:rPr b="1" lang="en-GB"/>
              <a:t>downloads </a:t>
            </a:r>
            <a:r>
              <a:rPr lang="en-GB"/>
              <a:t>of different tracks.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417" name="Google Shape;417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9"/>
          <p:cNvCxnSpPr>
            <a:stCxn id="424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9"/>
          <p:cNvCxnSpPr>
            <a:endCxn id="425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9"/>
          <p:cNvCxnSpPr>
            <a:endCxn id="426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9"/>
          <p:cNvCxnSpPr>
            <a:endCxn id="427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9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39"/>
          <p:cNvCxnSpPr>
            <a:stCxn id="432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39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7" name="Google Shape;437;p39"/>
          <p:cNvCxnSpPr>
            <a:endCxn id="435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9"/>
          <p:cNvCxnSpPr>
            <a:endCxn id="433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9"/>
          <p:cNvCxnSpPr>
            <a:endCxn id="436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b="1" lang="en-GB"/>
              <a:t>relationships </a:t>
            </a:r>
            <a:r>
              <a:rPr lang="en-GB"/>
              <a:t>are being formed here?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One to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One to 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Many to many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446" name="Google Shape;446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40"/>
          <p:cNvCxnSpPr>
            <a:stCxn id="453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0"/>
          <p:cNvCxnSpPr>
            <a:endCxn id="454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0"/>
          <p:cNvCxnSpPr>
            <a:endCxn id="455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0"/>
          <p:cNvCxnSpPr>
            <a:endCxn id="456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0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40"/>
          <p:cNvCxnSpPr>
            <a:stCxn id="461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0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0"/>
          <p:cNvCxnSpPr>
            <a:endCxn id="464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0"/>
          <p:cNvCxnSpPr>
            <a:endCxn id="462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0"/>
          <p:cNvCxnSpPr>
            <a:endCxn id="465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b="1" lang="en-GB"/>
              <a:t>relationships </a:t>
            </a:r>
            <a:r>
              <a:rPr lang="en-GB"/>
              <a:t>are being formed here?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One to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-GB"/>
              <a:t>One to many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Many to many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475" name="Google Shape;475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7" name="Google Shape;477;p41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p41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1"/>
          <p:cNvCxnSpPr>
            <a:stCxn id="482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1"/>
          <p:cNvCxnSpPr>
            <a:endCxn id="483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1"/>
          <p:cNvCxnSpPr>
            <a:endCxn id="484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1"/>
          <p:cNvCxnSpPr>
            <a:endCxn id="485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1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41"/>
          <p:cNvCxnSpPr>
            <a:stCxn id="490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1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41"/>
          <p:cNvCxnSpPr>
            <a:endCxn id="493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1"/>
          <p:cNvCxnSpPr>
            <a:endCxn id="491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1"/>
          <p:cNvCxnSpPr>
            <a:endCxn id="494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other benefit of a </a:t>
            </a:r>
            <a:r>
              <a:rPr b="1" lang="en-GB"/>
              <a:t>relational database</a:t>
            </a:r>
            <a:r>
              <a:rPr lang="en-GB"/>
              <a:t> is that all data can be updated at the original </a:t>
            </a:r>
            <a:r>
              <a:rPr b="1" lang="en-GB"/>
              <a:t>source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04" name="Google Shape;504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9" name="Google Shape;509;p42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2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42"/>
          <p:cNvCxnSpPr>
            <a:stCxn id="511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2"/>
          <p:cNvCxnSpPr>
            <a:endCxn id="512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42"/>
          <p:cNvCxnSpPr>
            <a:endCxn id="513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2"/>
          <p:cNvCxnSpPr>
            <a:endCxn id="514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2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42"/>
          <p:cNvCxnSpPr>
            <a:stCxn id="519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2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" name="Google Shape;524;p42"/>
          <p:cNvCxnSpPr>
            <a:endCxn id="522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2"/>
          <p:cNvCxnSpPr>
            <a:endCxn id="520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2"/>
          <p:cNvCxnSpPr>
            <a:endCxn id="523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doesn’t need to be repeated and relationships can be made using the source table’s </a:t>
            </a:r>
            <a:r>
              <a:rPr b="1" lang="en-GB"/>
              <a:t>unique identifier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33" name="Google Shape;533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34" name="Google Shape;534;p43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7150"/>
                <a:gridCol w="981450"/>
                <a:gridCol w="1060525"/>
                <a:gridCol w="862425"/>
                <a:gridCol w="77045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1.5.18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03:40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2.9.20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08:29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3.4.20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11:25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1.8.19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13:45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" name="Google Shape;535;p43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4768450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5158150" y="2114975"/>
            <a:ext cx="2042100" cy="18834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primary key</a:t>
            </a:r>
            <a:r>
              <a:rPr lang="en-GB"/>
              <a:t> is unique to the original source of the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</a:t>
            </a:r>
            <a:r>
              <a:rPr b="1" lang="en-GB"/>
              <a:t>cannot </a:t>
            </a:r>
            <a:r>
              <a:rPr lang="en-GB"/>
              <a:t>be repeated.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44" name="Google Shape;544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45" name="Google Shape;545;p44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7150"/>
                <a:gridCol w="981450"/>
                <a:gridCol w="1060525"/>
                <a:gridCol w="862425"/>
                <a:gridCol w="77045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1.5.18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03:40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2.9.20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08:29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3.4.20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11:25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1.8.19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13:45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p44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4768450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4061000" y="2114975"/>
            <a:ext cx="1097100" cy="18762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you link to a source table’s </a:t>
            </a:r>
            <a:r>
              <a:rPr lang="en-GB"/>
              <a:t>primary key</a:t>
            </a:r>
            <a:r>
              <a:rPr lang="en-GB"/>
              <a:t> you use a </a:t>
            </a:r>
            <a:r>
              <a:rPr b="1" lang="en-GB"/>
              <a:t>foreign key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55" name="Google Shape;555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56" name="Google Shape;556;p45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7150"/>
                <a:gridCol w="981450"/>
                <a:gridCol w="1060525"/>
                <a:gridCol w="862425"/>
                <a:gridCol w="77045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1.5.18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03:40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2.9.20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08:29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3.4.20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11:25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1.8.19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13:45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45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4768450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559" name="Google Shape;559;p45"/>
          <p:cNvSpPr/>
          <p:nvPr/>
        </p:nvSpPr>
        <p:spPr>
          <a:xfrm>
            <a:off x="5158150" y="2122075"/>
            <a:ext cx="2042100" cy="18762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 </a:t>
            </a:r>
            <a:r>
              <a:rPr b="1" lang="en-GB"/>
              <a:t>foreign key</a:t>
            </a:r>
            <a:r>
              <a:rPr lang="en-GB"/>
              <a:t> </a:t>
            </a:r>
            <a:r>
              <a:rPr i="1" lang="en-GB"/>
              <a:t>can</a:t>
            </a:r>
            <a:r>
              <a:rPr lang="en-GB"/>
              <a:t> be repeated because it is a link back to the </a:t>
            </a:r>
            <a:r>
              <a:rPr b="1" lang="en-GB"/>
              <a:t>primary key</a:t>
            </a:r>
            <a:r>
              <a:rPr lang="en-GB"/>
              <a:t> in the source table.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66" name="Google Shape;566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67" name="Google Shape;567;p46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7150"/>
                <a:gridCol w="981450"/>
                <a:gridCol w="1060525"/>
                <a:gridCol w="862425"/>
                <a:gridCol w="77045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1.5.18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03:40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2.9.20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08:29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3.4.20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11:25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1.8.19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13:45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46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4768450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5158150" y="2122075"/>
            <a:ext cx="2042100" cy="18762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</a:t>
            </a:r>
            <a:r>
              <a:rPr b="1" lang="en-GB"/>
              <a:t>foreign key</a:t>
            </a:r>
            <a:r>
              <a:rPr lang="en-GB"/>
              <a:t> you can go to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r>
              <a:rPr lang="en-GB"/>
              <a:t> table and find the linked track.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77" name="Google Shape;577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78" name="Google Shape;578;p47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7150"/>
                <a:gridCol w="981450"/>
                <a:gridCol w="1060525"/>
                <a:gridCol w="862425"/>
                <a:gridCol w="77045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1.5.18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03:40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2.9.20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08:29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3.4.20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11:25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1.8.19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13:45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47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4768450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581" name="Google Shape;581;p47"/>
          <p:cNvSpPr/>
          <p:nvPr/>
        </p:nvSpPr>
        <p:spPr>
          <a:xfrm>
            <a:off x="5158150" y="2122075"/>
            <a:ext cx="981300" cy="4638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many vehicles do you think the DVLA might have in their </a:t>
            </a:r>
            <a:r>
              <a:rPr b="1" lang="en-GB"/>
              <a:t>records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data stored?</a:t>
            </a:r>
            <a:endParaRPr/>
          </a:p>
        </p:txBody>
      </p:sp>
      <p:sp>
        <p:nvSpPr>
          <p:cNvPr id="80" name="Google Shape;80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310900" y="2624825"/>
            <a:ext cx="3823100" cy="2005800"/>
            <a:chOff x="310900" y="2624825"/>
            <a:chExt cx="3823100" cy="2005800"/>
          </a:xfrm>
        </p:grpSpPr>
        <p:sp>
          <p:nvSpPr>
            <p:cNvPr id="83" name="Google Shape;83;p12"/>
            <p:cNvSpPr/>
            <p:nvPr/>
          </p:nvSpPr>
          <p:spPr>
            <a:xfrm>
              <a:off x="2506800" y="2624825"/>
              <a:ext cx="1627200" cy="84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Every registered car in the country?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310900" y="2947025"/>
              <a:ext cx="1627200" cy="84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Millions?</a:t>
              </a:r>
              <a:endPara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2076375" y="3788825"/>
              <a:ext cx="1627200" cy="84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37.9 million</a:t>
              </a:r>
              <a:endParaRPr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11150"/>
          <a:stretch/>
        </p:blipFill>
        <p:spPr>
          <a:xfrm>
            <a:off x="4702700" y="1170126"/>
            <a:ext cx="4120001" cy="31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</a:t>
            </a:r>
            <a:r>
              <a:rPr b="1" lang="en-GB"/>
              <a:t>foreign key</a:t>
            </a:r>
            <a:r>
              <a:rPr lang="en-GB"/>
              <a:t> you can go to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r>
              <a:rPr lang="en-GB"/>
              <a:t> table and find the linked track.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88" name="Google Shape;588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89" name="Google Shape;589;p48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p48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591" name="Google Shape;591;p48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48"/>
          <p:cNvSpPr/>
          <p:nvPr/>
        </p:nvSpPr>
        <p:spPr>
          <a:xfrm>
            <a:off x="4048050" y="2122000"/>
            <a:ext cx="4772100" cy="4638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9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also use the </a:t>
            </a:r>
            <a:r>
              <a:rPr b="1" lang="en-GB"/>
              <a:t>foreign key</a:t>
            </a:r>
            <a:r>
              <a:rPr lang="en-GB"/>
              <a:t> for the </a:t>
            </a:r>
            <a:r>
              <a:rPr b="1" lang="en-GB"/>
              <a:t>member</a:t>
            </a:r>
            <a:r>
              <a:rPr lang="en-GB"/>
              <a:t> to find out who downloaded that track at that time on that day.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599" name="Google Shape;599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00" name="Google Shape;600;p49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7150"/>
                <a:gridCol w="981450"/>
                <a:gridCol w="1060525"/>
                <a:gridCol w="862425"/>
                <a:gridCol w="77045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DownlID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</a:t>
                      </a:r>
                      <a:endParaRPr sz="13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1.5.18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03:40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2.9.20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08:29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3.4.20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11:25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1.8.19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13:45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1" name="Google Shape;601;p49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49"/>
          <p:cNvSpPr txBox="1"/>
          <p:nvPr/>
        </p:nvSpPr>
        <p:spPr>
          <a:xfrm>
            <a:off x="4768450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6139600" y="2114975"/>
            <a:ext cx="1060500" cy="4638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>
            <p:ph idx="1" type="body"/>
          </p:nvPr>
        </p:nvSpPr>
        <p:spPr>
          <a:xfrm>
            <a:off x="310900" y="1170125"/>
            <a:ext cx="3261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also use the </a:t>
            </a:r>
            <a:r>
              <a:rPr b="1" lang="en-GB"/>
              <a:t>foreign key</a:t>
            </a:r>
            <a:r>
              <a:rPr lang="en-GB"/>
              <a:t> for the </a:t>
            </a:r>
            <a:r>
              <a:rPr b="1" lang="en-GB"/>
              <a:t>member</a:t>
            </a:r>
            <a:r>
              <a:rPr lang="en-GB"/>
              <a:t> to find out who downloaded that track at that time on that day.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610" name="Google Shape;610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11" name="Google Shape;611;p50"/>
          <p:cNvGraphicFramePr/>
          <p:nvPr/>
        </p:nvGraphicFramePr>
        <p:xfrm>
          <a:off x="37886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090950"/>
                <a:gridCol w="1016350"/>
                <a:gridCol w="917925"/>
                <a:gridCol w="1052350"/>
                <a:gridCol w="966825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MemberID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Firstname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Surname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Email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Password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Sara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Bibi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s@b.com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123456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Danny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Judd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d@j.com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987654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Cara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Lichfield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4000" marB="54000" marR="18000" marL="18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c@l.com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qwerty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2" name="Google Shape;612;p50"/>
          <p:cNvSpPr txBox="1"/>
          <p:nvPr/>
        </p:nvSpPr>
        <p:spPr>
          <a:xfrm>
            <a:off x="3782450" y="1289275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3" name="Google Shape;613;p50"/>
          <p:cNvSpPr txBox="1"/>
          <p:nvPr/>
        </p:nvSpPr>
        <p:spPr>
          <a:xfrm>
            <a:off x="4541750" y="1681425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3782450" y="2114975"/>
            <a:ext cx="5044500" cy="470700"/>
          </a:xfrm>
          <a:prstGeom prst="rect">
            <a:avLst/>
          </a:prstGeom>
          <a:solidFill>
            <a:srgbClr val="5B5BA5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music database now has </a:t>
            </a:r>
            <a:r>
              <a:rPr b="1" lang="en-GB"/>
              <a:t>three tables</a:t>
            </a:r>
            <a:r>
              <a:rPr lang="en-GB"/>
              <a:t>. All linked together using </a:t>
            </a:r>
            <a:r>
              <a:rPr b="1" lang="en-GB"/>
              <a:t>relationships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isn’t repeated because it is linked to the source </a:t>
            </a:r>
            <a:r>
              <a:rPr lang="en-GB"/>
              <a:t>table’s</a:t>
            </a:r>
            <a:r>
              <a:rPr lang="en-GB"/>
              <a:t> </a:t>
            </a:r>
            <a:r>
              <a:rPr b="1" lang="en-GB"/>
              <a:t>primary key</a:t>
            </a:r>
            <a:r>
              <a:rPr lang="en-GB"/>
              <a:t> using the </a:t>
            </a:r>
            <a:r>
              <a:rPr b="1" lang="en-GB"/>
              <a:t>foreign key</a:t>
            </a:r>
            <a:r>
              <a:rPr lang="en-GB"/>
              <a:t>.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621" name="Google Shape;621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22" name="Google Shape;622;p51"/>
          <p:cNvSpPr/>
          <p:nvPr/>
        </p:nvSpPr>
        <p:spPr>
          <a:xfrm>
            <a:off x="4747300" y="171215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Artist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3" name="Google Shape;623;p51"/>
          <p:cNvSpPr/>
          <p:nvPr/>
        </p:nvSpPr>
        <p:spPr>
          <a:xfrm>
            <a:off x="622335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DownlID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TrackID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51"/>
          <p:cNvSpPr/>
          <p:nvPr/>
        </p:nvSpPr>
        <p:spPr>
          <a:xfrm>
            <a:off x="7699400" y="1712100"/>
            <a:ext cx="1133700" cy="153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MemberID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Surname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4748525" y="1351850"/>
            <a:ext cx="1133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6163675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tblDownloads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7608950" y="1351850"/>
            <a:ext cx="1314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tblMembers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5867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1"/>
          <p:cNvSpPr/>
          <p:nvPr/>
        </p:nvSpPr>
        <p:spPr>
          <a:xfrm>
            <a:off x="6210192" y="207937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1"/>
          <p:cNvSpPr/>
          <p:nvPr/>
        </p:nvSpPr>
        <p:spPr>
          <a:xfrm>
            <a:off x="6210197" y="2119188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1"/>
          <p:cNvSpPr/>
          <p:nvPr/>
        </p:nvSpPr>
        <p:spPr>
          <a:xfrm>
            <a:off x="6210197" y="215898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51"/>
          <p:cNvCxnSpPr>
            <a:stCxn id="628" idx="6"/>
          </p:cNvCxnSpPr>
          <p:nvPr/>
        </p:nvCxnSpPr>
        <p:spPr>
          <a:xfrm>
            <a:off x="5891699" y="1949771"/>
            <a:ext cx="2394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1"/>
          <p:cNvCxnSpPr>
            <a:endCxn id="629" idx="2"/>
          </p:cNvCxnSpPr>
          <p:nvPr/>
        </p:nvCxnSpPr>
        <p:spPr>
          <a:xfrm flipH="1" rot="10800000">
            <a:off x="6127392" y="2091378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51"/>
          <p:cNvCxnSpPr>
            <a:endCxn id="630" idx="2"/>
          </p:cNvCxnSpPr>
          <p:nvPr/>
        </p:nvCxnSpPr>
        <p:spPr>
          <a:xfrm>
            <a:off x="6127397" y="2131188"/>
            <a:ext cx="8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1"/>
          <p:cNvCxnSpPr>
            <a:endCxn id="631" idx="2"/>
          </p:cNvCxnSpPr>
          <p:nvPr/>
        </p:nvCxnSpPr>
        <p:spPr>
          <a:xfrm>
            <a:off x="6127397" y="2131080"/>
            <a:ext cx="82800" cy="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1"/>
          <p:cNvSpPr/>
          <p:nvPr/>
        </p:nvSpPr>
        <p:spPr>
          <a:xfrm>
            <a:off x="7688699" y="1937771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1"/>
          <p:cNvSpPr/>
          <p:nvPr/>
        </p:nvSpPr>
        <p:spPr>
          <a:xfrm>
            <a:off x="7343949" y="230050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51"/>
          <p:cNvCxnSpPr>
            <a:stCxn id="636" idx="3"/>
          </p:cNvCxnSpPr>
          <p:nvPr/>
        </p:nvCxnSpPr>
        <p:spPr>
          <a:xfrm flipH="1">
            <a:off x="7429414" y="1958256"/>
            <a:ext cx="262800" cy="33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51"/>
          <p:cNvSpPr/>
          <p:nvPr/>
        </p:nvSpPr>
        <p:spPr>
          <a:xfrm>
            <a:off x="7343949" y="2259430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1"/>
          <p:cNvSpPr/>
          <p:nvPr/>
        </p:nvSpPr>
        <p:spPr>
          <a:xfrm>
            <a:off x="7343949" y="2345155"/>
            <a:ext cx="24000" cy="2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" name="Google Shape;641;p51"/>
          <p:cNvCxnSpPr>
            <a:endCxn id="639" idx="6"/>
          </p:cNvCxnSpPr>
          <p:nvPr/>
        </p:nvCxnSpPr>
        <p:spPr>
          <a:xfrm rot="10800000">
            <a:off x="7367949" y="2271430"/>
            <a:ext cx="61800" cy="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51"/>
          <p:cNvCxnSpPr>
            <a:endCxn id="637" idx="6"/>
          </p:cNvCxnSpPr>
          <p:nvPr/>
        </p:nvCxnSpPr>
        <p:spPr>
          <a:xfrm flipH="1">
            <a:off x="7367949" y="2295405"/>
            <a:ext cx="618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51"/>
          <p:cNvCxnSpPr>
            <a:endCxn id="640" idx="6"/>
          </p:cNvCxnSpPr>
          <p:nvPr/>
        </p:nvCxnSpPr>
        <p:spPr>
          <a:xfrm flipH="1">
            <a:off x="7367949" y="2295355"/>
            <a:ext cx="61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51"/>
          <p:cNvSpPr txBox="1"/>
          <p:nvPr/>
        </p:nvSpPr>
        <p:spPr>
          <a:xfrm>
            <a:off x="5478000" y="1748925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 sz="1200"/>
          </a:p>
        </p:txBody>
      </p:sp>
      <p:sp>
        <p:nvSpPr>
          <p:cNvPr id="645" name="Google Shape;645;p51"/>
          <p:cNvSpPr txBox="1"/>
          <p:nvPr/>
        </p:nvSpPr>
        <p:spPr>
          <a:xfrm>
            <a:off x="6925800" y="1748925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 sz="1200"/>
          </a:p>
        </p:txBody>
      </p:sp>
      <p:sp>
        <p:nvSpPr>
          <p:cNvPr id="646" name="Google Shape;646;p51"/>
          <p:cNvSpPr txBox="1"/>
          <p:nvPr/>
        </p:nvSpPr>
        <p:spPr>
          <a:xfrm>
            <a:off x="8511850" y="1748925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 sz="1200"/>
          </a:p>
        </p:txBody>
      </p:sp>
      <p:grpSp>
        <p:nvGrpSpPr>
          <p:cNvPr id="647" name="Google Shape;647;p51"/>
          <p:cNvGrpSpPr/>
          <p:nvPr/>
        </p:nvGrpSpPr>
        <p:grpSpPr>
          <a:xfrm>
            <a:off x="4887500" y="1858725"/>
            <a:ext cx="2142675" cy="365550"/>
            <a:chOff x="4887500" y="1858725"/>
            <a:chExt cx="2142675" cy="365550"/>
          </a:xfrm>
        </p:grpSpPr>
        <p:sp>
          <p:nvSpPr>
            <p:cNvPr id="648" name="Google Shape;648;p51"/>
            <p:cNvSpPr/>
            <p:nvPr/>
          </p:nvSpPr>
          <p:spPr>
            <a:xfrm>
              <a:off x="6367475" y="2042175"/>
              <a:ext cx="662700" cy="1821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4887500" y="1858725"/>
              <a:ext cx="662700" cy="1821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51"/>
          <p:cNvGrpSpPr/>
          <p:nvPr/>
        </p:nvGrpSpPr>
        <p:grpSpPr>
          <a:xfrm>
            <a:off x="6367475" y="1858725"/>
            <a:ext cx="2232425" cy="558575"/>
            <a:chOff x="6367475" y="1858725"/>
            <a:chExt cx="2232425" cy="558575"/>
          </a:xfrm>
        </p:grpSpPr>
        <p:sp>
          <p:nvSpPr>
            <p:cNvPr id="651" name="Google Shape;651;p51"/>
            <p:cNvSpPr/>
            <p:nvPr/>
          </p:nvSpPr>
          <p:spPr>
            <a:xfrm>
              <a:off x="6367475" y="2235200"/>
              <a:ext cx="764100" cy="1821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7835800" y="1858725"/>
              <a:ext cx="764100" cy="182100"/>
            </a:xfrm>
            <a:prstGeom prst="rect">
              <a:avLst/>
            </a:prstGeom>
            <a:solidFill>
              <a:srgbClr val="5B5BA5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be using </a:t>
            </a:r>
            <a:r>
              <a:rPr b="1" lang="en-GB"/>
              <a:t>DB Browser for SQLite</a:t>
            </a:r>
            <a:r>
              <a:rPr lang="en-GB"/>
              <a:t> as your d</a:t>
            </a:r>
            <a:r>
              <a:rPr lang="en-GB"/>
              <a:t>atabase management system</a:t>
            </a:r>
            <a:r>
              <a:rPr lang="en-GB"/>
              <a:t> for this unit.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</a:t>
            </a:r>
            <a:r>
              <a:rPr b="1" lang="en-GB"/>
              <a:t>DBMS </a:t>
            </a:r>
            <a:r>
              <a:rPr lang="en-GB"/>
              <a:t>allows you to define, manipulate, retrieve, and manage data in a database.</a:t>
            </a:r>
            <a:endParaRPr/>
          </a:p>
        </p:txBody>
      </p:sp>
      <p:sp>
        <p:nvSpPr>
          <p:cNvPr id="658" name="Google Shape;658;p5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d</a:t>
            </a:r>
            <a:r>
              <a:rPr lang="en-GB"/>
              <a:t>atabase management system</a:t>
            </a:r>
            <a:r>
              <a:rPr lang="en-GB"/>
              <a:t> (DBMS)</a:t>
            </a:r>
            <a:endParaRPr/>
          </a:p>
        </p:txBody>
      </p:sp>
      <p:sp>
        <p:nvSpPr>
          <p:cNvPr id="659" name="Google Shape;659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660" name="Google Shape;6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25"/>
            <a:ext cx="4096499" cy="28796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Teacher demonstration</a:t>
            </a:r>
            <a:endParaRPr/>
          </a:p>
        </p:txBody>
      </p:sp>
      <p:sp>
        <p:nvSpPr>
          <p:cNvPr id="666" name="Google Shape;666;p5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d</a:t>
            </a:r>
            <a:r>
              <a:rPr lang="en-GB"/>
              <a:t>atabase management system</a:t>
            </a:r>
            <a:r>
              <a:rPr lang="en-GB"/>
              <a:t> (DBMS)</a:t>
            </a:r>
            <a:endParaRPr/>
          </a:p>
        </p:txBody>
      </p:sp>
      <p:sp>
        <p:nvSpPr>
          <p:cNvPr id="667" name="Google Shape;667;p5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668" name="Google Shape;6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25"/>
            <a:ext cx="4096499" cy="28796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9" name="Google Shape;66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875" y="117011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Complete the </a:t>
            </a:r>
            <a:r>
              <a:rPr b="1" lang="en-GB"/>
              <a:t>A</a:t>
            </a:r>
            <a:r>
              <a:rPr b="1" lang="en-GB"/>
              <a:t>ctivity 3 worksheet</a:t>
            </a:r>
            <a:r>
              <a:rPr lang="en-GB"/>
              <a:t> </a:t>
            </a:r>
            <a:r>
              <a:rPr lang="en-GB"/>
              <a:t>which will allow you to explore the database and familiarise yourself with the new application. </a:t>
            </a:r>
            <a:endParaRPr/>
          </a:p>
        </p:txBody>
      </p:sp>
      <p:sp>
        <p:nvSpPr>
          <p:cNvPr id="675" name="Google Shape;675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d</a:t>
            </a:r>
            <a:r>
              <a:rPr lang="en-GB"/>
              <a:t>atabase management system</a:t>
            </a:r>
            <a:r>
              <a:rPr lang="en-GB"/>
              <a:t> (DBMS)</a:t>
            </a:r>
            <a:endParaRPr/>
          </a:p>
        </p:txBody>
      </p:sp>
      <p:sp>
        <p:nvSpPr>
          <p:cNvPr id="676" name="Google Shape;676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677" name="Google Shape;6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25"/>
            <a:ext cx="4096499" cy="28796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another look at the music database.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Questions 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/>
              <a:t>Think, write, pair, share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Where can you still see repetition of data?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What could you do to reduce the repetition?</a:t>
            </a:r>
            <a:endParaRPr b="1"/>
          </a:p>
        </p:txBody>
      </p:sp>
      <p:sp>
        <p:nvSpPr>
          <p:cNvPr id="683" name="Google Shape;683;p5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other data has been repeated?</a:t>
            </a:r>
            <a:endParaRPr/>
          </a:p>
        </p:txBody>
      </p:sp>
      <p:sp>
        <p:nvSpPr>
          <p:cNvPr id="684" name="Google Shape;684;p5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685" name="Google Shape;685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6" name="Google Shape;6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00"/>
            <a:ext cx="4096500" cy="27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another look at the music database.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Answers 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/>
              <a:t>Think, write, pair, share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Where can you still see repetition of data?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Genre and Artist are repeated in the tracks table. </a:t>
            </a:r>
            <a:endParaRPr/>
          </a:p>
        </p:txBody>
      </p:sp>
      <p:sp>
        <p:nvSpPr>
          <p:cNvPr id="692" name="Google Shape;692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other data has been repeated?</a:t>
            </a:r>
            <a:endParaRPr/>
          </a:p>
        </p:txBody>
      </p:sp>
      <p:sp>
        <p:nvSpPr>
          <p:cNvPr id="693" name="Google Shape;693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694" name="Google Shape;694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5" name="Google Shape;6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00"/>
            <a:ext cx="4096500" cy="27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another look at the music database.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Answers 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/>
              <a:t>Think, write, pair, share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What could you do to reduce the repetition?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You could have separate tables for genres and a</a:t>
            </a:r>
            <a:r>
              <a:rPr lang="en-GB"/>
              <a:t>rtists</a:t>
            </a:r>
            <a:r>
              <a:rPr lang="en-GB"/>
              <a:t>. </a:t>
            </a:r>
            <a:endParaRPr/>
          </a:p>
        </p:txBody>
      </p:sp>
      <p:sp>
        <p:nvSpPr>
          <p:cNvPr id="701" name="Google Shape;701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other data has been repeated?</a:t>
            </a:r>
            <a:endParaRPr/>
          </a:p>
        </p:txBody>
      </p:sp>
      <p:sp>
        <p:nvSpPr>
          <p:cNvPr id="702" name="Google Shape;702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703" name="Google Shape;703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4" name="Google Shape;7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170100"/>
            <a:ext cx="4096500" cy="27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large amounts of data need to be collected and organised it is often stored in a </a:t>
            </a:r>
            <a:r>
              <a:rPr b="1" lang="en-GB"/>
              <a:t>database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database </a:t>
            </a:r>
            <a:r>
              <a:rPr lang="en-GB"/>
              <a:t>is a structured set of data. It is</a:t>
            </a:r>
            <a:r>
              <a:rPr lang="en-GB"/>
              <a:t> </a:t>
            </a:r>
            <a:r>
              <a:rPr lang="en-GB"/>
              <a:t>structured</a:t>
            </a:r>
            <a:r>
              <a:rPr b="1" lang="en-GB"/>
              <a:t> </a:t>
            </a:r>
            <a:r>
              <a:rPr lang="en-GB"/>
              <a:t>in </a:t>
            </a:r>
            <a:r>
              <a:rPr b="1" lang="en-GB"/>
              <a:t>tables </a:t>
            </a:r>
            <a:r>
              <a:rPr lang="en-GB"/>
              <a:t>that are easy to search and update.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data stored?</a:t>
            </a:r>
            <a:endParaRPr/>
          </a:p>
        </p:txBody>
      </p:sp>
      <p:sp>
        <p:nvSpPr>
          <p:cNvPr id="93" name="Google Shape;93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11150"/>
          <a:stretch/>
        </p:blipFill>
        <p:spPr>
          <a:xfrm>
            <a:off x="4702700" y="1170126"/>
            <a:ext cx="4120001" cy="31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this lesson, </a:t>
            </a:r>
            <a:r>
              <a:rPr b="1" lang="en-GB"/>
              <a:t>we</a:t>
            </a:r>
            <a:r>
              <a:rPr b="1" lang="en-GB"/>
              <a:t>…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Learnt about flat file and relational databases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Learnt the key terms associated with databases.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Explored a d</a:t>
            </a:r>
            <a:r>
              <a:rPr lang="en-GB"/>
              <a:t>atabase management system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711" name="Google Shape;711;p5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2" name="Google Shape;712;p5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Next lesson, </a:t>
            </a:r>
            <a:r>
              <a:rPr b="1" lang="en-GB"/>
              <a:t>we</a:t>
            </a:r>
            <a:r>
              <a:rPr b="1" lang="en-GB"/>
              <a:t> will…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Learn how to retrieve data from a database using SQL code. </a:t>
            </a:r>
            <a:endParaRPr/>
          </a:p>
        </p:txBody>
      </p:sp>
      <p:sp>
        <p:nvSpPr>
          <p:cNvPr id="713" name="Google Shape;713;p5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you can see a single </a:t>
            </a:r>
            <a:r>
              <a:rPr b="1" lang="en-GB"/>
              <a:t>record </a:t>
            </a:r>
            <a:r>
              <a:rPr lang="en-GB"/>
              <a:t>from a </a:t>
            </a:r>
            <a:r>
              <a:rPr b="1" lang="en-GB"/>
              <a:t>database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record </a:t>
            </a:r>
            <a:r>
              <a:rPr lang="en-GB"/>
              <a:t>is a collection of data for one object, person</a:t>
            </a:r>
            <a:r>
              <a:rPr lang="en-GB"/>
              <a:t> </a:t>
            </a:r>
            <a:r>
              <a:rPr lang="en-GB"/>
              <a:t>or thing.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this case it is a record for a vehicle.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data stored?</a:t>
            </a:r>
            <a:endParaRPr/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11150"/>
          <a:stretch/>
        </p:blipFill>
        <p:spPr>
          <a:xfrm>
            <a:off x="4702700" y="1170126"/>
            <a:ext cx="4120001" cy="31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6006650" y="2820700"/>
            <a:ext cx="764100" cy="15315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Fields</a:t>
            </a:r>
            <a:r>
              <a:rPr lang="en-GB"/>
              <a:t> are used in a database to provide </a:t>
            </a:r>
            <a:r>
              <a:rPr lang="en-GB"/>
              <a:t>category</a:t>
            </a:r>
            <a:r>
              <a:rPr lang="en-GB"/>
              <a:t> headings for each piece of data in the database.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data stored?</a:t>
            </a:r>
            <a:endParaRPr/>
          </a:p>
        </p:txBody>
      </p:sp>
      <p:sp>
        <p:nvSpPr>
          <p:cNvPr id="112" name="Google Shape;112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11150"/>
          <a:stretch/>
        </p:blipFill>
        <p:spPr>
          <a:xfrm>
            <a:off x="4702700" y="1170126"/>
            <a:ext cx="4120001" cy="31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4740225" y="2834850"/>
            <a:ext cx="1068300" cy="1517100"/>
          </a:xfrm>
          <a:prstGeom prst="rect">
            <a:avLst/>
          </a:prstGeom>
          <a:solidFill>
            <a:srgbClr val="5B5BA5">
              <a:alpha val="257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a database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database key terms (table, record, field, primary key, foreign key)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a flat file database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a relational database</a:t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1: Database essentials</a:t>
            </a:r>
            <a:endParaRPr/>
          </a:p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0900" y="1170125"/>
            <a:ext cx="32124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Here is a </a:t>
            </a:r>
            <a:r>
              <a:rPr b="1" lang="en-GB"/>
              <a:t>flat file database</a:t>
            </a:r>
            <a:r>
              <a:rPr lang="en-GB"/>
              <a:t>. A flat file database is a database that contains a </a:t>
            </a:r>
            <a:r>
              <a:rPr b="1" lang="en-GB"/>
              <a:t>single table</a:t>
            </a:r>
            <a:r>
              <a:rPr lang="en-GB"/>
              <a:t>. </a:t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key terms</a:t>
            </a:r>
            <a:endParaRPr/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3" name="Google Shape;133;p17"/>
          <p:cNvGraphicFramePr/>
          <p:nvPr/>
        </p:nvGraphicFramePr>
        <p:xfrm>
          <a:off x="4061000" y="16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{6AF2C4E8-4495-4DB2-BE58-6B3B6BA540EE}</a:tableStyleId>
              </a:tblPr>
              <a:tblGrid>
                <a:gridCol w="1327450"/>
                <a:gridCol w="1313300"/>
                <a:gridCol w="1376950"/>
                <a:gridCol w="754400"/>
              </a:tblGrid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TrackID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Artist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 away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Springs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 </a:t>
                      </a: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denial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Rocketts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Rock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 you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Funzo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Pop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Feast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RnB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4902875" y="1677900"/>
            <a:ext cx="389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🔑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048050" y="1289300"/>
            <a:ext cx="241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tblTracks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