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119107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D545F-4F4D-491D-8643-4E8B1DC2A174}"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356099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37688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788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780953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962850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450306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2390133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176098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1792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349190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9D545F-4F4D-491D-8643-4E8B1DC2A174}"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331816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9D545F-4F4D-491D-8643-4E8B1DC2A174}"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74483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105815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49868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F9D545F-4F4D-491D-8643-4E8B1DC2A174}" type="datetimeFigureOut">
              <a:rPr lang="en-US" smtClean="0"/>
              <a:t>3/9/2020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82779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D545F-4F4D-491D-8643-4E8B1DC2A174}"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A466C-E29A-4191-A560-E2FEA93ED8F0}" type="slidenum">
              <a:rPr lang="en-US" smtClean="0"/>
              <a:t>‹#›</a:t>
            </a:fld>
            <a:endParaRPr lang="en-US"/>
          </a:p>
        </p:txBody>
      </p:sp>
    </p:spTree>
    <p:extLst>
      <p:ext uri="{BB962C8B-B14F-4D97-AF65-F5344CB8AC3E}">
        <p14:creationId xmlns:p14="http://schemas.microsoft.com/office/powerpoint/2010/main" val="56882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9D545F-4F4D-491D-8643-4E8B1DC2A174}" type="datetimeFigureOut">
              <a:rPr lang="en-US" smtClean="0"/>
              <a:t>3/9/2020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A466C-E29A-4191-A560-E2FEA93ED8F0}" type="slidenum">
              <a:rPr lang="en-US" smtClean="0"/>
              <a:t>‹#›</a:t>
            </a:fld>
            <a:endParaRPr lang="en-US"/>
          </a:p>
        </p:txBody>
      </p:sp>
    </p:spTree>
    <p:extLst>
      <p:ext uri="{BB962C8B-B14F-4D97-AF65-F5344CB8AC3E}">
        <p14:creationId xmlns:p14="http://schemas.microsoft.com/office/powerpoint/2010/main" val="3472996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7899" y="3934725"/>
            <a:ext cx="9144000" cy="2387600"/>
          </a:xfrm>
        </p:spPr>
        <p:txBody>
          <a:bodyPr>
            <a:normAutofit fontScale="90000"/>
          </a:bodyPr>
          <a:lstStyle/>
          <a:p>
            <a:r>
              <a:rPr lang="en-US" dirty="0" smtClean="0"/>
              <a:t/>
            </a:r>
            <a:br>
              <a:rPr lang="en-US" dirty="0" smtClean="0"/>
            </a:br>
            <a:r>
              <a:rPr lang="en-US" dirty="0"/>
              <a:t/>
            </a:r>
            <a:br>
              <a:rPr lang="en-US" dirty="0"/>
            </a:br>
            <a:r>
              <a:rPr lang="en-US" dirty="0" smtClean="0"/>
              <a:t>Coursera Capstone Project</a:t>
            </a:r>
            <a:br>
              <a:rPr lang="en-US" dirty="0" smtClean="0"/>
            </a:br>
            <a:r>
              <a:rPr lang="en-US" dirty="0"/>
              <a:t> </a:t>
            </a:r>
            <a:br>
              <a:rPr lang="en-US" dirty="0"/>
            </a:br>
            <a:r>
              <a:rPr lang="en-US" b="1" dirty="0"/>
              <a:t/>
            </a:r>
            <a:br>
              <a:rPr lang="en-US" b="1" dirty="0"/>
            </a:br>
            <a:endParaRPr lang="en-US" dirty="0"/>
          </a:p>
        </p:txBody>
      </p:sp>
      <p:sp>
        <p:nvSpPr>
          <p:cNvPr id="3" name="Subtitle 2"/>
          <p:cNvSpPr>
            <a:spLocks noGrp="1"/>
          </p:cNvSpPr>
          <p:nvPr>
            <p:ph type="subTitle" idx="1"/>
          </p:nvPr>
        </p:nvSpPr>
        <p:spPr>
          <a:xfrm>
            <a:off x="1483057" y="3602038"/>
            <a:ext cx="9144000" cy="1655762"/>
          </a:xfrm>
        </p:spPr>
        <p:txBody>
          <a:bodyPr>
            <a:normAutofit/>
          </a:bodyPr>
          <a:lstStyle/>
          <a:p>
            <a:r>
              <a:rPr lang="en-US" sz="3200" b="1" dirty="0" smtClean="0"/>
              <a:t>Restaurant location recommender</a:t>
            </a:r>
            <a:endParaRPr lang="en-US" sz="3200" dirty="0"/>
          </a:p>
        </p:txBody>
      </p:sp>
    </p:spTree>
    <p:extLst>
      <p:ext uri="{BB962C8B-B14F-4D97-AF65-F5344CB8AC3E}">
        <p14:creationId xmlns:p14="http://schemas.microsoft.com/office/powerpoint/2010/main" val="416740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marL="0" indent="0">
              <a:buNone/>
            </a:pPr>
            <a:r>
              <a:rPr lang="en-US" dirty="0"/>
              <a:t>Having explored the data, I found that venue categorization could be better in Foursquare, my belief is that Foursquare data in UAE might not be consistently updated, and the labeling of venues could be further enhanced.</a:t>
            </a:r>
          </a:p>
          <a:p>
            <a:pPr marL="0" indent="0">
              <a:buNone/>
            </a:pPr>
            <a:endParaRPr lang="en-US" dirty="0"/>
          </a:p>
        </p:txBody>
      </p:sp>
    </p:spTree>
    <p:extLst>
      <p:ext uri="{BB962C8B-B14F-4D97-AF65-F5344CB8AC3E}">
        <p14:creationId xmlns:p14="http://schemas.microsoft.com/office/powerpoint/2010/main" val="61705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pPr marL="0" indent="0">
              <a:buNone/>
            </a:pPr>
            <a:r>
              <a:rPr lang="en-US" dirty="0"/>
              <a:t>After exploring venues from 38 neighborhoods in Abu Dhabi, I found that there are 5 neighborhoods where restaurants are not in the top 10 venues in terms of frequency, and so those 5 neighborhoods will be a suitable target for a restaurant business.</a:t>
            </a:r>
            <a:endParaRPr lang="en-US" dirty="0"/>
          </a:p>
        </p:txBody>
      </p:sp>
      <p:pic>
        <p:nvPicPr>
          <p:cNvPr id="4" name="Picture 3"/>
          <p:cNvPicPr/>
          <p:nvPr/>
        </p:nvPicPr>
        <p:blipFill>
          <a:blip r:embed="rId2"/>
          <a:stretch>
            <a:fillRect/>
          </a:stretch>
        </p:blipFill>
        <p:spPr>
          <a:xfrm>
            <a:off x="1328879" y="3483164"/>
            <a:ext cx="1400175" cy="2457450"/>
          </a:xfrm>
          <a:prstGeom prst="rect">
            <a:avLst/>
          </a:prstGeom>
        </p:spPr>
      </p:pic>
    </p:spTree>
    <p:extLst>
      <p:ext uri="{BB962C8B-B14F-4D97-AF65-F5344CB8AC3E}">
        <p14:creationId xmlns:p14="http://schemas.microsoft.com/office/powerpoint/2010/main" val="296514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US" b="1" dirty="0"/>
            </a:br>
            <a:endParaRPr lang="en-US" dirty="0"/>
          </a:p>
        </p:txBody>
      </p:sp>
      <p:sp>
        <p:nvSpPr>
          <p:cNvPr id="3" name="Content Placeholder 2"/>
          <p:cNvSpPr>
            <a:spLocks noGrp="1"/>
          </p:cNvSpPr>
          <p:nvPr>
            <p:ph idx="1"/>
          </p:nvPr>
        </p:nvSpPr>
        <p:spPr/>
        <p:txBody>
          <a:bodyPr/>
          <a:lstStyle/>
          <a:p>
            <a:r>
              <a:rPr lang="en-US" dirty="0" smtClean="0"/>
              <a:t>Abu </a:t>
            </a:r>
            <a:r>
              <a:rPr lang="en-US" dirty="0"/>
              <a:t>Dhabi is considered one of the fastest growing economies worldwide; it is famous for having a business-welcoming environment, diverse population, many famous tourism attractions and delicious multi-cultural restaurants, but the problem might be sometimes is that restaurants are cluttered in specific places, and it would be nice to have at least local restaurants distributed evenly .</a:t>
            </a:r>
            <a:endParaRPr lang="en-US" dirty="0"/>
          </a:p>
        </p:txBody>
      </p:sp>
    </p:spTree>
    <p:extLst>
      <p:ext uri="{BB962C8B-B14F-4D97-AF65-F5344CB8AC3E}">
        <p14:creationId xmlns:p14="http://schemas.microsoft.com/office/powerpoint/2010/main" val="288103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endParaRPr lang="en-US" dirty="0"/>
          </a:p>
        </p:txBody>
      </p:sp>
      <p:sp>
        <p:nvSpPr>
          <p:cNvPr id="3" name="Content Placeholder 2"/>
          <p:cNvSpPr>
            <a:spLocks noGrp="1"/>
          </p:cNvSpPr>
          <p:nvPr>
            <p:ph idx="1"/>
          </p:nvPr>
        </p:nvSpPr>
        <p:spPr/>
        <p:txBody>
          <a:bodyPr/>
          <a:lstStyle/>
          <a:p>
            <a:r>
              <a:rPr lang="en-US" dirty="0"/>
              <a:t>The question that I will answer throughout this capstone project is; where is the best location to open a restaurant in Abu Dhabi, and to answer that, I will be using Foursquare location data combined with neighborhoods data which I have collected from google maps, along with k-means clustering to determine the best location for a restaurant by analyzing venues from Foursquare and finding out which neighborhood has the least concentration of restaurants.</a:t>
            </a:r>
            <a:endParaRPr lang="en-US" dirty="0"/>
          </a:p>
        </p:txBody>
      </p:sp>
    </p:spTree>
    <p:extLst>
      <p:ext uri="{BB962C8B-B14F-4D97-AF65-F5344CB8AC3E}">
        <p14:creationId xmlns:p14="http://schemas.microsoft.com/office/powerpoint/2010/main" val="283139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idx="1"/>
          </p:nvPr>
        </p:nvSpPr>
        <p:spPr/>
        <p:txBody>
          <a:bodyPr/>
          <a:lstStyle/>
          <a:p>
            <a:r>
              <a:rPr lang="en-US" b="1" dirty="0"/>
              <a:t>This recommender system will be very beneficial for anyone seeking the best location in Abu Dhabi to open a restaurant.</a:t>
            </a:r>
            <a:endParaRPr lang="en-US" dirty="0"/>
          </a:p>
        </p:txBody>
      </p:sp>
    </p:spTree>
    <p:extLst>
      <p:ext uri="{BB962C8B-B14F-4D97-AF65-F5344CB8AC3E}">
        <p14:creationId xmlns:p14="http://schemas.microsoft.com/office/powerpoint/2010/main" val="395201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data used in this project will be:</a:t>
            </a:r>
          </a:p>
          <a:p>
            <a:pPr lvl="0"/>
            <a:r>
              <a:rPr lang="en-US" dirty="0"/>
              <a:t>Neighborhoods in Abu Dhabi with their coordinates, this is collected from Wikipedia and google maps.</a:t>
            </a:r>
          </a:p>
          <a:p>
            <a:pPr lvl="0"/>
            <a:r>
              <a:rPr lang="en-US" dirty="0"/>
              <a:t>Venues for each neighborhood from Foursquare.</a:t>
            </a:r>
          </a:p>
          <a:p>
            <a:pPr marL="0" indent="0">
              <a:buNone/>
            </a:pPr>
            <a:endParaRPr lang="en-US" dirty="0" smtClean="0"/>
          </a:p>
          <a:p>
            <a:pPr marL="0" indent="0">
              <a:buNone/>
            </a:pPr>
            <a:r>
              <a:rPr lang="en-US" dirty="0" smtClean="0"/>
              <a:t>Once </a:t>
            </a:r>
            <a:r>
              <a:rPr lang="en-US" dirty="0"/>
              <a:t>venues for each neighborhood is collected, then we will measure the frequency of restaurants in each neighborhood and find the neighborhood with the least restaurant frequency.</a:t>
            </a:r>
            <a:endParaRPr lang="en-US" dirty="0"/>
          </a:p>
        </p:txBody>
      </p:sp>
    </p:spTree>
    <p:extLst>
      <p:ext uri="{BB962C8B-B14F-4D97-AF65-F5344CB8AC3E}">
        <p14:creationId xmlns:p14="http://schemas.microsoft.com/office/powerpoint/2010/main" val="11913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2457" y="461536"/>
            <a:ext cx="8510411" cy="5543479"/>
          </a:xfrm>
          <a:prstGeom prst="rect">
            <a:avLst/>
          </a:prstGeom>
        </p:spPr>
      </p:pic>
    </p:spTree>
    <p:extLst>
      <p:ext uri="{BB962C8B-B14F-4D97-AF65-F5344CB8AC3E}">
        <p14:creationId xmlns:p14="http://schemas.microsoft.com/office/powerpoint/2010/main" val="127270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1115"/>
          </a:xfrm>
        </p:spPr>
        <p:txBody>
          <a:bodyPr/>
          <a:lstStyle/>
          <a:p>
            <a:r>
              <a:rPr lang="en-US" dirty="0"/>
              <a:t>Methodology</a:t>
            </a:r>
            <a:endParaRPr lang="en-US" dirty="0"/>
          </a:p>
        </p:txBody>
      </p:sp>
      <p:sp>
        <p:nvSpPr>
          <p:cNvPr id="3" name="Content Placeholder 2"/>
          <p:cNvSpPr>
            <a:spLocks noGrp="1"/>
          </p:cNvSpPr>
          <p:nvPr>
            <p:ph idx="1"/>
          </p:nvPr>
        </p:nvSpPr>
        <p:spPr>
          <a:xfrm>
            <a:off x="1103312" y="1542198"/>
            <a:ext cx="8946541" cy="4706202"/>
          </a:xfrm>
        </p:spPr>
        <p:txBody>
          <a:bodyPr/>
          <a:lstStyle/>
          <a:p>
            <a:pPr marL="0" indent="0">
              <a:buNone/>
            </a:pPr>
            <a:r>
              <a:rPr lang="en-US" dirty="0"/>
              <a:t>In this project, I will be following CRISP-DM methodology (minus the deployment step), which consists of the following six steps:</a:t>
            </a:r>
          </a:p>
          <a:p>
            <a:pPr lvl="0"/>
            <a:r>
              <a:rPr lang="en-US" dirty="0"/>
              <a:t>Business understanding: Having represented the business case clearly and the question to be answered; deciding the best location in Abu Dhabi to open a restaurant.</a:t>
            </a:r>
          </a:p>
          <a:p>
            <a:pPr lvl="0"/>
            <a:r>
              <a:rPr lang="en-US" dirty="0"/>
              <a:t>Data understanding: since I will use foursquare maps in this project, and knowing that Foursquare APIs can return categorized venues in a neighborhood given the neighborhood’s coordinates, I knew that I will need all neighborhoods in Abu Dhabi along with their coordinates.</a:t>
            </a:r>
          </a:p>
          <a:p>
            <a:pPr marL="0" indent="0">
              <a:buNone/>
            </a:pPr>
            <a:endParaRPr lang="en-US" dirty="0"/>
          </a:p>
        </p:txBody>
      </p:sp>
    </p:spTree>
    <p:extLst>
      <p:ext uri="{BB962C8B-B14F-4D97-AF65-F5344CB8AC3E}">
        <p14:creationId xmlns:p14="http://schemas.microsoft.com/office/powerpoint/2010/main" val="358264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pPr lvl="0"/>
            <a:r>
              <a:rPr lang="en-US" dirty="0"/>
              <a:t>Data Preparation: I collected all Abu Dhabi neighborhoods from Wikipedia, then cleaned the data and made sure that all neighborhoods are correct and actually exist in Abu Dhabi (I found that there are 4 neighborhoods are not actually neighborhoods so I removed them), and then collected the coordinates for each neighborhood through google maps, and combined the said in a csv file.</a:t>
            </a:r>
          </a:p>
          <a:p>
            <a:r>
              <a:rPr lang="en-US" dirty="0"/>
              <a:t>Modeling: having collected the needed data, what’s remaining is only to feed all neighborhood coordinates to Foursquare API and get the list of venues in each neighborhood, and then find the neighborhood with the least restaurant frequency.</a:t>
            </a:r>
            <a:endParaRPr lang="en-US" dirty="0"/>
          </a:p>
        </p:txBody>
      </p:sp>
    </p:spTree>
    <p:extLst>
      <p:ext uri="{BB962C8B-B14F-4D97-AF65-F5344CB8AC3E}">
        <p14:creationId xmlns:p14="http://schemas.microsoft.com/office/powerpoint/2010/main" val="20058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1103312" y="2052918"/>
            <a:ext cx="8946541" cy="4566246"/>
          </a:xfrm>
        </p:spPr>
        <p:txBody>
          <a:bodyPr>
            <a:normAutofit lnSpcReduction="10000"/>
          </a:bodyPr>
          <a:lstStyle/>
          <a:p>
            <a:pPr marL="0" indent="0">
              <a:buNone/>
            </a:pPr>
            <a:r>
              <a:rPr lang="en-US" dirty="0"/>
              <a:t>To implement this model, I have used pandas, </a:t>
            </a:r>
            <a:r>
              <a:rPr lang="en-US" dirty="0" err="1"/>
              <a:t>numpy</a:t>
            </a:r>
            <a:r>
              <a:rPr lang="en-US" dirty="0"/>
              <a:t>, request, </a:t>
            </a:r>
            <a:r>
              <a:rPr lang="en-US" dirty="0" err="1"/>
              <a:t>matplotlib</a:t>
            </a:r>
            <a:r>
              <a:rPr lang="en-US" dirty="0"/>
              <a:t>, and Foursquare libraries, following steps shows how:</a:t>
            </a:r>
          </a:p>
          <a:p>
            <a:pPr lvl="0"/>
            <a:r>
              <a:rPr lang="en-US" dirty="0"/>
              <a:t>Read neighborhoods with their coordinates, then show them on the map</a:t>
            </a:r>
          </a:p>
          <a:p>
            <a:pPr lvl="0"/>
            <a:r>
              <a:rPr lang="en-US" dirty="0"/>
              <a:t>Send each coordinate to Foursquare API and get then list of venues</a:t>
            </a:r>
          </a:p>
          <a:p>
            <a:pPr lvl="0"/>
            <a:r>
              <a:rPr lang="en-US" dirty="0"/>
              <a:t>Transform venues into frequencies based on the venue category</a:t>
            </a:r>
          </a:p>
          <a:p>
            <a:pPr lvl="0"/>
            <a:r>
              <a:rPr lang="en-US" dirty="0"/>
              <a:t>Show the restaurants in each neighborhood on the map</a:t>
            </a:r>
          </a:p>
          <a:p>
            <a:pPr lvl="0"/>
            <a:r>
              <a:rPr lang="en-US" dirty="0"/>
              <a:t>Choose the neighborhood with the least frequency.</a:t>
            </a:r>
          </a:p>
          <a:p>
            <a:pPr marL="0" lvl="0" indent="0">
              <a:buNone/>
            </a:pPr>
            <a:endParaRPr lang="en-US" dirty="0" smtClean="0"/>
          </a:p>
          <a:p>
            <a:pPr marL="0" lvl="0" indent="0">
              <a:buNone/>
            </a:pPr>
            <a:r>
              <a:rPr lang="en-US" dirty="0" smtClean="0"/>
              <a:t>Evaluation</a:t>
            </a:r>
            <a:r>
              <a:rPr lang="en-US" dirty="0"/>
              <a:t>: testing the model and make sure the results are correct (i.e. the model returns the neighborhood with the least restaurant frequency).</a:t>
            </a:r>
          </a:p>
          <a:p>
            <a:pPr marL="0" indent="0">
              <a:buNone/>
            </a:pPr>
            <a:endParaRPr lang="en-US" dirty="0"/>
          </a:p>
        </p:txBody>
      </p:sp>
    </p:spTree>
    <p:extLst>
      <p:ext uri="{BB962C8B-B14F-4D97-AF65-F5344CB8AC3E}">
        <p14:creationId xmlns:p14="http://schemas.microsoft.com/office/powerpoint/2010/main" val="1376591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630</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  Coursera Capstone Project    </vt:lpstr>
      <vt:lpstr>Introduction </vt:lpstr>
      <vt:lpstr>Business Problem</vt:lpstr>
      <vt:lpstr>Audience</vt:lpstr>
      <vt:lpstr>Data </vt:lpstr>
      <vt:lpstr>PowerPoint Presentation</vt:lpstr>
      <vt:lpstr>Methodology</vt:lpstr>
      <vt:lpstr>Methodology</vt:lpstr>
      <vt:lpstr>Methodology</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Project    </dc:title>
  <dc:creator>ANAS OMARY</dc:creator>
  <cp:lastModifiedBy>ANAS OMARY</cp:lastModifiedBy>
  <cp:revision>3</cp:revision>
  <dcterms:created xsi:type="dcterms:W3CDTF">2020-03-09T18:46:45Z</dcterms:created>
  <dcterms:modified xsi:type="dcterms:W3CDTF">2020-03-09T18:55:59Z</dcterms:modified>
</cp:coreProperties>
</file>