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2" r:id="rId2"/>
    <p:sldId id="260" r:id="rId3"/>
    <p:sldId id="261" r:id="rId4"/>
    <p:sldId id="263" r:id="rId5"/>
    <p:sldId id="264" r:id="rId6"/>
    <p:sldId id="257" r:id="rId7"/>
    <p:sldId id="265" r:id="rId8"/>
    <p:sldId id="266"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216341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206185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4102523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777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813440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325953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2981622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3367165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145490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421332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23592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349286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310185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156679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247465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17620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8D31-74B4-4D7B-A6BE-46CF11DDF245}" type="datetimeFigureOut">
              <a:rPr lang="en-IN" smtClean="0"/>
              <a:t>25-08-2023</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52DC97-C24D-4F81-AEDE-32B055D685B2}" type="slidenum">
              <a:rPr lang="en-IN" smtClean="0"/>
              <a:t>‹#›</a:t>
            </a:fld>
            <a:endParaRPr lang="en-IN" dirty="0"/>
          </a:p>
        </p:txBody>
      </p:sp>
    </p:spTree>
    <p:extLst>
      <p:ext uri="{BB962C8B-B14F-4D97-AF65-F5344CB8AC3E}">
        <p14:creationId xmlns:p14="http://schemas.microsoft.com/office/powerpoint/2010/main" val="406064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08D31-74B4-4D7B-A6BE-46CF11DDF245}" type="datetimeFigureOut">
              <a:rPr lang="en-IN" smtClean="0"/>
              <a:t>25-08-2023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52DC97-C24D-4F81-AEDE-32B055D685B2}" type="slidenum">
              <a:rPr lang="en-IN" smtClean="0"/>
              <a:t>‹#›</a:t>
            </a:fld>
            <a:endParaRPr lang="en-IN" dirty="0"/>
          </a:p>
        </p:txBody>
      </p:sp>
    </p:spTree>
    <p:extLst>
      <p:ext uri="{BB962C8B-B14F-4D97-AF65-F5344CB8AC3E}">
        <p14:creationId xmlns:p14="http://schemas.microsoft.com/office/powerpoint/2010/main" val="2571238196"/>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14A5D787-4783-2D4A-6E3D-A0A003B91D5D}"/>
              </a:ext>
            </a:extLst>
          </p:cNvPr>
          <p:cNvSpPr txBox="1"/>
          <p:nvPr/>
        </p:nvSpPr>
        <p:spPr>
          <a:xfrm>
            <a:off x="2205947" y="1066962"/>
            <a:ext cx="7780106" cy="1970732"/>
          </a:xfrm>
          <a:prstGeom prst="rect">
            <a:avLst/>
          </a:prstGeom>
          <a:noFill/>
        </p:spPr>
        <p:txBody>
          <a:bodyPr wrap="square">
            <a:spAutoFit/>
          </a:bodyPr>
          <a:lstStyle/>
          <a:p>
            <a:pPr algn="ctr">
              <a:lnSpc>
                <a:spcPct val="107000"/>
              </a:lnSpc>
              <a:spcAft>
                <a:spcPts val="800"/>
              </a:spcAft>
            </a:pPr>
            <a:r>
              <a:rPr lang="en-IN" sz="2200" b="1" u="sng" kern="1200" dirty="0">
                <a:effectLst/>
                <a:latin typeface="Arial" panose="020B0604020202020204" pitchFamily="34" charset="0"/>
                <a:ea typeface="Calibri" panose="020F0502020204030204" pitchFamily="34" charset="0"/>
                <a:cs typeface="Times New Roman" panose="02020603050405020304" pitchFamily="18" charset="0"/>
              </a:rPr>
              <a:t>SOLVING PROBLEMS FACED BY RASTOGI MOTORS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b="1" u="sng" kern="1200" dirty="0">
                <a:effectLst/>
                <a:latin typeface="Arial" panose="020B0604020202020204" pitchFamily="34" charset="0"/>
                <a:ea typeface="Calibri" panose="020F0502020204030204" pitchFamily="34" charset="0"/>
                <a:cs typeface="Times New Roman" panose="02020603050405020304" pitchFamily="18" charset="0"/>
              </a:rPr>
              <a:t>BDM CAPSTONE PROJECT</a:t>
            </a:r>
            <a:endParaRPr lang="en-IN" sz="17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b="1" kern="1200" dirty="0">
                <a:effectLst/>
                <a:latin typeface="Arial" panose="020B0604020202020204" pitchFamily="34" charset="0"/>
                <a:ea typeface="Calibri" panose="020F0502020204030204" pitchFamily="34" charset="0"/>
                <a:cs typeface="Times New Roman" panose="02020603050405020304" pitchFamily="18" charset="0"/>
              </a:rPr>
              <a:t>Name: ANAY</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b="1" kern="1200" dirty="0">
                <a:effectLst/>
                <a:latin typeface="Arial" panose="020B0604020202020204" pitchFamily="34" charset="0"/>
                <a:ea typeface="Calibri" panose="020F0502020204030204" pitchFamily="34" charset="0"/>
                <a:cs typeface="Times New Roman" panose="02020603050405020304" pitchFamily="18" charset="0"/>
              </a:rPr>
              <a:t>Roll number: 21f1003985</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944D5A37-25DC-FBCD-8C4D-214639057830}"/>
              </a:ext>
            </a:extLst>
          </p:cNvPr>
          <p:cNvSpPr txBox="1"/>
          <p:nvPr/>
        </p:nvSpPr>
        <p:spPr>
          <a:xfrm>
            <a:off x="3700086" y="5167453"/>
            <a:ext cx="4791825" cy="1056640"/>
          </a:xfrm>
          <a:prstGeom prst="rect">
            <a:avLst/>
          </a:prstGeom>
          <a:noFill/>
        </p:spPr>
        <p:txBody>
          <a:bodyPr wrap="square">
            <a:noAutofit/>
          </a:bodyPr>
          <a:lstStyle/>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IITM Online BS Degree Program,</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Indian Institute of Technology, Madras, Chennai</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Tamil Nadu, India, 600036</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00" kern="1200" dirty="0">
                <a:effectLst/>
                <a:latin typeface="Arial" panose="020B0604020202020204" pitchFamily="34" charset="0"/>
                <a:ea typeface="Calibri" panose="020F0502020204030204" pitchFamily="34" charset="0"/>
                <a:cs typeface="Times New Roman" panose="02020603050405020304" pitchFamily="18" charset="0"/>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39030DF-F1C6-CDFF-9350-60A75DD36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724" y="3442824"/>
            <a:ext cx="3638550" cy="1257300"/>
          </a:xfrm>
          <a:prstGeom prst="rect">
            <a:avLst/>
          </a:prstGeom>
          <a:effectLst>
            <a:glow rad="101600">
              <a:schemeClr val="accent4">
                <a:lumMod val="20000"/>
                <a:lumOff val="80000"/>
                <a:alpha val="60000"/>
              </a:schemeClr>
            </a:glow>
          </a:effectLst>
        </p:spPr>
      </p:pic>
    </p:spTree>
    <p:extLst>
      <p:ext uri="{BB962C8B-B14F-4D97-AF65-F5344CB8AC3E}">
        <p14:creationId xmlns:p14="http://schemas.microsoft.com/office/powerpoint/2010/main" val="380477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75A65-85F3-BA55-B955-8F62E726653B}"/>
              </a:ext>
            </a:extLst>
          </p:cNvPr>
          <p:cNvSpPr txBox="1"/>
          <p:nvPr/>
        </p:nvSpPr>
        <p:spPr>
          <a:xfrm>
            <a:off x="2897232" y="2559969"/>
            <a:ext cx="7624994" cy="1477328"/>
          </a:xfrm>
          <a:prstGeom prst="rect">
            <a:avLst/>
          </a:prstGeom>
          <a:noFill/>
        </p:spPr>
        <p:txBody>
          <a:bodyPr wrap="square" rtlCol="0">
            <a:spAutoFit/>
          </a:bodyPr>
          <a:lstStyle/>
          <a:p>
            <a:pPr algn="l"/>
            <a:r>
              <a:rPr lang="en-US" sz="9000" b="1" dirty="0"/>
              <a:t>THANK YOU</a:t>
            </a:r>
            <a:endParaRPr lang="en-IN" sz="9000" b="1" dirty="0"/>
          </a:p>
        </p:txBody>
      </p:sp>
    </p:spTree>
    <p:extLst>
      <p:ext uri="{BB962C8B-B14F-4D97-AF65-F5344CB8AC3E}">
        <p14:creationId xmlns:p14="http://schemas.microsoft.com/office/powerpoint/2010/main" val="176138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61409F-6E75-F783-E0DC-CA9B79B94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62" y="4032630"/>
            <a:ext cx="3165401" cy="23740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3206F934-3AAD-13CE-0E69-A4CD1DC7E26C}"/>
              </a:ext>
            </a:extLst>
          </p:cNvPr>
          <p:cNvSpPr txBox="1"/>
          <p:nvPr/>
        </p:nvSpPr>
        <p:spPr>
          <a:xfrm>
            <a:off x="2649862" y="300425"/>
            <a:ext cx="6761018" cy="615553"/>
          </a:xfrm>
          <a:prstGeom prst="rect">
            <a:avLst/>
          </a:prstGeom>
          <a:noFill/>
        </p:spPr>
        <p:txBody>
          <a:bodyPr wrap="square" rtlCol="0">
            <a:spAutoFit/>
          </a:bodyPr>
          <a:lstStyle/>
          <a:p>
            <a:r>
              <a:rPr lang="en-US" sz="3400" b="1" dirty="0"/>
              <a:t>DETAILS OF THE ORGANIZATION </a:t>
            </a:r>
            <a:endParaRPr lang="en-IN" sz="3400" b="1" dirty="0"/>
          </a:p>
        </p:txBody>
      </p:sp>
      <p:pic>
        <p:nvPicPr>
          <p:cNvPr id="6" name="Picture 5">
            <a:extLst>
              <a:ext uri="{FF2B5EF4-FFF2-40B4-BE49-F238E27FC236}">
                <a16:creationId xmlns:a16="http://schemas.microsoft.com/office/drawing/2014/main" id="{3048998C-E33F-99A7-1825-9A219DF8B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921" y="3815315"/>
            <a:ext cx="2507307" cy="2742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E4070DEF-91C6-A901-A4A0-87906990641A}"/>
              </a:ext>
            </a:extLst>
          </p:cNvPr>
          <p:cNvSpPr txBox="1"/>
          <p:nvPr/>
        </p:nvSpPr>
        <p:spPr>
          <a:xfrm>
            <a:off x="1781766" y="809286"/>
            <a:ext cx="8872379" cy="3416320"/>
          </a:xfrm>
          <a:prstGeom prst="rect">
            <a:avLst/>
          </a:prstGeom>
          <a:noFill/>
        </p:spPr>
        <p:txBody>
          <a:bodyPr wrap="square" rtlCol="0">
            <a:spAutoFit/>
          </a:bodyPr>
          <a:lstStyle/>
          <a:p>
            <a:pPr marL="285750" indent="-285750" algn="l">
              <a:buFont typeface="Wingdings" panose="05000000000000000000" pitchFamily="2" charset="2"/>
              <a:buChar char="v"/>
            </a:pPr>
            <a:endParaRPr lang="en-IN" b="0" i="0" u="none" strike="noStrike" baseline="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b="0" i="0" u="none" strike="noStrike" baseline="0" dirty="0">
                <a:latin typeface="Arial" panose="020B0604020202020204" pitchFamily="34" charset="0"/>
                <a:cs typeface="Arial" panose="020B0604020202020204" pitchFamily="34" charset="0"/>
              </a:rPr>
              <a:t>Garage Name: RASTOGI MOTORS </a:t>
            </a:r>
          </a:p>
          <a:p>
            <a:pPr marL="285750" indent="-285750">
              <a:buFont typeface="Wingdings" panose="05000000000000000000" pitchFamily="2" charset="2"/>
              <a:buChar char="v"/>
            </a:pPr>
            <a:r>
              <a:rPr lang="en-IN" b="0" i="0" u="none" strike="noStrike" baseline="0" dirty="0">
                <a:latin typeface="Arial" panose="020B0604020202020204" pitchFamily="34" charset="0"/>
                <a:cs typeface="Arial" panose="020B0604020202020204" pitchFamily="34" charset="0"/>
              </a:rPr>
              <a:t>Location: Located at Kashmiri Gate, Central Delhi. </a:t>
            </a:r>
            <a:endParaRPr lang="en-US" b="0" i="0" u="none" strike="noStrike" baseline="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0" i="0" u="none" strike="noStrike" baseline="0" dirty="0">
                <a:latin typeface="Arial" panose="020B0604020202020204" pitchFamily="34" charset="0"/>
                <a:cs typeface="Arial" panose="020B0604020202020204" pitchFamily="34" charset="0"/>
              </a:rPr>
              <a:t>Garage Owner: Shyam Rastogi is proud owner of Rastogi Motors.</a:t>
            </a:r>
          </a:p>
          <a:p>
            <a:pPr marL="285750" indent="-285750">
              <a:buFont typeface="Wingdings" panose="05000000000000000000" pitchFamily="2" charset="2"/>
              <a:buChar char="v"/>
            </a:pPr>
            <a:r>
              <a:rPr lang="en-US" b="0" i="0" u="none" strike="noStrike" baseline="0" dirty="0">
                <a:latin typeface="Arial" panose="020B0604020202020204" pitchFamily="34" charset="0"/>
                <a:cs typeface="Arial" panose="020B0604020202020204" pitchFamily="34" charset="0"/>
              </a:rPr>
              <a:t>Manager: Shop is managed by Himanshu Rastogi(son of Shyam Rastogi)</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Type of business: </a:t>
            </a:r>
            <a:r>
              <a:rPr lang="en-US" b="0" i="0" u="none" strike="noStrike" baseline="0" dirty="0">
                <a:solidFill>
                  <a:srgbClr val="FFFFFF"/>
                </a:solidFill>
                <a:latin typeface="Arial" panose="020B0604020202020204" pitchFamily="34" charset="0"/>
                <a:cs typeface="Arial" panose="020B0604020202020204" pitchFamily="34" charset="0"/>
              </a:rPr>
              <a:t>Business to Customers (B2C)</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Time Period of the data: 3 months</a:t>
            </a:r>
          </a:p>
          <a:p>
            <a:pPr marL="285750" indent="-285750">
              <a:buFont typeface="Wingdings" panose="05000000000000000000" pitchFamily="2" charset="2"/>
              <a:buChar char="v"/>
            </a:pPr>
            <a:r>
              <a:rPr lang="en-US" sz="1800" b="0" i="0" u="none" strike="noStrike" baseline="0" dirty="0">
                <a:latin typeface="Arial" panose="020B0604020202020204" pitchFamily="34" charset="0"/>
                <a:cs typeface="Arial" panose="020B0604020202020204" pitchFamily="34" charset="0"/>
              </a:rPr>
              <a:t>Garage Operating Hours: Roughly around 10AM-7PM (6 days a week) </a:t>
            </a:r>
          </a:p>
          <a:p>
            <a:pPr marL="285750" indent="-285750">
              <a:buFont typeface="Wingdings" panose="05000000000000000000" pitchFamily="2" charset="2"/>
              <a:buChar char="v"/>
            </a:pPr>
            <a:r>
              <a:rPr lang="en-US" sz="1800" b="0" i="0" u="none" strike="noStrike" baseline="0" dirty="0">
                <a:latin typeface="Arial" panose="020B0604020202020204" pitchFamily="34" charset="0"/>
                <a:cs typeface="Arial" panose="020B0604020202020204" pitchFamily="34" charset="0"/>
              </a:rPr>
              <a:t>Garage is closed on Mondays for market weekly off. </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Number of Workers in Shop: 2 permanent workers</a:t>
            </a: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b="0"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3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095A11-2B21-D132-4E7D-7A680306D0D2}"/>
              </a:ext>
            </a:extLst>
          </p:cNvPr>
          <p:cNvSpPr txBox="1"/>
          <p:nvPr/>
        </p:nvSpPr>
        <p:spPr>
          <a:xfrm>
            <a:off x="3735622" y="826898"/>
            <a:ext cx="5339106" cy="677108"/>
          </a:xfrm>
          <a:prstGeom prst="rect">
            <a:avLst/>
          </a:prstGeom>
          <a:noFill/>
        </p:spPr>
        <p:txBody>
          <a:bodyPr wrap="square" rtlCol="0">
            <a:spAutoFit/>
          </a:bodyPr>
          <a:lstStyle/>
          <a:p>
            <a:r>
              <a:rPr lang="en-US" sz="3800" b="1" dirty="0"/>
              <a:t>PROBLEM STATEMENT</a:t>
            </a:r>
            <a:endParaRPr lang="en-IN" sz="3800" b="1" dirty="0"/>
          </a:p>
        </p:txBody>
      </p:sp>
      <p:sp>
        <p:nvSpPr>
          <p:cNvPr id="3" name="TextBox 2">
            <a:extLst>
              <a:ext uri="{FF2B5EF4-FFF2-40B4-BE49-F238E27FC236}">
                <a16:creationId xmlns:a16="http://schemas.microsoft.com/office/drawing/2014/main" id="{64990A72-9F53-C8F4-B518-7AFF4B6279F0}"/>
              </a:ext>
            </a:extLst>
          </p:cNvPr>
          <p:cNvSpPr txBox="1"/>
          <p:nvPr/>
        </p:nvSpPr>
        <p:spPr>
          <a:xfrm>
            <a:off x="1144276" y="1504006"/>
            <a:ext cx="9903448" cy="1477328"/>
          </a:xfrm>
          <a:prstGeom prst="rect">
            <a:avLst/>
          </a:prstGeom>
          <a:noFill/>
        </p:spPr>
        <p:txBody>
          <a:bodyPr wrap="square" rtlCol="0">
            <a:spAutoFit/>
          </a:bodyPr>
          <a:lstStyle/>
          <a:p>
            <a:pPr marL="285750" indent="-285750" algn="l">
              <a:buFont typeface="Wingdings" panose="05000000000000000000" pitchFamily="2" charset="2"/>
              <a:buChar char="v"/>
            </a:pPr>
            <a:endParaRPr lang="en-IN" b="0" i="0" u="none" strike="noStrike" baseline="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1800" b="1" i="0" u="none" strike="noStrike" baseline="0" dirty="0">
                <a:latin typeface="Arial" panose="020B0604020202020204" pitchFamily="34" charset="0"/>
              </a:rPr>
              <a:t>INVENTORY MANAGEMENT: </a:t>
            </a:r>
            <a:r>
              <a:rPr lang="en-US" sz="1800" b="0" i="0" u="none" strike="noStrike" baseline="0" dirty="0">
                <a:latin typeface="Arial" panose="020B0604020202020204" pitchFamily="34" charset="0"/>
              </a:rPr>
              <a:t>The shop facing issues such as uncertain demand patterns, inaccurate inventory forecasting. As a result, shop is experiencing issues such as stockouts, excessive inventory, low turnover rates, and increased costs.</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b="0" i="0" u="none" strike="noStrike" baseline="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E4C7B4D-E92A-C318-7471-BBAF7898D649}"/>
              </a:ext>
            </a:extLst>
          </p:cNvPr>
          <p:cNvSpPr txBox="1"/>
          <p:nvPr/>
        </p:nvSpPr>
        <p:spPr>
          <a:xfrm>
            <a:off x="1453451" y="2898485"/>
            <a:ext cx="9594274" cy="923330"/>
          </a:xfrm>
          <a:prstGeom prst="rect">
            <a:avLst/>
          </a:prstGeom>
          <a:noFill/>
        </p:spPr>
        <p:txBody>
          <a:bodyPr wrap="square">
            <a:spAutoFit/>
          </a:bodyPr>
          <a:lstStyle/>
          <a:p>
            <a:r>
              <a:rPr lang="en-US" b="0" i="0" dirty="0">
                <a:effectLst/>
                <a:highlight>
                  <a:srgbClr val="808000"/>
                </a:highlight>
                <a:latin typeface="Arial" panose="020B0604020202020204" pitchFamily="34" charset="0"/>
                <a:cs typeface="Arial" panose="020B0604020202020204" pitchFamily="34" charset="0"/>
              </a:rPr>
              <a:t>How can the garage address challenges posed by uncertain demand, inaccurate forecasting, stockouts, excessive inventory, low turnover, and high costs in its current inventory management system?</a:t>
            </a:r>
            <a:endParaRPr lang="en-IN" dirty="0">
              <a:highlight>
                <a:srgbClr val="808000"/>
              </a:highligh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BBF5AA5-58A5-C55A-754B-6C35E657EC60}"/>
              </a:ext>
            </a:extLst>
          </p:cNvPr>
          <p:cNvSpPr txBox="1"/>
          <p:nvPr/>
        </p:nvSpPr>
        <p:spPr>
          <a:xfrm>
            <a:off x="1144276" y="4140979"/>
            <a:ext cx="9903448"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i="0" u="none" strike="noStrike" baseline="0" dirty="0">
                <a:latin typeface="Arial" panose="020B0604020202020204" pitchFamily="34" charset="0"/>
              </a:rPr>
              <a:t>WORKFORCE MANAGEMENT: </a:t>
            </a:r>
            <a:r>
              <a:rPr lang="en-US" sz="1800" b="0" i="0" u="none" strike="noStrike" baseline="0" dirty="0">
                <a:latin typeface="Arial" panose="020B0604020202020204" pitchFamily="34" charset="0"/>
              </a:rPr>
              <a:t>Due to cutthroat competition and uneven demand pattern of skilled workers leads to waiting time and eventually bad customer experience or the hired workers are free for most of the time of the day which is wastage of resources. </a:t>
            </a:r>
            <a:endParaRPr lang="en-IN" sz="1800" dirty="0"/>
          </a:p>
        </p:txBody>
      </p:sp>
      <p:sp>
        <p:nvSpPr>
          <p:cNvPr id="9" name="TextBox 8">
            <a:extLst>
              <a:ext uri="{FF2B5EF4-FFF2-40B4-BE49-F238E27FC236}">
                <a16:creationId xmlns:a16="http://schemas.microsoft.com/office/drawing/2014/main" id="{CB9D69AF-1914-FA50-BA8E-CEF99EECDF98}"/>
              </a:ext>
            </a:extLst>
          </p:cNvPr>
          <p:cNvSpPr txBox="1"/>
          <p:nvPr/>
        </p:nvSpPr>
        <p:spPr>
          <a:xfrm>
            <a:off x="1453451" y="5277852"/>
            <a:ext cx="9594274" cy="1200329"/>
          </a:xfrm>
          <a:prstGeom prst="rect">
            <a:avLst/>
          </a:prstGeom>
          <a:noFill/>
        </p:spPr>
        <p:txBody>
          <a:bodyPr wrap="square">
            <a:spAutoFit/>
          </a:bodyPr>
          <a:lstStyle/>
          <a:p>
            <a:r>
              <a:rPr lang="en-US" b="0" i="0" dirty="0">
                <a:effectLst/>
                <a:highlight>
                  <a:srgbClr val="808000"/>
                </a:highlight>
                <a:latin typeface="Söhne"/>
              </a:rPr>
              <a:t>How can the shop effectively manage its workforce to meet variable service demand, ensuring minimal wait times and resource wastage, thereby enhancing customer experiences and optimizing worker utilization amidst competition?</a:t>
            </a:r>
            <a:endParaRPr lang="en-IN" dirty="0">
              <a:highlight>
                <a:srgbClr val="808000"/>
              </a:highlight>
            </a:endParaRPr>
          </a:p>
          <a:p>
            <a:endParaRPr lang="en-IN" dirty="0">
              <a:highlight>
                <a:srgbClr val="8080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704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104380-E975-861D-564A-73E941DAAAB7}"/>
              </a:ext>
            </a:extLst>
          </p:cNvPr>
          <p:cNvSpPr txBox="1"/>
          <p:nvPr/>
        </p:nvSpPr>
        <p:spPr>
          <a:xfrm>
            <a:off x="4747004" y="258861"/>
            <a:ext cx="3496451" cy="707886"/>
          </a:xfrm>
          <a:prstGeom prst="rect">
            <a:avLst/>
          </a:prstGeom>
          <a:noFill/>
        </p:spPr>
        <p:txBody>
          <a:bodyPr wrap="square" rtlCol="0">
            <a:spAutoFit/>
          </a:bodyPr>
          <a:lstStyle/>
          <a:p>
            <a:r>
              <a:rPr lang="en-US" sz="4000" b="1" dirty="0"/>
              <a:t>PROCEDURE</a:t>
            </a:r>
            <a:endParaRPr lang="en-IN" sz="4000" b="1" dirty="0"/>
          </a:p>
        </p:txBody>
      </p:sp>
      <p:sp>
        <p:nvSpPr>
          <p:cNvPr id="8" name="TextBox 7">
            <a:extLst>
              <a:ext uri="{FF2B5EF4-FFF2-40B4-BE49-F238E27FC236}">
                <a16:creationId xmlns:a16="http://schemas.microsoft.com/office/drawing/2014/main" id="{4C6CBDB6-CA15-1883-0982-A4E694B0938B}"/>
              </a:ext>
            </a:extLst>
          </p:cNvPr>
          <p:cNvSpPr txBox="1"/>
          <p:nvPr/>
        </p:nvSpPr>
        <p:spPr>
          <a:xfrm>
            <a:off x="593193" y="1328733"/>
            <a:ext cx="5408385" cy="430887"/>
          </a:xfrm>
          <a:prstGeom prst="rect">
            <a:avLst/>
          </a:prstGeom>
          <a:noFill/>
        </p:spPr>
        <p:txBody>
          <a:bodyPr wrap="square" rtlCol="0">
            <a:spAutoFit/>
          </a:bodyPr>
          <a:lstStyle/>
          <a:p>
            <a:r>
              <a:rPr lang="en-IN" sz="2100" b="1" i="0" u="sng" strike="noStrike" baseline="0" dirty="0">
                <a:latin typeface="Arial" panose="020B0604020202020204" pitchFamily="34" charset="0"/>
              </a:rPr>
              <a:t>INVENTORY MANAGEMENT PROBLEM </a:t>
            </a:r>
            <a:endParaRPr lang="en-IN" sz="2100" b="1" u="sng" dirty="0"/>
          </a:p>
        </p:txBody>
      </p:sp>
      <p:sp>
        <p:nvSpPr>
          <p:cNvPr id="9" name="TextBox 8">
            <a:extLst>
              <a:ext uri="{FF2B5EF4-FFF2-40B4-BE49-F238E27FC236}">
                <a16:creationId xmlns:a16="http://schemas.microsoft.com/office/drawing/2014/main" id="{536BF6BA-C805-2081-84BF-C0CC9638A0B5}"/>
              </a:ext>
            </a:extLst>
          </p:cNvPr>
          <p:cNvSpPr txBox="1"/>
          <p:nvPr/>
        </p:nvSpPr>
        <p:spPr>
          <a:xfrm>
            <a:off x="6495229" y="1328733"/>
            <a:ext cx="5408385" cy="415498"/>
          </a:xfrm>
          <a:prstGeom prst="rect">
            <a:avLst/>
          </a:prstGeom>
          <a:noFill/>
        </p:spPr>
        <p:txBody>
          <a:bodyPr wrap="square" rtlCol="0">
            <a:spAutoFit/>
          </a:bodyPr>
          <a:lstStyle/>
          <a:p>
            <a:r>
              <a:rPr lang="en-IN" sz="2100" b="1" i="0" u="sng" strike="noStrike" baseline="0" dirty="0">
                <a:latin typeface="Arial" panose="020B0604020202020204" pitchFamily="34" charset="0"/>
              </a:rPr>
              <a:t>WORKFORCE MANAGEMENT PROBLEM </a:t>
            </a:r>
            <a:endParaRPr lang="en-IN" sz="2100" b="1" u="sng" dirty="0"/>
          </a:p>
        </p:txBody>
      </p:sp>
      <p:cxnSp>
        <p:nvCxnSpPr>
          <p:cNvPr id="13" name="Straight Connector 12">
            <a:extLst>
              <a:ext uri="{FF2B5EF4-FFF2-40B4-BE49-F238E27FC236}">
                <a16:creationId xmlns:a16="http://schemas.microsoft.com/office/drawing/2014/main" id="{CD22FC31-4451-BB85-4F4F-D775EEC82873}"/>
              </a:ext>
            </a:extLst>
          </p:cNvPr>
          <p:cNvCxnSpPr>
            <a:cxnSpLocks/>
          </p:cNvCxnSpPr>
          <p:nvPr/>
        </p:nvCxnSpPr>
        <p:spPr>
          <a:xfrm flipH="1">
            <a:off x="6218135" y="1328733"/>
            <a:ext cx="1" cy="57942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19021E5-1898-A400-F585-3F8D9EF87D72}"/>
              </a:ext>
            </a:extLst>
          </p:cNvPr>
          <p:cNvSpPr txBox="1"/>
          <p:nvPr/>
        </p:nvSpPr>
        <p:spPr>
          <a:xfrm>
            <a:off x="472129" y="2123467"/>
            <a:ext cx="5529449" cy="4247317"/>
          </a:xfrm>
          <a:prstGeom prst="rect">
            <a:avLst/>
          </a:prstGeom>
          <a:noFill/>
        </p:spPr>
        <p:txBody>
          <a:bodyPr wrap="square" rtlCol="0">
            <a:spAutoFit/>
          </a:bodyPr>
          <a:lstStyle/>
          <a:p>
            <a:pPr marL="285750" indent="-285750">
              <a:buFont typeface="Wingdings" panose="05000000000000000000" pitchFamily="2" charset="2"/>
              <a:buChar char="ü"/>
            </a:pPr>
            <a:r>
              <a:rPr lang="en-US" sz="1800" b="0" i="0" u="none" strike="noStrike" baseline="0" dirty="0">
                <a:latin typeface="Arial" panose="020B0604020202020204" pitchFamily="34" charset="0"/>
              </a:rPr>
              <a:t>The closing balance column is analyzed to identify occurrences of stockouts. </a:t>
            </a:r>
          </a:p>
          <a:p>
            <a:pPr marL="285750" indent="-285750">
              <a:buFont typeface="Wingdings" panose="05000000000000000000" pitchFamily="2" charset="2"/>
              <a:buChar char="ü"/>
            </a:pPr>
            <a:endParaRPr lang="en-US" b="0" i="0" u="none" strike="noStrike" baseline="0" dirty="0">
              <a:latin typeface="Arial" panose="020B0604020202020204" pitchFamily="34" charset="0"/>
            </a:endParaRPr>
          </a:p>
          <a:p>
            <a:pPr marL="285750" indent="-285750">
              <a:buFont typeface="Wingdings" panose="05000000000000000000" pitchFamily="2" charset="2"/>
              <a:buChar char="ü"/>
            </a:pPr>
            <a:r>
              <a:rPr lang="en-US" b="0" i="0" u="none" strike="noStrike" baseline="0" dirty="0">
                <a:latin typeface="Arial" panose="020B0604020202020204" pitchFamily="34" charset="0"/>
              </a:rPr>
              <a:t>Conditional formatting was used to visually highlight the stockout.</a:t>
            </a:r>
          </a:p>
          <a:p>
            <a:pPr marL="285750" indent="-285750">
              <a:buFont typeface="Wingdings" panose="05000000000000000000" pitchFamily="2" charset="2"/>
              <a:buChar char="ü"/>
            </a:pPr>
            <a:endParaRPr lang="en-US" b="0" i="0" u="none" strike="noStrike" baseline="0" dirty="0">
              <a:latin typeface="Arial" panose="020B0604020202020204" pitchFamily="34" charset="0"/>
            </a:endParaRPr>
          </a:p>
          <a:p>
            <a:pPr marL="285750" indent="-285750">
              <a:buFont typeface="Wingdings" panose="05000000000000000000" pitchFamily="2" charset="2"/>
              <a:buChar char="ü"/>
            </a:pPr>
            <a:r>
              <a:rPr lang="en-US" sz="1800" b="0" i="0" u="none" strike="noStrike" baseline="0" dirty="0">
                <a:latin typeface="Arial" panose="020B0604020202020204" pitchFamily="34" charset="0"/>
              </a:rPr>
              <a:t>The reorder point is calculated which is the inventory level at which a new order should be placed to replenish stock. </a:t>
            </a:r>
          </a:p>
          <a:p>
            <a:endParaRPr lang="en-US" sz="1800" b="0" i="0" u="none" strike="noStrike" baseline="0" dirty="0">
              <a:latin typeface="Arial" panose="020B0604020202020204" pitchFamily="34" charset="0"/>
            </a:endParaRPr>
          </a:p>
          <a:p>
            <a:pPr marL="285750" indent="-285750">
              <a:buFont typeface="Wingdings" panose="05000000000000000000" pitchFamily="2" charset="2"/>
              <a:buChar char="ü"/>
            </a:pPr>
            <a:r>
              <a:rPr lang="en-US" sz="1800" b="0" i="0" u="none" strike="noStrike" baseline="0" dirty="0">
                <a:latin typeface="Arial" panose="020B0604020202020204" pitchFamily="34" charset="0"/>
              </a:rPr>
              <a:t>The safety stock is calculated which is a additional buffer of inventory maintained to account for uncertain demand and lead time variability </a:t>
            </a:r>
          </a:p>
          <a:p>
            <a:endParaRPr lang="en-US" b="0" i="0" u="none" strike="noStrike" baseline="0" dirty="0">
              <a:latin typeface="Arial" panose="020B0604020202020204" pitchFamily="34" charset="0"/>
            </a:endParaRPr>
          </a:p>
        </p:txBody>
      </p:sp>
      <p:sp>
        <p:nvSpPr>
          <p:cNvPr id="3" name="TextBox 2">
            <a:extLst>
              <a:ext uri="{FF2B5EF4-FFF2-40B4-BE49-F238E27FC236}">
                <a16:creationId xmlns:a16="http://schemas.microsoft.com/office/drawing/2014/main" id="{712C133F-8AB3-DE9D-468C-A01ACB4C24FF}"/>
              </a:ext>
            </a:extLst>
          </p:cNvPr>
          <p:cNvSpPr txBox="1"/>
          <p:nvPr/>
        </p:nvSpPr>
        <p:spPr>
          <a:xfrm>
            <a:off x="6434693" y="2210316"/>
            <a:ext cx="5408379" cy="3693319"/>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Arial" panose="020B0604020202020204" pitchFamily="34" charset="0"/>
              </a:rPr>
              <a:t>Workforce composition comparison </a:t>
            </a:r>
            <a:r>
              <a:rPr lang="en-US" sz="1800" b="0" i="0" u="none" strike="noStrike" baseline="0" dirty="0">
                <a:latin typeface="Arial" panose="020B0604020202020204" pitchFamily="34" charset="0"/>
              </a:rPr>
              <a:t>was done between the permanent workers </a:t>
            </a:r>
            <a:r>
              <a:rPr lang="en-US" dirty="0">
                <a:latin typeface="Arial" panose="020B0604020202020204" pitchFamily="34" charset="0"/>
              </a:rPr>
              <a:t>and extra hired help.</a:t>
            </a:r>
            <a:endParaRPr lang="en-US" sz="1800" b="0" i="0" u="none" strike="noStrike" baseline="0" dirty="0">
              <a:latin typeface="Arial" panose="020B0604020202020204" pitchFamily="34" charset="0"/>
            </a:endParaRPr>
          </a:p>
          <a:p>
            <a:pPr marL="285750" indent="-285750">
              <a:buFont typeface="Wingdings" panose="05000000000000000000" pitchFamily="2" charset="2"/>
              <a:buChar char="ü"/>
            </a:pPr>
            <a:endParaRPr lang="en-US" b="0" i="0" u="none" strike="noStrike" baseline="0" dirty="0">
              <a:latin typeface="Arial" panose="020B0604020202020204" pitchFamily="34" charset="0"/>
            </a:endParaRPr>
          </a:p>
          <a:p>
            <a:pPr marL="285750" indent="-285750">
              <a:buFont typeface="Wingdings" panose="05000000000000000000" pitchFamily="2" charset="2"/>
              <a:buChar char="ü"/>
            </a:pPr>
            <a:r>
              <a:rPr lang="en-US" dirty="0">
                <a:latin typeface="Arial" panose="020B0604020202020204" pitchFamily="34" charset="0"/>
              </a:rPr>
              <a:t>Average number of tasks done by both the categories was analyzed.</a:t>
            </a:r>
            <a:endParaRPr lang="en-US" b="0" i="0" u="none" strike="noStrike" baseline="0" dirty="0">
              <a:latin typeface="Arial" panose="020B0604020202020204" pitchFamily="34" charset="0"/>
            </a:endParaRPr>
          </a:p>
          <a:p>
            <a:endParaRPr lang="en-US" b="0" i="0" u="none" strike="noStrike" baseline="0" dirty="0">
              <a:latin typeface="Arial" panose="020B0604020202020204" pitchFamily="34" charset="0"/>
            </a:endParaRPr>
          </a:p>
          <a:p>
            <a:pPr marL="285750" indent="-285750">
              <a:buFont typeface="Wingdings" panose="05000000000000000000" pitchFamily="2" charset="2"/>
              <a:buChar char="ü"/>
            </a:pPr>
            <a:r>
              <a:rPr lang="en-US" dirty="0">
                <a:latin typeface="Arial" panose="020B0604020202020204" pitchFamily="34" charset="0"/>
              </a:rPr>
              <a:t>Alteration in the workforce composition was done based on the number of tasks done.</a:t>
            </a:r>
          </a:p>
          <a:p>
            <a:endParaRPr lang="en-US" sz="1800" b="0" i="0" u="none" strike="noStrike" baseline="0" dirty="0">
              <a:latin typeface="Arial" panose="020B0604020202020204" pitchFamily="34" charset="0"/>
            </a:endParaRPr>
          </a:p>
          <a:p>
            <a:pPr marL="285750" indent="-285750">
              <a:buFont typeface="Wingdings" panose="05000000000000000000" pitchFamily="2" charset="2"/>
              <a:buChar char="ü"/>
            </a:pPr>
            <a:r>
              <a:rPr lang="en-US" dirty="0">
                <a:latin typeface="Arial" panose="020B0604020202020204" pitchFamily="34" charset="0"/>
              </a:rPr>
              <a:t>Pay parity was resolved to avoid any work place envy between the workers.</a:t>
            </a:r>
            <a:r>
              <a:rPr lang="en-US" sz="1800" b="0" i="0" u="none" strike="noStrike" baseline="0" dirty="0">
                <a:latin typeface="Arial" panose="020B0604020202020204" pitchFamily="34" charset="0"/>
              </a:rPr>
              <a:t> </a:t>
            </a:r>
          </a:p>
          <a:p>
            <a:endParaRPr lang="en-US" b="0" i="0" u="none" strike="noStrike" baseline="0" dirty="0">
              <a:latin typeface="Arial" panose="020B0604020202020204" pitchFamily="34" charset="0"/>
            </a:endParaRPr>
          </a:p>
        </p:txBody>
      </p:sp>
    </p:spTree>
    <p:extLst>
      <p:ext uri="{BB962C8B-B14F-4D97-AF65-F5344CB8AC3E}">
        <p14:creationId xmlns:p14="http://schemas.microsoft.com/office/powerpoint/2010/main" val="153527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1D66C-AF75-17E9-03C1-496DEBA66F0F}"/>
              </a:ext>
            </a:extLst>
          </p:cNvPr>
          <p:cNvSpPr txBox="1"/>
          <p:nvPr/>
        </p:nvSpPr>
        <p:spPr>
          <a:xfrm>
            <a:off x="3868626" y="143066"/>
            <a:ext cx="4694560" cy="584775"/>
          </a:xfrm>
          <a:prstGeom prst="rect">
            <a:avLst/>
          </a:prstGeom>
          <a:noFill/>
        </p:spPr>
        <p:txBody>
          <a:bodyPr wrap="square" rtlCol="0">
            <a:spAutoFit/>
          </a:bodyPr>
          <a:lstStyle/>
          <a:p>
            <a:r>
              <a:rPr lang="en-US" sz="3200" b="1" dirty="0"/>
              <a:t>RESULTS AND FINDINGS</a:t>
            </a:r>
            <a:endParaRPr lang="en-IN" sz="3200" b="1" dirty="0"/>
          </a:p>
        </p:txBody>
      </p:sp>
      <p:sp>
        <p:nvSpPr>
          <p:cNvPr id="6" name="TextBox 5">
            <a:extLst>
              <a:ext uri="{FF2B5EF4-FFF2-40B4-BE49-F238E27FC236}">
                <a16:creationId xmlns:a16="http://schemas.microsoft.com/office/drawing/2014/main" id="{ED387232-3A19-C019-6BAD-81015512E44D}"/>
              </a:ext>
            </a:extLst>
          </p:cNvPr>
          <p:cNvSpPr txBox="1"/>
          <p:nvPr/>
        </p:nvSpPr>
        <p:spPr>
          <a:xfrm>
            <a:off x="3737633" y="912506"/>
            <a:ext cx="5408385" cy="400110"/>
          </a:xfrm>
          <a:prstGeom prst="rect">
            <a:avLst/>
          </a:prstGeom>
          <a:noFill/>
        </p:spPr>
        <p:txBody>
          <a:bodyPr wrap="square" rtlCol="0">
            <a:spAutoFit/>
          </a:bodyPr>
          <a:lstStyle/>
          <a:p>
            <a:r>
              <a:rPr lang="en-IN" sz="2000" b="1" i="0" u="sng" strike="noStrike" baseline="0" dirty="0">
                <a:latin typeface="Arial" panose="020B0604020202020204" pitchFamily="34" charset="0"/>
              </a:rPr>
              <a:t>INVENTORY MANAGEMENT PROBLEM </a:t>
            </a:r>
            <a:endParaRPr lang="en-IN" sz="2000" b="1" u="sng" dirty="0"/>
          </a:p>
        </p:txBody>
      </p:sp>
      <p:pic>
        <p:nvPicPr>
          <p:cNvPr id="8" name="Picture 7">
            <a:extLst>
              <a:ext uri="{FF2B5EF4-FFF2-40B4-BE49-F238E27FC236}">
                <a16:creationId xmlns:a16="http://schemas.microsoft.com/office/drawing/2014/main" id="{B1EDC7E2-DA40-1528-40AF-B19C11CDBBF7}"/>
              </a:ext>
            </a:extLst>
          </p:cNvPr>
          <p:cNvPicPr>
            <a:picLocks noChangeAspect="1"/>
          </p:cNvPicPr>
          <p:nvPr/>
        </p:nvPicPr>
        <p:blipFill>
          <a:blip r:embed="rId2"/>
          <a:stretch>
            <a:fillRect/>
          </a:stretch>
        </p:blipFill>
        <p:spPr>
          <a:xfrm>
            <a:off x="7499003" y="4399722"/>
            <a:ext cx="3949182" cy="2153371"/>
          </a:xfrm>
          <a:prstGeom prst="rect">
            <a:avLst/>
          </a:prstGeom>
        </p:spPr>
      </p:pic>
      <p:pic>
        <p:nvPicPr>
          <p:cNvPr id="2" name="Picture 1">
            <a:extLst>
              <a:ext uri="{FF2B5EF4-FFF2-40B4-BE49-F238E27FC236}">
                <a16:creationId xmlns:a16="http://schemas.microsoft.com/office/drawing/2014/main" id="{A68362FC-1B96-14FA-43CB-1491B6FA7C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9910" y="1674609"/>
            <a:ext cx="3978275" cy="2423160"/>
          </a:xfrm>
          <a:prstGeom prst="rect">
            <a:avLst/>
          </a:prstGeom>
          <a:noFill/>
        </p:spPr>
      </p:pic>
      <p:sp>
        <p:nvSpPr>
          <p:cNvPr id="3" name="TextBox 2">
            <a:extLst>
              <a:ext uri="{FF2B5EF4-FFF2-40B4-BE49-F238E27FC236}">
                <a16:creationId xmlns:a16="http://schemas.microsoft.com/office/drawing/2014/main" id="{5D6665BE-609B-F51E-519E-CBFEC4D25713}"/>
              </a:ext>
            </a:extLst>
          </p:cNvPr>
          <p:cNvSpPr txBox="1"/>
          <p:nvPr/>
        </p:nvSpPr>
        <p:spPr>
          <a:xfrm>
            <a:off x="535528" y="2044933"/>
            <a:ext cx="6666195" cy="1682512"/>
          </a:xfrm>
          <a:prstGeom prst="rect">
            <a:avLst/>
          </a:prstGeom>
          <a:noFill/>
        </p:spPr>
        <p:txBody>
          <a:bodyPr wrap="square" rtlCol="0">
            <a:spAutoFit/>
          </a:bodyPr>
          <a:lstStyle/>
          <a:p>
            <a:pPr marL="285750" indent="-285750" fontAlgn="base">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Conditional formatting of the closing balance was done.</a:t>
            </a:r>
          </a:p>
          <a:p>
            <a:pPr marL="285750" indent="-285750" fontAlgn="base">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rPr>
              <a:t>Pie chart here depicts stockout percentage of the total products available at garage.</a:t>
            </a:r>
          </a:p>
          <a:p>
            <a:pPr marL="285750" indent="-285750" fontAlgn="base">
              <a:spcAft>
                <a:spcPts val="800"/>
              </a:spcAft>
              <a:buFont typeface="Wingdings" panose="05000000000000000000" pitchFamily="2" charset="2"/>
              <a:buChar char="Ø"/>
            </a:pPr>
            <a:r>
              <a:rPr lang="en-US" dirty="0">
                <a:latin typeface="Arial" panose="020B0604020202020204" pitchFamily="34" charset="0"/>
                <a:ea typeface="Times New Roman" panose="02020603050405020304" pitchFamily="18" charset="0"/>
                <a:cs typeface="Times New Roman" panose="02020603050405020304" pitchFamily="18" charset="0"/>
              </a:rPr>
              <a:t>R</a:t>
            </a:r>
            <a:r>
              <a:rPr lang="en-US" sz="1800" kern="1200" dirty="0">
                <a:effectLst/>
                <a:latin typeface="Arial" panose="020B0604020202020204" pitchFamily="34" charset="0"/>
                <a:ea typeface="Times New Roman" panose="02020603050405020304" pitchFamily="18" charset="0"/>
                <a:cs typeface="Times New Roman" panose="02020603050405020304" pitchFamily="18" charset="0"/>
              </a:rPr>
              <a:t>eorder point is calculated it is the inventory level at which a new order should be placed to replenish stock</a:t>
            </a:r>
            <a:r>
              <a:rPr lang="en-US"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BAA9565-5020-CA4A-A586-5705D8495632}"/>
              </a:ext>
            </a:extLst>
          </p:cNvPr>
          <p:cNvSpPr txBox="1"/>
          <p:nvPr/>
        </p:nvSpPr>
        <p:spPr>
          <a:xfrm>
            <a:off x="535528" y="4618788"/>
            <a:ext cx="6666195" cy="1062535"/>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Times New Roman" panose="02020603050405020304" pitchFamily="18" charset="0"/>
                <a:cs typeface="Times New Roman" panose="02020603050405020304" pitchFamily="18" charset="0"/>
              </a:rPr>
              <a:t>After the reorder point calculation, the buffer stock is calculated.</a:t>
            </a:r>
          </a:p>
          <a:p>
            <a:pPr marL="285750" indent="-285750">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Times New Roman" panose="02020603050405020304" pitchFamily="18" charset="0"/>
                <a:cs typeface="Times New Roman" panose="02020603050405020304" pitchFamily="18" charset="0"/>
              </a:rPr>
              <a:t>Buffer stock helps like a cushion for unpredicted demands</a:t>
            </a:r>
            <a:r>
              <a:rPr lang="en-US"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156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EC016C-BE4E-9661-5C7E-B80C766130AF}"/>
              </a:ext>
            </a:extLst>
          </p:cNvPr>
          <p:cNvPicPr>
            <a:picLocks noChangeAspect="1"/>
          </p:cNvPicPr>
          <p:nvPr/>
        </p:nvPicPr>
        <p:blipFill>
          <a:blip r:embed="rId2"/>
          <a:stretch>
            <a:fillRect/>
          </a:stretch>
        </p:blipFill>
        <p:spPr>
          <a:xfrm>
            <a:off x="7477555" y="740167"/>
            <a:ext cx="3995958" cy="2401826"/>
          </a:xfrm>
          <a:prstGeom prst="rect">
            <a:avLst/>
          </a:prstGeom>
        </p:spPr>
      </p:pic>
      <p:pic>
        <p:nvPicPr>
          <p:cNvPr id="7" name="Picture 6">
            <a:extLst>
              <a:ext uri="{FF2B5EF4-FFF2-40B4-BE49-F238E27FC236}">
                <a16:creationId xmlns:a16="http://schemas.microsoft.com/office/drawing/2014/main" id="{A5174DD7-63C9-CEAC-A315-1FA9729288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555" y="3716519"/>
            <a:ext cx="4091593" cy="2712998"/>
          </a:xfrm>
          <a:prstGeom prst="rect">
            <a:avLst/>
          </a:prstGeom>
          <a:noFill/>
        </p:spPr>
      </p:pic>
      <p:sp>
        <p:nvSpPr>
          <p:cNvPr id="2" name="Text Box 1">
            <a:extLst>
              <a:ext uri="{FF2B5EF4-FFF2-40B4-BE49-F238E27FC236}">
                <a16:creationId xmlns:a16="http://schemas.microsoft.com/office/drawing/2014/main" id="{69110A8C-C350-A354-ECC2-2CAA5757ADD2}"/>
              </a:ext>
            </a:extLst>
          </p:cNvPr>
          <p:cNvSpPr txBox="1"/>
          <p:nvPr/>
        </p:nvSpPr>
        <p:spPr>
          <a:xfrm>
            <a:off x="281623" y="820578"/>
            <a:ext cx="7089913" cy="2241003"/>
          </a:xfrm>
          <a:prstGeom prst="rect">
            <a:avLst/>
          </a:prstGeom>
          <a:noFill/>
        </p:spPr>
        <p:txBody>
          <a:bodyPr wrap="square">
            <a:noAutofit/>
          </a:bodyPr>
          <a:lstStyle/>
          <a:p>
            <a:pPr marL="285750" indent="-285750">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Times New Roman" panose="02020603050405020304" pitchFamily="18" charset="0"/>
              </a:rPr>
              <a:t>With buffer stock in hand conditional formatting is applied again. A </a:t>
            </a:r>
            <a:r>
              <a:rPr lang="en-US" dirty="0">
                <a:latin typeface="Arial" panose="020B0604020202020204" pitchFamily="34" charset="0"/>
                <a:ea typeface="Times New Roman" panose="02020603050405020304" pitchFamily="18" charset="0"/>
                <a:cs typeface="Times New Roman" panose="02020603050405020304" pitchFamily="18" charset="0"/>
              </a:rPr>
              <a:t>bar</a:t>
            </a:r>
            <a:r>
              <a:rPr lang="en-US" kern="1200" dirty="0">
                <a:effectLst/>
                <a:latin typeface="Arial" panose="020B0604020202020204" pitchFamily="34" charset="0"/>
                <a:ea typeface="Times New Roman" panose="02020603050405020304" pitchFamily="18" charset="0"/>
                <a:cs typeface="Times New Roman" panose="02020603050405020304" pitchFamily="18" charset="0"/>
              </a:rPr>
              <a:t> chart is made to visually show the stockout comparisons after and before the BUFFER STOCK.</a:t>
            </a:r>
          </a:p>
          <a:p>
            <a:pPr marL="285750" indent="-285750">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Times New Roman" panose="02020603050405020304" pitchFamily="18" charset="0"/>
              </a:rPr>
              <a:t>It can be seen in the bar chart that after th</a:t>
            </a:r>
            <a:r>
              <a:rPr lang="en-US" dirty="0">
                <a:latin typeface="Arial" panose="020B0604020202020204" pitchFamily="34" charset="0"/>
                <a:ea typeface="Times New Roman" panose="02020603050405020304" pitchFamily="18" charset="0"/>
                <a:cs typeface="Times New Roman" panose="02020603050405020304" pitchFamily="18" charset="0"/>
              </a:rPr>
              <a:t>e buffer stock, there is major drop in stockouts.</a:t>
            </a:r>
          </a:p>
          <a:p>
            <a:pPr marL="285750" indent="-285750">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Times New Roman" panose="02020603050405020304" pitchFamily="18" charset="0"/>
              </a:rPr>
              <a:t>With </a:t>
            </a:r>
            <a:r>
              <a:rPr lang="en-US" dirty="0">
                <a:latin typeface="Arial" panose="020B0604020202020204" pitchFamily="34" charset="0"/>
                <a:ea typeface="Times New Roman" panose="02020603050405020304" pitchFamily="18" charset="0"/>
                <a:cs typeface="Times New Roman" panose="02020603050405020304" pitchFamily="18" charset="0"/>
              </a:rPr>
              <a:t>this the INVENTORY MANAGEMENT PROBLEM is resolved.</a:t>
            </a:r>
            <a:endParaRPr lang="en-US" kern="12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Ø"/>
            </a:pPr>
            <a:endParaRPr lang="en-US" kern="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1">
            <a:extLst>
              <a:ext uri="{FF2B5EF4-FFF2-40B4-BE49-F238E27FC236}">
                <a16:creationId xmlns:a16="http://schemas.microsoft.com/office/drawing/2014/main" id="{22B91B62-8947-36CE-461C-46768547B2DF}"/>
              </a:ext>
            </a:extLst>
          </p:cNvPr>
          <p:cNvSpPr txBox="1"/>
          <p:nvPr/>
        </p:nvSpPr>
        <p:spPr>
          <a:xfrm>
            <a:off x="281623" y="3928712"/>
            <a:ext cx="7195932" cy="2288611"/>
          </a:xfrm>
          <a:prstGeom prst="rect">
            <a:avLst/>
          </a:prstGeom>
          <a:noFill/>
        </p:spPr>
        <p:txBody>
          <a:bodyPr wrap="square">
            <a:noAutofit/>
          </a:bodyPr>
          <a:lstStyle/>
          <a:p>
            <a:pPr marL="285750" indent="-285750">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Arial" panose="020B0604020202020204" pitchFamily="34" charset="0"/>
              </a:rPr>
              <a:t>A pattern was observed between the sales and the quantities of products sold by the garage.</a:t>
            </a:r>
          </a:p>
          <a:p>
            <a:pPr marL="285750" indent="-285750">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Arial" panose="020B0604020202020204" pitchFamily="34" charset="0"/>
              </a:rPr>
              <a:t> It was observed that some products were sold less in number but gives higher profits.</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Times New Roman" panose="02020603050405020304" pitchFamily="18" charset="0"/>
                <a:cs typeface="Arial" panose="020B0604020202020204" pitchFamily="34" charset="0"/>
              </a:rPr>
              <a:t>In contrast certain products with even higher sales volume yield out low profits.</a:t>
            </a:r>
          </a:p>
        </p:txBody>
      </p:sp>
    </p:spTree>
    <p:extLst>
      <p:ext uri="{BB962C8B-B14F-4D97-AF65-F5344CB8AC3E}">
        <p14:creationId xmlns:p14="http://schemas.microsoft.com/office/powerpoint/2010/main" val="31264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21D5C-F2E0-04C9-2D15-F9B5093AD680}"/>
              </a:ext>
            </a:extLst>
          </p:cNvPr>
          <p:cNvSpPr txBox="1"/>
          <p:nvPr/>
        </p:nvSpPr>
        <p:spPr>
          <a:xfrm>
            <a:off x="491043" y="463939"/>
            <a:ext cx="5408385" cy="415498"/>
          </a:xfrm>
          <a:prstGeom prst="rect">
            <a:avLst/>
          </a:prstGeom>
          <a:noFill/>
        </p:spPr>
        <p:txBody>
          <a:bodyPr wrap="square" rtlCol="0">
            <a:spAutoFit/>
          </a:bodyPr>
          <a:lstStyle/>
          <a:p>
            <a:r>
              <a:rPr lang="en-IN" sz="2100" b="1" i="0" u="sng" strike="noStrike" baseline="0" dirty="0">
                <a:latin typeface="Arial" panose="020B0604020202020204" pitchFamily="34" charset="0"/>
              </a:rPr>
              <a:t>WORKFORCE MANAGEMENT PROBLEM </a:t>
            </a:r>
            <a:endParaRPr lang="en-IN" sz="2100" b="1" u="sng" dirty="0"/>
          </a:p>
        </p:txBody>
      </p:sp>
      <p:pic>
        <p:nvPicPr>
          <p:cNvPr id="3" name="Picture 2">
            <a:extLst>
              <a:ext uri="{FF2B5EF4-FFF2-40B4-BE49-F238E27FC236}">
                <a16:creationId xmlns:a16="http://schemas.microsoft.com/office/drawing/2014/main" id="{CEFFEEA9-AA60-EF6F-5C69-98925C810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876" y="1028669"/>
            <a:ext cx="3936481" cy="2696021"/>
          </a:xfrm>
          <a:prstGeom prst="rect">
            <a:avLst/>
          </a:prstGeom>
        </p:spPr>
      </p:pic>
      <p:pic>
        <p:nvPicPr>
          <p:cNvPr id="4" name="Picture 3">
            <a:extLst>
              <a:ext uri="{FF2B5EF4-FFF2-40B4-BE49-F238E27FC236}">
                <a16:creationId xmlns:a16="http://schemas.microsoft.com/office/drawing/2014/main" id="{8782D788-2684-80E4-06D8-AC127F269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876" y="4013444"/>
            <a:ext cx="3948408" cy="2494980"/>
          </a:xfrm>
          <a:prstGeom prst="rect">
            <a:avLst/>
          </a:prstGeom>
        </p:spPr>
      </p:pic>
      <p:sp>
        <p:nvSpPr>
          <p:cNvPr id="6" name="Text Box 1">
            <a:extLst>
              <a:ext uri="{FF2B5EF4-FFF2-40B4-BE49-F238E27FC236}">
                <a16:creationId xmlns:a16="http://schemas.microsoft.com/office/drawing/2014/main" id="{B492F158-027F-E2F6-CA66-0B81463016DA}"/>
              </a:ext>
            </a:extLst>
          </p:cNvPr>
          <p:cNvSpPr txBox="1"/>
          <p:nvPr/>
        </p:nvSpPr>
        <p:spPr>
          <a:xfrm>
            <a:off x="370311" y="1568554"/>
            <a:ext cx="6664546" cy="1860446"/>
          </a:xfrm>
          <a:prstGeom prst="rect">
            <a:avLst/>
          </a:prstGeom>
          <a:noFill/>
        </p:spPr>
        <p:txBody>
          <a:bodyPr wrap="square">
            <a:spAutoFit/>
          </a:bodyPr>
          <a:lstStyle/>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Arial" panose="020B0604020202020204" pitchFamily="34" charset="0"/>
              </a:rPr>
              <a:t>3 months of workforce data is used.</a:t>
            </a:r>
          </a:p>
          <a:p>
            <a:pPr marL="285750" indent="-285750" fontAlgn="base">
              <a:lnSpc>
                <a:spcPct val="107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Workforce composition for the months is visualized. </a:t>
            </a:r>
          </a:p>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Arial" panose="020B0604020202020204" pitchFamily="34" charset="0"/>
              </a:rPr>
              <a:t>There are 2 permanent workers plus 1 hired worker in month of September.</a:t>
            </a:r>
          </a:p>
          <a:p>
            <a:pPr marL="285750" indent="-285750" fontAlgn="base">
              <a:lnSpc>
                <a:spcPct val="107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Two</a:t>
            </a:r>
            <a:r>
              <a:rPr lang="en-US" kern="1200" dirty="0">
                <a:effectLst/>
                <a:latin typeface="Arial" panose="020B0604020202020204" pitchFamily="34" charset="0"/>
                <a:ea typeface="Calibri" panose="020F0502020204030204" pitchFamily="34" charset="0"/>
                <a:cs typeface="Arial" panose="020B0604020202020204" pitchFamily="34" charset="0"/>
              </a:rPr>
              <a:t> extra workers were hired in the month of October. </a:t>
            </a:r>
            <a:endParaRPr lang="en-IN"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1">
            <a:extLst>
              <a:ext uri="{FF2B5EF4-FFF2-40B4-BE49-F238E27FC236}">
                <a16:creationId xmlns:a16="http://schemas.microsoft.com/office/drawing/2014/main" id="{463BB1B0-03D4-91C0-7F7D-89DD8E906953}"/>
              </a:ext>
            </a:extLst>
          </p:cNvPr>
          <p:cNvSpPr txBox="1"/>
          <p:nvPr/>
        </p:nvSpPr>
        <p:spPr>
          <a:xfrm>
            <a:off x="329093" y="4118117"/>
            <a:ext cx="6988446" cy="2054217"/>
          </a:xfrm>
          <a:prstGeom prst="rect">
            <a:avLst/>
          </a:prstGeom>
          <a:noFill/>
        </p:spPr>
        <p:txBody>
          <a:bodyPr wrap="square">
            <a:spAutoFit/>
          </a:bodyPr>
          <a:lstStyle/>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Arial" panose="020B0604020202020204" pitchFamily="34" charset="0"/>
              </a:rPr>
              <a:t>Line chart is made of the average number of tasks done by hired and permanent workers to show month wise comparisons.</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fontAlgn="base">
              <a:lnSpc>
                <a:spcPct val="107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It</a:t>
            </a:r>
            <a:r>
              <a:rPr lang="en-US" kern="1200" dirty="0">
                <a:effectLst/>
                <a:latin typeface="Arial" panose="020B0604020202020204" pitchFamily="34" charset="0"/>
                <a:ea typeface="Calibri" panose="020F0502020204030204" pitchFamily="34" charset="0"/>
                <a:cs typeface="Arial" panose="020B0604020202020204" pitchFamily="34" charset="0"/>
              </a:rPr>
              <a:t> clearly shows that there is the dip in the number of tasks done by permanent workers in the month of September.</a:t>
            </a:r>
          </a:p>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Arial" panose="020B0604020202020204" pitchFamily="34" charset="0"/>
              </a:rPr>
              <a:t>There is further dip in </a:t>
            </a:r>
            <a:r>
              <a:rPr lang="en-US" dirty="0">
                <a:latin typeface="Arial" panose="020B0604020202020204" pitchFamily="34" charset="0"/>
                <a:ea typeface="Calibri" panose="020F0502020204030204" pitchFamily="34" charset="0"/>
                <a:cs typeface="Arial" panose="020B0604020202020204" pitchFamily="34" charset="0"/>
              </a:rPr>
              <a:t>number of tasks done by permanent  workers in </a:t>
            </a:r>
            <a:r>
              <a:rPr lang="en-US" kern="1200" dirty="0">
                <a:effectLst/>
                <a:latin typeface="Arial" panose="020B0604020202020204" pitchFamily="34" charset="0"/>
                <a:ea typeface="Calibri" panose="020F0502020204030204" pitchFamily="34" charset="0"/>
                <a:cs typeface="Arial" panose="020B0604020202020204" pitchFamily="34" charset="0"/>
              </a:rPr>
              <a:t>month of October when extra workers were hired.</a:t>
            </a:r>
            <a:endParaRPr lang="en-IN"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0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A04BC7-97D3-59CF-3ADC-D9820A6DE3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7794" y="3929956"/>
            <a:ext cx="4137536" cy="2597135"/>
          </a:xfrm>
          <a:prstGeom prst="rect">
            <a:avLst/>
          </a:prstGeom>
          <a:noFill/>
        </p:spPr>
      </p:pic>
      <p:pic>
        <p:nvPicPr>
          <p:cNvPr id="2" name="Picture 1">
            <a:extLst>
              <a:ext uri="{FF2B5EF4-FFF2-40B4-BE49-F238E27FC236}">
                <a16:creationId xmlns:a16="http://schemas.microsoft.com/office/drawing/2014/main" id="{F8D67BDA-BBE1-139C-821C-4A666773F4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7794" y="780056"/>
            <a:ext cx="4137536" cy="2432197"/>
          </a:xfrm>
          <a:prstGeom prst="rect">
            <a:avLst/>
          </a:prstGeom>
          <a:noFill/>
        </p:spPr>
      </p:pic>
      <p:sp>
        <p:nvSpPr>
          <p:cNvPr id="3" name="Text Box 1">
            <a:extLst>
              <a:ext uri="{FF2B5EF4-FFF2-40B4-BE49-F238E27FC236}">
                <a16:creationId xmlns:a16="http://schemas.microsoft.com/office/drawing/2014/main" id="{5A4E26D9-926F-E11E-C2CC-BDD14813ED26}"/>
              </a:ext>
            </a:extLst>
          </p:cNvPr>
          <p:cNvSpPr txBox="1"/>
          <p:nvPr/>
        </p:nvSpPr>
        <p:spPr>
          <a:xfrm>
            <a:off x="407262" y="713400"/>
            <a:ext cx="6980531" cy="3050217"/>
          </a:xfrm>
          <a:prstGeom prst="rect">
            <a:avLst/>
          </a:prstGeom>
          <a:noFill/>
        </p:spPr>
        <p:txBody>
          <a:bodyPr wrap="square">
            <a:noAutofit/>
          </a:bodyPr>
          <a:lstStyle/>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Times New Roman" panose="02020603050405020304" pitchFamily="18" charset="0"/>
              </a:rPr>
              <a:t>To further prove th</a:t>
            </a:r>
            <a:r>
              <a:rPr lang="en-US" dirty="0">
                <a:latin typeface="Arial" panose="020B0604020202020204" pitchFamily="34" charset="0"/>
                <a:ea typeface="Calibri" panose="020F0502020204030204" pitchFamily="34" charset="0"/>
                <a:cs typeface="Times New Roman" panose="02020603050405020304" pitchFamily="18" charset="0"/>
              </a:rPr>
              <a:t>e point, n</a:t>
            </a:r>
            <a:r>
              <a:rPr lang="en-US" kern="1200" dirty="0">
                <a:effectLst/>
                <a:latin typeface="Arial" panose="020B0604020202020204" pitchFamily="34" charset="0"/>
                <a:ea typeface="Calibri" panose="020F0502020204030204" pitchFamily="34" charset="0"/>
                <a:cs typeface="Times New Roman" panose="02020603050405020304" pitchFamily="18" charset="0"/>
              </a:rPr>
              <a:t>umber of works done per day by workers is calculated in each month. </a:t>
            </a:r>
          </a:p>
          <a:p>
            <a:pPr marL="285750" indent="-285750" fontAlgn="base">
              <a:lnSpc>
                <a:spcPct val="107000"/>
              </a:lnSpc>
              <a:spcAft>
                <a:spcPts val="800"/>
              </a:spcAft>
              <a:buFont typeface="Wingdings" panose="05000000000000000000" pitchFamily="2" charset="2"/>
              <a:buChar char="Ø"/>
            </a:pPr>
            <a:r>
              <a:rPr lang="en-US" kern="1200" dirty="0">
                <a:effectLst/>
                <a:latin typeface="Arial" panose="020B0604020202020204" pitchFamily="34" charset="0"/>
                <a:ea typeface="Calibri" panose="020F0502020204030204" pitchFamily="34" charset="0"/>
                <a:cs typeface="Times New Roman" panose="02020603050405020304" pitchFamily="18" charset="0"/>
              </a:rPr>
              <a:t>This clearly shows the decrease in the number of tasks done by permanent workers in month of SEPTEMBER and OCTOBER.</a:t>
            </a:r>
          </a:p>
          <a:p>
            <a:pPr marL="285750" indent="-285750" fontAlgn="base">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The bar chart also shows the hiring of extra workers was not always directly related to the total number of works coming to the garage.</a:t>
            </a:r>
          </a:p>
          <a:p>
            <a:pPr marL="285750" indent="-285750" fontAlgn="base">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Extra help is needed to do certain tasks which the permanent workers are not able to perform due to lack of skills.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92A67CD-AD6C-AF25-1EB4-F2346BAB4B02}"/>
              </a:ext>
            </a:extLst>
          </p:cNvPr>
          <p:cNvSpPr txBox="1"/>
          <p:nvPr/>
        </p:nvSpPr>
        <p:spPr>
          <a:xfrm>
            <a:off x="407262" y="4380206"/>
            <a:ext cx="6483867" cy="1764394"/>
          </a:xfrm>
          <a:prstGeom prst="rect">
            <a:avLst/>
          </a:prstGeom>
          <a:noFill/>
        </p:spPr>
        <p:txBody>
          <a:bodyPr wrap="square">
            <a:spAutoFit/>
          </a:bodyPr>
          <a:lstStyle/>
          <a:p>
            <a:pPr marL="285750" indent="-285750" fontAlgn="base">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New approach is taken for the workforce management.</a:t>
            </a:r>
          </a:p>
          <a:p>
            <a:pPr marL="285750" indent="-285750" fontAlgn="base">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One of the permanent workers is fired and skilled worker is hired and both are given a raise. </a:t>
            </a:r>
          </a:p>
          <a:p>
            <a:pPr marL="285750" indent="-285750" fontAlgn="base">
              <a:lnSpc>
                <a:spcPct val="107000"/>
              </a:lnSpc>
              <a:spcAft>
                <a:spcPts val="800"/>
              </a:spcAft>
              <a:buFont typeface="Wingdings" panose="05000000000000000000" pitchFamily="2" charset="2"/>
              <a:buChar char="Ø"/>
            </a:pPr>
            <a:r>
              <a:rPr lang="en-US" sz="1800" kern="1200" dirty="0">
                <a:effectLst/>
                <a:latin typeface="Arial" panose="020B0604020202020204" pitchFamily="34" charset="0"/>
                <a:ea typeface="Calibri" panose="020F0502020204030204" pitchFamily="34" charset="0"/>
                <a:cs typeface="Times New Roman" panose="02020603050405020304" pitchFamily="18" charset="0"/>
              </a:rPr>
              <a:t>As the bar chart shows this will clearly decrease the total amount of wages to be given to the workers.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26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01D90-0AFC-0884-C447-ADE33C4F8F95}"/>
              </a:ext>
            </a:extLst>
          </p:cNvPr>
          <p:cNvSpPr txBox="1"/>
          <p:nvPr/>
        </p:nvSpPr>
        <p:spPr>
          <a:xfrm>
            <a:off x="3506832" y="333603"/>
            <a:ext cx="5851724" cy="707886"/>
          </a:xfrm>
          <a:prstGeom prst="rect">
            <a:avLst/>
          </a:prstGeom>
          <a:noFill/>
        </p:spPr>
        <p:txBody>
          <a:bodyPr wrap="square" rtlCol="0">
            <a:spAutoFit/>
          </a:bodyPr>
          <a:lstStyle/>
          <a:p>
            <a:pPr algn="l"/>
            <a:r>
              <a:rPr lang="en-US" sz="4000" b="1" dirty="0"/>
              <a:t>RECOMMENDATIONS</a:t>
            </a:r>
            <a:endParaRPr lang="en-IN" sz="4000" b="1" dirty="0"/>
          </a:p>
        </p:txBody>
      </p:sp>
      <p:sp>
        <p:nvSpPr>
          <p:cNvPr id="3" name="Text Box 1">
            <a:extLst>
              <a:ext uri="{FF2B5EF4-FFF2-40B4-BE49-F238E27FC236}">
                <a16:creationId xmlns:a16="http://schemas.microsoft.com/office/drawing/2014/main" id="{6164DDB5-12D0-A9F6-90B7-C0901A468285}"/>
              </a:ext>
            </a:extLst>
          </p:cNvPr>
          <p:cNvSpPr txBox="1"/>
          <p:nvPr/>
        </p:nvSpPr>
        <p:spPr>
          <a:xfrm>
            <a:off x="845041" y="1980382"/>
            <a:ext cx="10501918" cy="1687921"/>
          </a:xfrm>
          <a:prstGeom prst="rect">
            <a:avLst/>
          </a:prstGeom>
          <a:noFill/>
        </p:spPr>
        <p:txBody>
          <a:bodyPr wrap="square">
            <a:noAutofit/>
          </a:bodyPr>
          <a:lstStyle/>
          <a:p>
            <a:pPr marL="457200" lvl="0" indent="-4572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Maintain a buffer stock to deal with uneven and unpredicted demands.</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457200" lvl="0" indent="-4572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The variety of products in the garage is high, decrease the variety </a:t>
            </a:r>
            <a:r>
              <a:rPr lang="en-US" kern="1200" dirty="0">
                <a:effectLst/>
                <a:latin typeface="Arial" panose="020B0604020202020204" pitchFamily="34" charset="0"/>
                <a:ea typeface="Calibri" panose="020F0502020204030204" pitchFamily="34" charset="0"/>
                <a:cs typeface="Arial" panose="020B0604020202020204" pitchFamily="34" charset="0"/>
              </a:rPr>
              <a:t>and focus more on the limited product range.</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457200" lvl="0" indent="-4572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Try pushing products with high profit margin even if they are selling less in the volume.</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457200" fontAlgn="base"/>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BC4512F4-EC22-D578-8E38-53E0A4F72497}"/>
              </a:ext>
            </a:extLst>
          </p:cNvPr>
          <p:cNvSpPr txBox="1"/>
          <p:nvPr/>
        </p:nvSpPr>
        <p:spPr>
          <a:xfrm>
            <a:off x="358353" y="1344482"/>
            <a:ext cx="5408385" cy="430887"/>
          </a:xfrm>
          <a:prstGeom prst="rect">
            <a:avLst/>
          </a:prstGeom>
          <a:noFill/>
        </p:spPr>
        <p:txBody>
          <a:bodyPr wrap="square" rtlCol="0">
            <a:spAutoFit/>
          </a:bodyPr>
          <a:lstStyle/>
          <a:p>
            <a:r>
              <a:rPr lang="en-IN" sz="2100" b="1" i="0" u="sng" strike="noStrike" baseline="0" dirty="0">
                <a:latin typeface="Arial" panose="020B0604020202020204" pitchFamily="34" charset="0"/>
              </a:rPr>
              <a:t>INVENTORY MANAGEMENT PROBLEM </a:t>
            </a:r>
            <a:endParaRPr lang="en-IN" sz="2100" b="1" u="sng" dirty="0"/>
          </a:p>
        </p:txBody>
      </p:sp>
      <p:sp>
        <p:nvSpPr>
          <p:cNvPr id="5" name="Text Box 1">
            <a:extLst>
              <a:ext uri="{FF2B5EF4-FFF2-40B4-BE49-F238E27FC236}">
                <a16:creationId xmlns:a16="http://schemas.microsoft.com/office/drawing/2014/main" id="{B88DAF94-06FE-E005-F048-F3D707330477}"/>
              </a:ext>
            </a:extLst>
          </p:cNvPr>
          <p:cNvSpPr txBox="1"/>
          <p:nvPr/>
        </p:nvSpPr>
        <p:spPr>
          <a:xfrm>
            <a:off x="845041" y="4232366"/>
            <a:ext cx="10501918" cy="2625634"/>
          </a:xfrm>
          <a:prstGeom prst="rect">
            <a:avLst/>
          </a:prstGeom>
          <a:noFill/>
        </p:spPr>
        <p:txBody>
          <a:bodyPr wrap="square">
            <a:noAutofit/>
          </a:bodyPr>
          <a:lstStyle/>
          <a:p>
            <a:pPr marL="342900" lvl="0" indent="-3429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Fire one of the permanent workers currently working in the garage.</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A better skilled labor should be hired.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Both the current employed workers will be given raise and have same amount of wages to avoid any envious behavior during work.</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The old permanent worker will learn in the shadow of new more skilled worker and will become a better asset for the garage.</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arenR"/>
            </a:pPr>
            <a:r>
              <a:rPr lang="en-US" kern="1200" dirty="0">
                <a:effectLst/>
                <a:latin typeface="Arial" panose="020B0604020202020204" pitchFamily="34" charset="0"/>
                <a:ea typeface="Times New Roman" panose="02020603050405020304" pitchFamily="18" charset="0"/>
                <a:cs typeface="Arial" panose="020B0604020202020204" pitchFamily="34" charset="0"/>
              </a:rPr>
              <a:t>This will end the need to hire extra workers and the productivity of the garage will increase due to less commotions.</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85332BAD-18F3-93C0-44EB-426418FCD8B7}"/>
              </a:ext>
            </a:extLst>
          </p:cNvPr>
          <p:cNvSpPr txBox="1"/>
          <p:nvPr/>
        </p:nvSpPr>
        <p:spPr>
          <a:xfrm>
            <a:off x="358352" y="3606682"/>
            <a:ext cx="5408385" cy="415498"/>
          </a:xfrm>
          <a:prstGeom prst="rect">
            <a:avLst/>
          </a:prstGeom>
          <a:noFill/>
        </p:spPr>
        <p:txBody>
          <a:bodyPr wrap="square" rtlCol="0">
            <a:spAutoFit/>
          </a:bodyPr>
          <a:lstStyle/>
          <a:p>
            <a:r>
              <a:rPr lang="en-IN" sz="2100" b="1" i="0" u="sng" strike="noStrike" baseline="0" dirty="0">
                <a:latin typeface="Arial" panose="020B0604020202020204" pitchFamily="34" charset="0"/>
              </a:rPr>
              <a:t>WORKFORCE MANAGEMENT PROBLEM </a:t>
            </a:r>
            <a:endParaRPr lang="en-IN" sz="2100" b="1" u="sng" dirty="0"/>
          </a:p>
        </p:txBody>
      </p:sp>
    </p:spTree>
    <p:extLst>
      <p:ext uri="{BB962C8B-B14F-4D97-AF65-F5344CB8AC3E}">
        <p14:creationId xmlns:p14="http://schemas.microsoft.com/office/powerpoint/2010/main" val="3427737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567</TotalTime>
  <Words>992</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Söhne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ANAY Rastogi</dc:creator>
  <cp:lastModifiedBy>ANAY Rastogi</cp:lastModifiedBy>
  <cp:revision>17</cp:revision>
  <dcterms:created xsi:type="dcterms:W3CDTF">2023-08-22T14:37:48Z</dcterms:created>
  <dcterms:modified xsi:type="dcterms:W3CDTF">2023-08-25T11:09:16Z</dcterms:modified>
</cp:coreProperties>
</file>