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9C545C-884B-4EE1-B8E0-0D6C7C5757D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C545C-884B-4EE1-B8E0-0D6C7C5757D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C545C-884B-4EE1-B8E0-0D6C7C5757D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C545C-884B-4EE1-B8E0-0D6C7C5757D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C545C-884B-4EE1-B8E0-0D6C7C5757D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9C545C-884B-4EE1-B8E0-0D6C7C5757D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9C545C-884B-4EE1-B8E0-0D6C7C5757D2}"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9C545C-884B-4EE1-B8E0-0D6C7C5757D2}"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545C-884B-4EE1-B8E0-0D6C7C5757D2}"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545C-884B-4EE1-B8E0-0D6C7C5757D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545C-884B-4EE1-B8E0-0D6C7C5757D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B06C-2CD5-4692-AE5C-B46449AEFD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C545C-884B-4EE1-B8E0-0D6C7C5757D2}" type="datetimeFigureOut">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4B06C-2CD5-4692-AE5C-B46449AEFD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Times New Roman" pitchFamily="18" charset="0"/>
                <a:cs typeface="Times New Roman" pitchFamily="18" charset="0"/>
              </a:rPr>
              <a:t>TRAFFIC MANAGEMENT SYSTEM</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Abstract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lvl="0"/>
            <a:r>
              <a:rPr lang="en-IN" dirty="0">
                <a:latin typeface="Times New Roman" pitchFamily="18" charset="0"/>
                <a:cs typeface="Times New Roman" pitchFamily="18" charset="0"/>
              </a:rPr>
              <a:t>Intelligence Traffic Management System (ITMS) provides effective and efficient solutions toward the road traffic management and decision making problems, and thus helps to reduce fuel consumption and emission of greenhouse gases, and increases the standard of sustainable living.</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Software based real time bi-directional traffic management system (TMS) with Artificial Neural Network (ANN) was proposed and implemented. The proposed TMS solves a decision problem, dynamic road weights calculation, using different environmental, road and vehicle related decision attributes. </a:t>
            </a:r>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In addition, the development of the real time operational models as well as their solving challenges has increased in a rapid manner. Therefore, in this chapter, we integrate the design and development of a neural based complete real time operational ITMS, with the combination of software based modules including traffic monitoring, road weight updating, forecasting, and optimum route planning decision.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Technical Specifications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fontAlgn="base"/>
            <a:r>
              <a:rPr lang="en-US" b="1" dirty="0" smtClean="0">
                <a:latin typeface="Times New Roman" pitchFamily="18" charset="0"/>
                <a:cs typeface="Times New Roman" pitchFamily="18" charset="0"/>
              </a:rPr>
              <a:t>HARDWARE:</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Rectifier</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Regulator</a:t>
            </a:r>
          </a:p>
          <a:p>
            <a:pPr lvl="0"/>
            <a:r>
              <a:rPr lang="en-US" dirty="0">
                <a:latin typeface="Times New Roman" pitchFamily="18" charset="0"/>
                <a:cs typeface="Times New Roman" pitchFamily="18" charset="0"/>
              </a:rPr>
              <a:t>Power Supply</a:t>
            </a:r>
          </a:p>
          <a:p>
            <a:pPr lvl="0"/>
            <a:r>
              <a:rPr lang="en-US" dirty="0">
                <a:latin typeface="Times New Roman" pitchFamily="18" charset="0"/>
                <a:cs typeface="Times New Roman" pitchFamily="18" charset="0"/>
              </a:rPr>
              <a:t>LCD Display</a:t>
            </a:r>
          </a:p>
          <a:p>
            <a:pPr lvl="0"/>
            <a:r>
              <a:rPr lang="en-US" dirty="0" err="1">
                <a:latin typeface="Times New Roman" pitchFamily="18" charset="0"/>
                <a:cs typeface="Times New Roman" pitchFamily="18" charset="0"/>
              </a:rPr>
              <a:t>Wifi</a:t>
            </a:r>
            <a:r>
              <a:rPr lang="en-US" dirty="0">
                <a:latin typeface="Times New Roman" pitchFamily="18" charset="0"/>
                <a:cs typeface="Times New Roman" pitchFamily="18" charset="0"/>
              </a:rPr>
              <a:t> Module</a:t>
            </a:r>
          </a:p>
          <a:p>
            <a:pPr lvl="0"/>
            <a:r>
              <a:rPr lang="en-US" dirty="0">
                <a:latin typeface="Times New Roman" pitchFamily="18" charset="0"/>
                <a:cs typeface="Times New Roman" pitchFamily="18" charset="0"/>
              </a:rPr>
              <a:t>Led’s</a:t>
            </a:r>
          </a:p>
          <a:p>
            <a:pPr lvl="0"/>
            <a:r>
              <a:rPr lang="en-US" dirty="0" err="1">
                <a:latin typeface="Times New Roman" pitchFamily="18" charset="0"/>
                <a:cs typeface="Times New Roman" pitchFamily="18" charset="0"/>
              </a:rPr>
              <a:t>Atmega</a:t>
            </a:r>
            <a:r>
              <a:rPr lang="en-US" dirty="0">
                <a:latin typeface="Times New Roman" pitchFamily="18" charset="0"/>
                <a:cs typeface="Times New Roman" pitchFamily="18" charset="0"/>
              </a:rPr>
              <a:t> 328 Microcontroller</a:t>
            </a:r>
          </a:p>
          <a:p>
            <a:pPr lvl="0"/>
            <a:r>
              <a:rPr lang="en-US" dirty="0">
                <a:latin typeface="Times New Roman" pitchFamily="18" charset="0"/>
                <a:cs typeface="Times New Roman" pitchFamily="18" charset="0"/>
              </a:rPr>
              <a:t>IR Sensors</a:t>
            </a:r>
          </a:p>
          <a:p>
            <a:pPr lvl="0"/>
            <a:r>
              <a:rPr lang="en-US" dirty="0">
                <a:latin typeface="Times New Roman" pitchFamily="18" charset="0"/>
                <a:cs typeface="Times New Roman" pitchFamily="18" charset="0"/>
              </a:rPr>
              <a:t>Resistors</a:t>
            </a:r>
          </a:p>
          <a:p>
            <a:pPr lvl="0"/>
            <a:r>
              <a:rPr lang="en-US" dirty="0">
                <a:latin typeface="Times New Roman" pitchFamily="18" charset="0"/>
                <a:cs typeface="Times New Roman" pitchFamily="18" charset="0"/>
              </a:rPr>
              <a:t>Capacitors</a:t>
            </a:r>
          </a:p>
          <a:p>
            <a:pPr lvl="0"/>
            <a:r>
              <a:rPr lang="en-US" dirty="0" smtClean="0">
                <a:latin typeface="Times New Roman" pitchFamily="18" charset="0"/>
                <a:cs typeface="Times New Roman" pitchFamily="18" charset="0"/>
              </a:rPr>
              <a:t>Diodes</a:t>
            </a:r>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SOFTWARE:</a:t>
            </a:r>
          </a:p>
          <a:p>
            <a:pPr fontAlgn="base"/>
            <a:r>
              <a:rPr lang="it-IT" dirty="0">
                <a:latin typeface="Times New Roman" pitchFamily="18" charset="0"/>
                <a:cs typeface="Times New Roman" pitchFamily="18" charset="0"/>
              </a:rPr>
              <a:t>Arduino Compiler</a:t>
            </a:r>
          </a:p>
          <a:p>
            <a:pPr fontAlgn="base"/>
            <a:r>
              <a:rPr lang="it-IT" dirty="0">
                <a:latin typeface="Times New Roman" pitchFamily="18" charset="0"/>
                <a:cs typeface="Times New Roman" pitchFamily="18" charset="0"/>
              </a:rPr>
              <a:t>MC Programming Language: C</a:t>
            </a:r>
          </a:p>
          <a:p>
            <a:pPr fontAlgn="base"/>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Block Diagram</a:t>
            </a:r>
            <a:endParaRPr lang="en-US" sz="3200" dirty="0">
              <a:solidFill>
                <a:srgbClr val="FF0000"/>
              </a:solidFill>
              <a:latin typeface="Times New Roman" pitchFamily="18" charset="0"/>
              <a:cs typeface="Times New Roman" pitchFamily="18" charset="0"/>
            </a:endParaRPr>
          </a:p>
        </p:txBody>
      </p:sp>
      <p:pic>
        <p:nvPicPr>
          <p:cNvPr id="4" name="Content Placeholder 3" descr="77.jpg"/>
          <p:cNvPicPr>
            <a:picLocks noGrp="1" noChangeAspect="1"/>
          </p:cNvPicPr>
          <p:nvPr>
            <p:ph idx="1"/>
          </p:nvPr>
        </p:nvPicPr>
        <p:blipFill>
          <a:blip r:embed="rId2"/>
          <a:stretch>
            <a:fillRect/>
          </a:stretch>
        </p:blipFill>
        <p:spPr>
          <a:xfrm>
            <a:off x="1618437" y="1600200"/>
            <a:ext cx="5907125"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2.PNG"/>
          <p:cNvPicPr>
            <a:picLocks noGrp="1" noChangeAspect="1"/>
          </p:cNvPicPr>
          <p:nvPr>
            <p:ph idx="1"/>
          </p:nvPr>
        </p:nvPicPr>
        <p:blipFill>
          <a:blip r:embed="rId2"/>
          <a:stretch>
            <a:fillRect/>
          </a:stretch>
        </p:blipFill>
        <p:spPr>
          <a:xfrm>
            <a:off x="2071670" y="1622953"/>
            <a:ext cx="4429155" cy="3968404"/>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195</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TRAFFIC MANAGEMENT SYSTEM</vt:lpstr>
      <vt:lpstr>Abstract</vt:lpstr>
      <vt:lpstr>Technical Specifications</vt:lpstr>
      <vt:lpstr>Block Diagram</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SYSTEM</dc:title>
  <dc:creator>Anbuarjun</dc:creator>
  <cp:lastModifiedBy>Anbuarjun</cp:lastModifiedBy>
  <cp:revision>3</cp:revision>
  <dcterms:created xsi:type="dcterms:W3CDTF">2023-10-11T14:39:07Z</dcterms:created>
  <dcterms:modified xsi:type="dcterms:W3CDTF">2023-10-11T15:07:45Z</dcterms:modified>
</cp:coreProperties>
</file>