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employee_data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1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type="body" idx="1"/>
          </p:nvPr>
        </p:nvSpPr>
        <p:spPr/>
        <p:txBody>
          <a:bodyPr bIns="0" lIns="0" rIns="0" tIns="0"/>
          <a:p/>
        </p:txBody>
      </p:sp>
      <p:sp>
        <p:nvSpPr>
          <p:cNvPr id="104869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7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1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27"/>
        <p:cNvGrpSpPr/>
        <p:nvPr/>
      </p:nvGrpSpPr>
      <p:grpSpPr>
        <a:xfrm>
          <a:off x="0" y="0"/>
          <a:ext cx="0" cy="0"/>
          <a:chOff x="0" y="0"/>
          <a:chExt cx="0" cy="0"/>
        </a:xfrm>
      </p:grpSpPr>
      <p:grpSp>
        <p:nvGrpSpPr>
          <p:cNvPr id="20" name="Google Shape;28;p1"/>
          <p:cNvGrpSpPr/>
          <p:nvPr/>
        </p:nvGrpSpPr>
        <p:grpSpPr>
          <a:xfrm>
            <a:off x="876299" y="990600"/>
            <a:ext cx="1743075" cy="1333500"/>
            <a:chOff x="742950" y="1104900"/>
            <a:chExt cx="1743075" cy="1333500"/>
          </a:xfrm>
        </p:grpSpPr>
        <p:sp>
          <p:nvSpPr>
            <p:cNvPr id="1048596" name="Google Shape;29;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30;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31;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32;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33;p1"/>
          <p:cNvSpPr txBox="1"/>
          <p:nvPr>
            <p:ph type="ctrTitle"/>
          </p:nvPr>
        </p:nvSpPr>
        <p:spPr>
          <a:xfrm>
            <a:off x="-828675" y="19665"/>
            <a:ext cx="9982200" cy="10017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34;p1"/>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35;p1"/>
          <p:cNvSpPr txBox="1"/>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36;p1"/>
          <p:cNvSpPr txBox="1"/>
          <p:nvPr/>
        </p:nvSpPr>
        <p:spPr>
          <a:xfrm>
            <a:off x="676275" y="2719724"/>
            <a:ext cx="8610600" cy="22249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sz="2400" lang="en-US">
                <a:solidFill>
                  <a:schemeClr val="dk1"/>
                </a:solidFill>
                <a:latin typeface="Calibri"/>
                <a:ea typeface="Calibri"/>
                <a:cs typeface="Calibri"/>
                <a:sym typeface="Calibri"/>
              </a:rPr>
              <a:t>T</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n</a:t>
            </a:r>
            <a:r>
              <a:rPr sz="2400" lang="en-US">
                <a:solidFill>
                  <a:schemeClr val="dk1"/>
                </a:solidFill>
                <a:latin typeface="Calibri"/>
                <a:ea typeface="Calibri"/>
                <a:cs typeface="Calibri"/>
                <a:sym typeface="Calibri"/>
              </a:rPr>
              <a:t>b</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z</a:t>
            </a:r>
            <a:r>
              <a:rPr sz="2400" lang="en-US">
                <a:solidFill>
                  <a:schemeClr val="dk1"/>
                </a:solidFill>
                <a:latin typeface="Calibri"/>
                <a:ea typeface="Calibri"/>
                <a:cs typeface="Calibri"/>
                <a:sym typeface="Calibri"/>
              </a:rPr>
              <a:t>h</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g</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n</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a:t>
            </a:r>
            <a:r>
              <a:rPr sz="2400" lang="en-US">
                <a:solidFill>
                  <a:schemeClr val="dk1"/>
                </a:solidFill>
                <a:latin typeface="Calibri"/>
                <a:ea typeface="Calibri"/>
                <a:cs typeface="Calibri"/>
                <a:sym typeface="Calibri"/>
              </a:rPr>
              <a:t>3</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9</a:t>
            </a:r>
            <a:r>
              <a:rPr sz="2400" lang="en-US">
                <a:solidFill>
                  <a:schemeClr val="dk1"/>
                </a:solidFill>
                <a:latin typeface="Calibri"/>
                <a:ea typeface="Calibri"/>
                <a:cs typeface="Calibri"/>
                <a:sym typeface="Calibri"/>
              </a:rPr>
              <a:t>5</a:t>
            </a:r>
            <a:r>
              <a:rPr sz="2400" lang="en-US">
                <a:solidFill>
                  <a:schemeClr val="dk1"/>
                </a:solidFill>
                <a:latin typeface="Calibri"/>
                <a:ea typeface="Calibri"/>
                <a:cs typeface="Calibri"/>
                <a:sym typeface="Calibri"/>
              </a:rPr>
              <a:t>6</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NAAN MUDHALVAN ID:</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u</a:t>
            </a:r>
            <a:r>
              <a:rPr sz="2400" lang="en-US">
                <a:solidFill>
                  <a:schemeClr val="dk1"/>
                </a:solidFill>
                <a:latin typeface="Calibri"/>
                <a:ea typeface="Calibri"/>
                <a:cs typeface="Calibri"/>
                <a:sym typeface="Calibri"/>
              </a:rPr>
              <a:t>n</a:t>
            </a:r>
            <a:r>
              <a:rPr sz="2400" lang="en-US">
                <a:solidFill>
                  <a:schemeClr val="dk1"/>
                </a:solidFill>
                <a:latin typeface="Calibri"/>
                <a:ea typeface="Calibri"/>
                <a:cs typeface="Calibri"/>
                <a:sym typeface="Calibri"/>
              </a:rPr>
              <a:t>m</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3</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5</a:t>
            </a:r>
            <a:r>
              <a:rPr sz="2400" lang="en-US">
                <a:solidFill>
                  <a:schemeClr val="dk1"/>
                </a:solidFill>
                <a:latin typeface="Calibri"/>
                <a:ea typeface="Calibri"/>
                <a:cs typeface="Calibri"/>
                <a:sym typeface="Calibri"/>
              </a:rPr>
              <a:t>3</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9</a:t>
            </a:r>
            <a:r>
              <a:rPr sz="2400" lang="en-US">
                <a:solidFill>
                  <a:schemeClr val="dk1"/>
                </a:solidFill>
                <a:latin typeface="Calibri"/>
                <a:ea typeface="Calibri"/>
                <a:cs typeface="Calibri"/>
                <a:sym typeface="Calibri"/>
              </a:rPr>
              <a:t>5</a:t>
            </a:r>
            <a:r>
              <a:rPr sz="2400" lang="en-US">
                <a:solidFill>
                  <a:schemeClr val="dk1"/>
                </a:solidFill>
                <a:latin typeface="Calibri"/>
                <a:ea typeface="Calibri"/>
                <a:cs typeface="Calibri"/>
                <a:sym typeface="Calibri"/>
              </a:rPr>
              <a:t>6</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COMMERCE</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H</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F</a:t>
            </a:r>
            <a:r>
              <a:rPr sz="2400" lang="en-US">
                <a:solidFill>
                  <a:schemeClr val="dk1"/>
                </a:solidFill>
                <a:latin typeface="Calibri"/>
                <a:ea typeface="Calibri"/>
                <a:cs typeface="Calibri"/>
                <a:sym typeface="Calibri"/>
              </a:rPr>
              <a:t>T</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8</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8</a:t>
            </a:r>
            <a:r>
              <a:rPr sz="2400" lang="en-US">
                <a:solidFill>
                  <a:schemeClr val="dk1"/>
                </a:solidFill>
                <a:latin typeface="Calibri"/>
                <a:ea typeface="Calibri"/>
                <a:cs typeface="Calibri"/>
                <a:sym typeface="Calibri"/>
              </a:rPr>
              <a:t>3</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B</a:t>
            </a:r>
            <a:r>
              <a:rPr sz="2400" lang="en-US">
                <a:solidFill>
                  <a:schemeClr val="dk1"/>
                </a:solidFill>
                <a:latin typeface="Calibri"/>
                <a:ea typeface="Calibri"/>
                <a:cs typeface="Calibri"/>
                <a:sym typeface="Calibri"/>
              </a:rPr>
              <a:t>8</a:t>
            </a:r>
            <a:r>
              <a:rPr sz="2400" lang="en-US">
                <a:solidFill>
                  <a:schemeClr val="dk1"/>
                </a:solidFill>
                <a:latin typeface="Calibri"/>
                <a:ea typeface="Calibri"/>
                <a:cs typeface="Calibri"/>
                <a:sym typeface="Calibri"/>
              </a:rPr>
              <a:t>3</a:t>
            </a:r>
            <a:r>
              <a:rPr sz="2400" lang="en-US">
                <a:solidFill>
                  <a:schemeClr val="dk1"/>
                </a:solidFill>
                <a:latin typeface="Calibri"/>
                <a:ea typeface="Calibri"/>
                <a:cs typeface="Calibri"/>
                <a:sym typeface="Calibri"/>
              </a:rPr>
              <a:t>3</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8</a:t>
            </a:r>
            <a:r>
              <a:rPr sz="2400" lang="en-US">
                <a:solidFill>
                  <a:schemeClr val="dk1"/>
                </a:solidFill>
                <a:latin typeface="Calibri"/>
                <a:ea typeface="Calibri"/>
                <a:cs typeface="Calibri"/>
                <a:sym typeface="Calibri"/>
              </a:rPr>
              <a:t>3</a:t>
            </a:r>
            <a:r>
              <a:rPr sz="2400" lang="en-US">
                <a:solidFill>
                  <a:schemeClr val="dk1"/>
                </a:solidFill>
                <a:latin typeface="Calibri"/>
                <a:ea typeface="Calibri"/>
                <a:cs typeface="Calibri"/>
                <a:sym typeface="Calibri"/>
              </a:rPr>
              <a:t>9</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6</a:t>
            </a:r>
            <a:r>
              <a:rPr sz="2400" lang="en-US">
                <a:solidFill>
                  <a:schemeClr val="dk1"/>
                </a:solidFill>
                <a:latin typeface="Calibri"/>
                <a:ea typeface="Calibri"/>
                <a:cs typeface="Calibri"/>
                <a:sym typeface="Calibri"/>
              </a:rPr>
              <a:t>B</a:t>
            </a:r>
            <a:r>
              <a:rPr sz="2400" lang="en-US">
                <a:solidFill>
                  <a:schemeClr val="dk1"/>
                </a:solidFill>
                <a:latin typeface="Calibri"/>
                <a:ea typeface="Calibri"/>
                <a:cs typeface="Calibri"/>
                <a:sym typeface="Calibri"/>
              </a:rPr>
              <a:t>4</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8</a:t>
            </a:r>
            <a:r>
              <a:rPr sz="2400" lang="en-US">
                <a:solidFill>
                  <a:schemeClr val="dk1"/>
                </a:solidFill>
                <a:latin typeface="Calibri"/>
                <a:ea typeface="Calibri"/>
                <a:cs typeface="Calibri"/>
                <a:sym typeface="Calibri"/>
              </a:rPr>
              <a:t>8</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D</a:t>
            </a:r>
            <a:r>
              <a:rPr sz="2400" lang="en-US">
                <a:solidFill>
                  <a:schemeClr val="dk1"/>
                </a:solidFill>
                <a:latin typeface="Calibri"/>
                <a:ea typeface="Calibri"/>
                <a:cs typeface="Calibri"/>
                <a:sym typeface="Calibri"/>
              </a:rPr>
              <a:t>D</a:t>
            </a:r>
            <a:r>
              <a:rPr sz="2400" lang="en-US">
                <a:solidFill>
                  <a:schemeClr val="dk1"/>
                </a:solidFill>
                <a:latin typeface="Calibri"/>
                <a:ea typeface="Calibri"/>
                <a:cs typeface="Calibri"/>
                <a:sym typeface="Calibri"/>
              </a:rPr>
              <a:t>F</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D</a:t>
            </a:r>
            <a:r>
              <a:rPr sz="2400" lang="en-US">
                <a:solidFill>
                  <a:schemeClr val="dk1"/>
                </a:solidFill>
                <a:latin typeface="Calibri"/>
                <a:ea typeface="Calibri"/>
                <a:cs typeface="Calibri"/>
                <a:sym typeface="Calibri"/>
              </a:rPr>
              <a:t>9</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SIR THEAGARAYA COLLEG</a:t>
            </a:r>
            <a:r>
              <a:rPr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1143000" y="2217372"/>
            <a:ext cx="7848600" cy="1384995"/>
          </a:xfrm>
          <a:prstGeom prst="rect"/>
          <a:noFill/>
        </p:spPr>
        <p:txBody>
          <a:bodyPr rtlCol="0" wrap="square">
            <a:spAutoFit/>
          </a:bodyPr>
          <a:p>
            <a:pPr indent="-342900" marL="342900">
              <a:buFont typeface="Wingdings" panose="05000000000000000000" pitchFamily="2" charset="2"/>
              <a:buChar char="v"/>
            </a:pPr>
            <a:r>
              <a:rPr dirty="0" sz="2400" lang="en-US" smtClean="0"/>
              <a:t>PERFOEMANCE LEVEL =</a:t>
            </a:r>
            <a:r>
              <a:rPr dirty="0" sz="2800" lang="en-US" smtClean="0">
                <a:latin typeface="Bodoni MT" panose="02070603080606020203" pitchFamily="18" charset="0"/>
              </a:rPr>
              <a:t>IFS(Z8&gt;=5,”VER HIGH”,Z8&gt;=4,”HIGH”,Z8&gt;=3,”MED”,TRUE,”LOW”)</a:t>
            </a:r>
            <a:endParaRPr dirty="0" sz="2800" lang="en-US">
              <a:latin typeface="Bodoni MT" panose="020706030806060202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2"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1"/>
          <p:cNvSpPr txBox="1"/>
          <p:nvPr/>
        </p:nvSpPr>
        <p:spPr>
          <a:xfrm>
            <a:off x="637309" y="1066800"/>
            <a:ext cx="7868879" cy="5324535"/>
          </a:xfrm>
          <a:prstGeom prst="rect"/>
          <a:noFill/>
        </p:spPr>
        <p:txBody>
          <a:bodyPr rtlCol="0" wrap="square">
            <a:spAutoFit/>
          </a:bodyPr>
          <a:p>
            <a:r>
              <a:rPr dirty="0" sz="2000" lang="en-US" u="sng" smtClean="0"/>
              <a:t>DATA COLLECTION</a:t>
            </a:r>
            <a:r>
              <a:rPr dirty="0" sz="2000" lang="en-US" u="sng" smtClean="0"/>
              <a:t>:</a:t>
            </a:r>
          </a:p>
          <a:p>
            <a:endParaRPr dirty="0" sz="2000" lang="en-US" u="sng" smtClean="0"/>
          </a:p>
          <a:p>
            <a:pPr indent="-342900" marL="342900">
              <a:buAutoNum type="arabicParenR"/>
            </a:pPr>
            <a:r>
              <a:rPr dirty="0" sz="2000" lang="en-US" smtClean="0"/>
              <a:t>OPEN THE PAGE OF KAGGLE WEB</a:t>
            </a:r>
          </a:p>
          <a:p>
            <a:pPr indent="-342900" marL="342900">
              <a:buAutoNum type="arabicParenR"/>
            </a:pPr>
            <a:r>
              <a:rPr dirty="0" sz="2000" lang="en-US" smtClean="0"/>
              <a:t>SEARCH “EMPLOYEE PERFORMANCE DATASET”</a:t>
            </a:r>
          </a:p>
          <a:p>
            <a:pPr indent="-342900" marL="342900">
              <a:buAutoNum type="arabicParenR"/>
            </a:pPr>
            <a:r>
              <a:rPr dirty="0" sz="2000" lang="en-US" smtClean="0"/>
              <a:t>DOWNLOAD “EMPLOYEE DATA SET (ALL IN ONE)”.</a:t>
            </a:r>
          </a:p>
          <a:p>
            <a:endParaRPr dirty="0" sz="2000" lang="en-US" smtClean="0"/>
          </a:p>
          <a:p>
            <a:r>
              <a:rPr dirty="0" sz="2000" lang="en-US" u="sng" smtClean="0"/>
              <a:t>FEATURE COLLECTION</a:t>
            </a:r>
            <a:r>
              <a:rPr dirty="0" sz="2000" lang="en-US" u="sng" smtClean="0"/>
              <a:t>:</a:t>
            </a:r>
          </a:p>
          <a:p>
            <a:endParaRPr dirty="0" sz="2000" lang="en-US" u="sng" smtClean="0"/>
          </a:p>
          <a:p>
            <a:r>
              <a:rPr dirty="0" sz="2000" lang="en-US" smtClean="0"/>
              <a:t>EMPLOYEE ID, FIRST NAME, LAST NAME, BUSINESS UNIT, EMPLOYEE STATUS, EMPLOYEE TYPE, EMPLOYEE CLASSIFICATION TYPE, GENDER, PERFORMANCE SCORE, CURRENT EMPLOYEE RATING.</a:t>
            </a:r>
          </a:p>
          <a:p>
            <a:endParaRPr dirty="0" sz="2000" lang="en-US" smtClean="0"/>
          </a:p>
          <a:p>
            <a:r>
              <a:rPr dirty="0" sz="2000" lang="en-US" u="sng" smtClean="0"/>
              <a:t>DATA CLEANING</a:t>
            </a:r>
            <a:r>
              <a:rPr dirty="0" sz="2000" lang="en-US" u="sng" smtClean="0"/>
              <a:t>:</a:t>
            </a:r>
          </a:p>
          <a:p>
            <a:endParaRPr dirty="0" sz="2000" lang="en-US" u="sng" smtClean="0"/>
          </a:p>
          <a:p>
            <a:pPr indent="-342900" marL="342900">
              <a:buAutoNum type="arabicParenR"/>
            </a:pPr>
            <a:r>
              <a:rPr dirty="0" sz="2000" lang="en-US" smtClean="0"/>
              <a:t>CONTITIONAL FORMATTING</a:t>
            </a:r>
          </a:p>
          <a:p>
            <a:pPr indent="-342900" marL="342900">
              <a:buAutoNum type="arabicParenR"/>
            </a:pPr>
            <a:r>
              <a:rPr dirty="0" sz="2000" lang="en-US" smtClean="0"/>
              <a:t>FILTER</a:t>
            </a:r>
          </a:p>
          <a:p>
            <a:endParaRPr dirty="0" sz="20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7"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TextBox 3"/>
          <p:cNvSpPr txBox="1"/>
          <p:nvPr/>
        </p:nvSpPr>
        <p:spPr>
          <a:xfrm>
            <a:off x="739775" y="1676400"/>
            <a:ext cx="7947024" cy="2862322"/>
          </a:xfrm>
          <a:prstGeom prst="rect"/>
          <a:noFill/>
        </p:spPr>
        <p:txBody>
          <a:bodyPr rtlCol="0" wrap="square">
            <a:spAutoFit/>
          </a:bodyPr>
          <a:p>
            <a:r>
              <a:rPr dirty="0" sz="2000" lang="en-US" u="sng"/>
              <a:t>PERFORMANCE LEVEL:</a:t>
            </a:r>
          </a:p>
          <a:p>
            <a:endParaRPr dirty="0" sz="2000" lang="en-US"/>
          </a:p>
          <a:p>
            <a:r>
              <a:rPr dirty="0" sz="2000" lang="en-US"/>
              <a:t>1) GRADING THE EMPLOYEE RATING USING EXCEL FORMULA</a:t>
            </a:r>
          </a:p>
          <a:p>
            <a:pPr fontAlgn="base"/>
            <a:endParaRPr dirty="0" sz="2000" lang="en-US"/>
          </a:p>
          <a:p>
            <a:r>
              <a:rPr dirty="0" sz="2000" lang="en-US" u="sng" smtClean="0"/>
              <a:t>SUMMARY</a:t>
            </a:r>
            <a:r>
              <a:rPr dirty="0" sz="2000" lang="en-US" smtClean="0"/>
              <a:t>:</a:t>
            </a:r>
          </a:p>
          <a:p>
            <a:r>
              <a:rPr dirty="0" sz="2000" lang="en-US" smtClean="0"/>
              <a:t>1</a:t>
            </a:r>
            <a:r>
              <a:rPr dirty="0" sz="2000" lang="en-US" smtClean="0"/>
              <a:t>)  CREATING A PIVOT TABLE</a:t>
            </a:r>
            <a:endParaRPr dirty="0" sz="2000" lang="en-US" smtClean="0"/>
          </a:p>
          <a:p>
            <a:r>
              <a:rPr dirty="0" sz="2000" lang="en-US" smtClean="0"/>
              <a:t>2</a:t>
            </a:r>
            <a:r>
              <a:rPr dirty="0" sz="2000" lang="en-US" smtClean="0"/>
              <a:t>)  FILTER T</a:t>
            </a:r>
            <a:r>
              <a:rPr dirty="0" lang="en-US" smtClean="0">
                <a:latin typeface="Arial" panose="020B0604020202020204" pitchFamily="34" charset="0"/>
              </a:rPr>
              <a:t>HE DATA</a:t>
            </a:r>
            <a:endParaRPr dirty="0" sz="2000" lang="en-US" smtClean="0"/>
          </a:p>
          <a:p>
            <a:r>
              <a:rPr dirty="0" sz="2000" lang="en-US" smtClean="0"/>
              <a:t>3</a:t>
            </a:r>
            <a:r>
              <a:rPr dirty="0" sz="2000" lang="en-US" smtClean="0"/>
              <a:t>)  USING THE SLICER</a:t>
            </a:r>
          </a:p>
          <a:p>
            <a:r>
              <a:rPr dirty="0" sz="2000" lang="en-US" smtClean="0"/>
              <a:t>4)  INSERT RECOMMENDED C</a:t>
            </a:r>
            <a:r>
              <a:rPr dirty="0" lang="en-US" smtClean="0">
                <a:latin typeface="Arial" panose="020B0604020202020204" pitchFamily="34" charset="0"/>
              </a:rPr>
              <a:t>HART</a:t>
            </a:r>
            <a:endParaRPr dirty="0" sz="2000"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3"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4" name="Chart 7"/>
          <p:cNvGraphicFramePr>
            <a:graphicFrameLocks/>
          </p:cNvGraphicFramePr>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5" name="Title 1"/>
          <p:cNvSpPr>
            <a:spLocks noGrp="1"/>
          </p:cNvSpPr>
          <p:nvPr>
            <p:ph type="title"/>
          </p:nvPr>
        </p:nvSpPr>
        <p:spPr>
          <a:xfrm>
            <a:off x="685800" y="332919"/>
            <a:ext cx="10681335" cy="75819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6" name="Rectangle 4"/>
          <p:cNvSpPr>
            <a:spLocks noChangeArrowheads="1"/>
          </p:cNvSpPr>
          <p:nvPr/>
        </p:nvSpPr>
        <p:spPr bwMode="auto">
          <a:xfrm>
            <a:off x="457200" y="1588532"/>
            <a:ext cx="9296400" cy="4524315"/>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4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2"/>
          <p:cNvSpPr>
            <a:spLocks noChangeArrowheads="1"/>
          </p:cNvSpPr>
          <p:nvPr/>
        </p:nvSpPr>
        <p:spPr bwMode="auto">
          <a:xfrm>
            <a:off x="533400" y="2061001"/>
            <a:ext cx="7248525" cy="30251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800" i="0" kumimoji="0" lang="en-US" normalizeH="0" strike="noStrike" u="none" smtClean="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800" i="0" kumimoji="0" lang="en-US" normalizeH="0" strike="noStrike" u="none" smtClean="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457200" y="1930319"/>
            <a:ext cx="7542568" cy="3291841"/>
          </a:xfrm>
          <a:prstGeom prst="rect"/>
          <a:noFill/>
        </p:spPr>
        <p:txBody>
          <a:bodyPr rtlCol="0" wrap="square">
            <a:spAutoFit/>
          </a:bodyPr>
          <a:p>
            <a:r>
              <a:rPr dirty="0" sz="2400" lang="en-US"/>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dirty="0" lang="en-US"/>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04800" y="1695450"/>
            <a:ext cx="8000999" cy="420052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048000" y="2361723"/>
            <a:ext cx="5105400" cy="1938992"/>
          </a:xfrm>
          <a:prstGeom prst="rect"/>
          <a:noFill/>
        </p:spPr>
        <p:txBody>
          <a:bodyPr rtlCol="0" wrap="square">
            <a:spAutoFit/>
          </a:bodyPr>
          <a:p>
            <a:r>
              <a:rPr dirty="0" sz="2400" lang="en-US" smtClean="0"/>
              <a:t>CONDITIONAL FORMATING - MISSING</a:t>
            </a:r>
          </a:p>
          <a:p>
            <a:r>
              <a:rPr dirty="0" sz="2400" lang="en-US" smtClean="0"/>
              <a:t>FILTER - REMOVE</a:t>
            </a:r>
          </a:p>
          <a:p>
            <a:r>
              <a:rPr dirty="0" sz="2400" lang="en-US" smtClean="0"/>
              <a:t>FORMULA – PERFORMANCE</a:t>
            </a:r>
          </a:p>
          <a:p>
            <a:r>
              <a:rPr dirty="0" sz="2400" lang="en-US" smtClean="0"/>
              <a:t>PIVOT – SUMMARY</a:t>
            </a:r>
          </a:p>
          <a:p>
            <a:r>
              <a:rPr dirty="0" sz="2400" lang="en-US" smtClean="0"/>
              <a:t>GRAPH – DATA VISUALISATION</a:t>
            </a: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457200" y="1447800"/>
            <a:ext cx="8382000" cy="4893647"/>
          </a:xfrm>
          <a:prstGeom prst="rect"/>
          <a:noFill/>
        </p:spPr>
        <p:txBody>
          <a:bodyPr rtlCol="0" wrap="square">
            <a:spAutoFit/>
          </a:bodyPr>
          <a:p>
            <a:r>
              <a:rPr dirty="0" sz="2400" lang="en-US" smtClean="0"/>
              <a:t>Downloaded the employee dataset from </a:t>
            </a:r>
            <a:r>
              <a:rPr dirty="0" sz="2400" lang="en-US" err="1" smtClean="0"/>
              <a:t>kaggle</a:t>
            </a:r>
            <a:r>
              <a:rPr dirty="0" sz="2400" lang="en-US" smtClean="0"/>
              <a:t>. They have totally 26 features in it.</a:t>
            </a:r>
          </a:p>
          <a:p>
            <a:r>
              <a:rPr dirty="0" sz="2400" lang="en-US" smtClean="0"/>
              <a:t>I get only 9 specified features</a:t>
            </a:r>
          </a:p>
          <a:p>
            <a:pPr fontAlgn="base" indent="-285750" marL="285750">
              <a:buFont typeface="Wingdings" panose="05000000000000000000" pitchFamily="2" charset="2"/>
              <a:buChar char="Ø"/>
            </a:pPr>
            <a:r>
              <a:rPr b="1" dirty="0" sz="2400" lang="en-US"/>
              <a:t>Employee ID:</a:t>
            </a:r>
            <a:r>
              <a:rPr dirty="0" sz="2400" lang="en-US"/>
              <a:t> Unique identifier for each employee in the organization.</a:t>
            </a:r>
          </a:p>
          <a:p>
            <a:pPr fontAlgn="base" indent="-285750" marL="285750">
              <a:buFont typeface="Wingdings" panose="05000000000000000000" pitchFamily="2" charset="2"/>
              <a:buChar char="Ø"/>
            </a:pPr>
            <a:r>
              <a:rPr b="1" dirty="0" sz="2400" lang="en-US"/>
              <a:t>First Name:</a:t>
            </a:r>
            <a:r>
              <a:rPr dirty="0" sz="2400" lang="en-US"/>
              <a:t> The first name of the employee.</a:t>
            </a:r>
          </a:p>
          <a:p>
            <a:pPr fontAlgn="base" indent="-285750" marL="285750">
              <a:buFont typeface="Wingdings" panose="05000000000000000000" pitchFamily="2" charset="2"/>
              <a:buChar char="Ø"/>
            </a:pPr>
            <a:r>
              <a:rPr b="1" dirty="0" sz="2400" lang="en-US"/>
              <a:t>Last Name:</a:t>
            </a:r>
            <a:r>
              <a:rPr dirty="0" sz="2400" lang="en-US"/>
              <a:t> The last name of the employee.</a:t>
            </a:r>
          </a:p>
          <a:p>
            <a:pPr fontAlgn="base" indent="-285750" marL="285750">
              <a:buFont typeface="Wingdings" panose="05000000000000000000" pitchFamily="2" charset="2"/>
              <a:buChar char="Ø"/>
            </a:pPr>
            <a:r>
              <a:rPr b="1" dirty="0" sz="2400" lang="en-US"/>
              <a:t>Business Unit:</a:t>
            </a:r>
            <a:r>
              <a:rPr dirty="0" sz="2400" lang="en-US"/>
              <a:t> The specific business unit or department to which the employee belongs.</a:t>
            </a:r>
          </a:p>
          <a:p>
            <a:pPr fontAlgn="base" indent="-285750" marL="285750">
              <a:buFont typeface="Wingdings" panose="05000000000000000000" pitchFamily="2" charset="2"/>
              <a:buChar char="Ø"/>
            </a:pPr>
            <a:r>
              <a:rPr b="1" dirty="0" sz="2400" lang="en-US"/>
              <a:t>Employee Status:</a:t>
            </a:r>
            <a:r>
              <a:rPr dirty="0" sz="2400" lang="en-US"/>
              <a:t> The current employment status of the employee (e.g., Active, On Leave, Terminated).</a:t>
            </a:r>
          </a:p>
          <a:p>
            <a:pPr fontAlgn="base" indent="-285750" marL="285750">
              <a:buFont typeface="Wingdings" panose="05000000000000000000" pitchFamily="2" charset="2"/>
              <a:buChar char="Ø"/>
            </a:pPr>
            <a:r>
              <a:rPr b="1" dirty="0" sz="2400" lang="en-US"/>
              <a:t>Employee Type:</a:t>
            </a:r>
            <a:r>
              <a:rPr dirty="0" sz="2400" lang="en-US"/>
              <a:t> The type of employment the employee has (e.g., Full-time, Part-time, Contract</a:t>
            </a:r>
            <a:r>
              <a:rPr dirty="0" sz="2400" lang="en-US" smtClean="0"/>
              <a:t>).</a:t>
            </a:r>
            <a:endParaRPr dirty="0"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0" name="Title 1"/>
          <p:cNvSpPr>
            <a:spLocks noGrp="1"/>
          </p:cNvSpPr>
          <p:nvPr>
            <p:ph type="title"/>
          </p:nvPr>
        </p:nvSpPr>
        <p:spPr/>
        <p:txBody>
          <a:bodyPr/>
          <a:p>
            <a:r>
              <a:rPr dirty="0" lang="en-IN"/>
              <a:t>Dataset Description</a:t>
            </a:r>
          </a:p>
        </p:txBody>
      </p:sp>
      <p:sp>
        <p:nvSpPr>
          <p:cNvPr id="1048671" name="TextBox 3"/>
          <p:cNvSpPr txBox="1"/>
          <p:nvPr/>
        </p:nvSpPr>
        <p:spPr>
          <a:xfrm>
            <a:off x="755332" y="1600200"/>
            <a:ext cx="7017068" cy="4524315"/>
          </a:xfrm>
          <a:prstGeom prst="rect"/>
          <a:noFill/>
        </p:spPr>
        <p:txBody>
          <a:bodyPr rtlCol="0" wrap="square">
            <a:spAutoFit/>
          </a:bodyPr>
          <a:p>
            <a:pPr indent="-285750" marL="285750">
              <a:buFont typeface="Wingdings" panose="05000000000000000000" pitchFamily="2" charset="2"/>
              <a:buChar char="Ø"/>
            </a:pPr>
            <a:r>
              <a:rPr b="1" dirty="0" sz="2400" lang="en-US"/>
              <a:t>Employee Classification Type:</a:t>
            </a:r>
            <a:r>
              <a:rPr dirty="0" sz="2400" lang="en-US"/>
              <a:t> The classification type of the employee (e.g., Exempt, Non-exempt).</a:t>
            </a:r>
          </a:p>
          <a:p>
            <a:pPr indent="-285750" marL="285750">
              <a:buFont typeface="Wingdings" panose="05000000000000000000" pitchFamily="2" charset="2"/>
              <a:buChar char="Ø"/>
            </a:pPr>
            <a:r>
              <a:rPr b="1" dirty="0" sz="2400" lang="en-US"/>
              <a:t>Gender:</a:t>
            </a:r>
            <a:r>
              <a:rPr dirty="0" sz="2400" lang="en-US"/>
              <a:t> A code representing the gender of the employee (e.g., M for Male, F for Female, N for Non-binary).</a:t>
            </a:r>
          </a:p>
          <a:p>
            <a:pPr fontAlgn="base" indent="-285750" marL="285750">
              <a:buFont typeface="Wingdings" panose="05000000000000000000" pitchFamily="2" charset="2"/>
              <a:buChar char="Ø"/>
            </a:pPr>
            <a:r>
              <a:rPr b="1" dirty="0" sz="2400" lang="en-US"/>
              <a:t>Performance Score:</a:t>
            </a:r>
            <a:r>
              <a:rPr dirty="0" sz="2400" lang="en-US"/>
              <a:t> A score indicating the employee's performance level (e.g., Excellent, Satisfactory, Needs Improvement).</a:t>
            </a:r>
          </a:p>
          <a:p>
            <a:pPr fontAlgn="base" indent="-285750" marL="285750">
              <a:buFont typeface="Wingdings" panose="05000000000000000000" pitchFamily="2" charset="2"/>
              <a:buChar char="Ø"/>
            </a:pPr>
            <a:r>
              <a:rPr b="1" dirty="0" sz="2400" lang="en-US"/>
              <a:t>Current Employee Rating:</a:t>
            </a:r>
            <a:r>
              <a:rPr dirty="0" sz="2400" lang="en-US"/>
              <a:t> The current rating or evaluation of the employee's overall performance.</a:t>
            </a:r>
          </a:p>
          <a:p>
            <a:endParaRPr dirty="0" sz="2400" lang="en-US"/>
          </a:p>
          <a:p>
            <a:endParaRPr dirty="0" sz="24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2201117PI</dc:creator>
  <dcterms:created xsi:type="dcterms:W3CDTF">2024-08-30T06:14:00Z</dcterms:created>
  <dcterms:modified xsi:type="dcterms:W3CDTF">2024-08-30T06:14:00Z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a8864ae5b2814599888561777b07edb9</vt:lpwstr>
  </property>
</Properties>
</file>