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3"/>
  </p:notesMasterIdLst>
  <p:sldIdLst>
    <p:sldId id="261" r:id="rId2"/>
    <p:sldId id="260" r:id="rId3"/>
    <p:sldId id="280" r:id="rId4"/>
    <p:sldId id="317" r:id="rId5"/>
    <p:sldId id="279" r:id="rId6"/>
    <p:sldId id="316" r:id="rId7"/>
    <p:sldId id="315" r:id="rId8"/>
    <p:sldId id="281" r:id="rId9"/>
    <p:sldId id="263" r:id="rId10"/>
    <p:sldId id="318" r:id="rId11"/>
    <p:sldId id="282" r:id="rId12"/>
    <p:sldId id="322" r:id="rId13"/>
    <p:sldId id="323" r:id="rId14"/>
    <p:sldId id="325" r:id="rId15"/>
    <p:sldId id="324" r:id="rId16"/>
    <p:sldId id="328" r:id="rId17"/>
    <p:sldId id="314" r:id="rId18"/>
    <p:sldId id="326" r:id="rId19"/>
    <p:sldId id="329" r:id="rId20"/>
    <p:sldId id="327" r:id="rId21"/>
    <p:sldId id="25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86" d="100"/>
          <a:sy n="86" d="100"/>
        </p:scale>
        <p:origin x="14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4153180"/>
            <a:ext cx="7886700" cy="899510"/>
          </a:xfrm>
        </p:spPr>
        <p:txBody>
          <a:bodyPr/>
          <a:lstStyle/>
          <a:p>
            <a:r>
              <a:rPr lang="fr-FR" altLang="zh-CN" sz="4400" dirty="0"/>
              <a:t>Plastic Auto Part </a:t>
            </a:r>
            <a:r>
              <a:rPr lang="fr-FR" altLang="zh-CN" sz="4400" dirty="0" err="1"/>
              <a:t>Development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33338" y="5634888"/>
            <a:ext cx="7886700" cy="604299"/>
          </a:xfrm>
        </p:spPr>
        <p:txBody>
          <a:bodyPr/>
          <a:lstStyle/>
          <a:p>
            <a:r>
              <a:rPr lang="en-US" altLang="zh-CN" sz="1800" dirty="0"/>
              <a:t>December 24, 2018</a:t>
            </a:r>
          </a:p>
          <a:p>
            <a:r>
              <a:rPr lang="en-US" altLang="zh-CN" sz="1800" dirty="0" err="1"/>
              <a:t>Anbo</a:t>
            </a:r>
            <a:r>
              <a:rPr lang="en-US" altLang="zh-CN" sz="1800" dirty="0"/>
              <a:t> CAO, Feng CUI, </a:t>
            </a:r>
            <a:r>
              <a:rPr lang="en-US" altLang="zh-CN" sz="1800" dirty="0" err="1"/>
              <a:t>Chendi</a:t>
            </a:r>
            <a:r>
              <a:rPr lang="en-US" altLang="zh-CN" sz="1800" dirty="0"/>
              <a:t> JIANG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4" y="1869201"/>
            <a:ext cx="8708073" cy="361719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9661A8A-3DF7-41FA-AB53-4C49DB53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Topo-optimized 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3E697A-F5F7-4852-9051-7BFD2A2B2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75" y="4771594"/>
            <a:ext cx="1739783" cy="18138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31CBF0-A684-4DDD-B842-D86F7EFF00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9" t="590" r="9347" b="-590"/>
          <a:stretch/>
        </p:blipFill>
        <p:spPr>
          <a:xfrm>
            <a:off x="134044" y="4844827"/>
            <a:ext cx="2573644" cy="19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5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69062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62682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034487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59800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61060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54679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95446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53057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46676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87443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45054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38674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79440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E70997-54DB-4C14-BA40-7430F0DB2EF4}"/>
              </a:ext>
            </a:extLst>
          </p:cNvPr>
          <p:cNvGrpSpPr/>
          <p:nvPr/>
        </p:nvGrpSpPr>
        <p:grpSpPr>
          <a:xfrm>
            <a:off x="3016670" y="2508740"/>
            <a:ext cx="4387392" cy="2301611"/>
            <a:chOff x="3016670" y="2508740"/>
            <a:chExt cx="4387392" cy="230161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9050CA7-7E42-4687-9B49-11BA3A28A7FA}"/>
                </a:ext>
              </a:extLst>
            </p:cNvPr>
            <p:cNvSpPr txBox="1"/>
            <p:nvPr/>
          </p:nvSpPr>
          <p:spPr>
            <a:xfrm>
              <a:off x="3016670" y="250874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Topo-optimization</a:t>
              </a:r>
              <a:endParaRPr lang="zh-CN" altLang="en-US" sz="2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4F5D63B-DAD7-4BE3-9C96-387CBF95246B}"/>
                </a:ext>
              </a:extLst>
            </p:cNvPr>
            <p:cNvSpPr txBox="1"/>
            <p:nvPr/>
          </p:nvSpPr>
          <p:spPr>
            <a:xfrm>
              <a:off x="3016670" y="3428713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Reconstruction of the model</a:t>
              </a:r>
              <a:endParaRPr lang="zh-CN" altLang="en-US" sz="24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B9FDE3E-E803-47C9-88F9-AF87F33413AB}"/>
                </a:ext>
              </a:extLst>
            </p:cNvPr>
            <p:cNvSpPr txBox="1"/>
            <p:nvPr/>
          </p:nvSpPr>
          <p:spPr>
            <a:xfrm>
              <a:off x="3016670" y="4348686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Result &amp; Conclusion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9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7A369A6-39AB-4FCB-80F5-4044CF7E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based on the optimized result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BF7152-D0B7-4144-B876-8CF843132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1" y="1947075"/>
            <a:ext cx="4405969" cy="32382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2F7D7F-704F-4630-87A2-FB0B6A440893}"/>
              </a:ext>
            </a:extLst>
          </p:cNvPr>
          <p:cNvSpPr txBox="1"/>
          <p:nvPr/>
        </p:nvSpPr>
        <p:spPr>
          <a:xfrm>
            <a:off x="4474744" y="2437654"/>
            <a:ext cx="4391443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Clr>
                <a:schemeClr val="accent1"/>
              </a:buClr>
              <a:buSzPct val="40000"/>
              <a:buFont typeface="Wingdings" panose="05000000000000000000" pitchFamily="2" charset="2"/>
              <a:buChar char="n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Shape the model to fit the console</a:t>
            </a:r>
          </a:p>
          <a:p>
            <a:r>
              <a:rPr lang="en-US" altLang="zh-CN" dirty="0"/>
              <a:t>Hollow out</a:t>
            </a:r>
          </a:p>
          <a:p>
            <a:r>
              <a:rPr lang="en-US" altLang="zh-CN" dirty="0"/>
              <a:t>Reinforcement by bars</a:t>
            </a:r>
          </a:p>
          <a:p>
            <a:r>
              <a:rPr lang="en-US" altLang="zh-CN" dirty="0"/>
              <a:t>Repeat the steps before to meet the needs</a:t>
            </a:r>
          </a:p>
        </p:txBody>
      </p:sp>
    </p:spTree>
    <p:extLst>
      <p:ext uri="{BB962C8B-B14F-4D97-AF65-F5344CB8AC3E}">
        <p14:creationId xmlns:p14="http://schemas.microsoft.com/office/powerpoint/2010/main" val="227192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F658705-5E13-4B33-B598-E4A03561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the model in 4 directions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09B05F-EC74-4836-9934-F3EBDF3F8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8" r="4723"/>
          <a:stretch/>
        </p:blipFill>
        <p:spPr>
          <a:xfrm>
            <a:off x="1125901" y="1820254"/>
            <a:ext cx="6892197" cy="47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6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88919DE-1048-4348-B91C-E610F697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material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8651400-CA66-4ED7-99FD-29341AFBA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14194"/>
              </p:ext>
            </p:extLst>
          </p:nvPr>
        </p:nvGraphicFramePr>
        <p:xfrm>
          <a:off x="607468" y="5578585"/>
          <a:ext cx="817041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604">
                  <a:extLst>
                    <a:ext uri="{9D8B030D-6E8A-4147-A177-3AD203B41FA5}">
                      <a16:colId xmlns:a16="http://schemas.microsoft.com/office/drawing/2014/main" val="2195315913"/>
                    </a:ext>
                  </a:extLst>
                </a:gridCol>
                <a:gridCol w="2042604">
                  <a:extLst>
                    <a:ext uri="{9D8B030D-6E8A-4147-A177-3AD203B41FA5}">
                      <a16:colId xmlns:a16="http://schemas.microsoft.com/office/drawing/2014/main" val="3947673342"/>
                    </a:ext>
                  </a:extLst>
                </a:gridCol>
                <a:gridCol w="2042604">
                  <a:extLst>
                    <a:ext uri="{9D8B030D-6E8A-4147-A177-3AD203B41FA5}">
                      <a16:colId xmlns:a16="http://schemas.microsoft.com/office/drawing/2014/main" val="2556234691"/>
                    </a:ext>
                  </a:extLst>
                </a:gridCol>
                <a:gridCol w="2042604">
                  <a:extLst>
                    <a:ext uri="{9D8B030D-6E8A-4147-A177-3AD203B41FA5}">
                      <a16:colId xmlns:a16="http://schemas.microsoft.com/office/drawing/2014/main" val="1919793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The material we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Tensile modulus (</a:t>
                      </a:r>
                      <a:r>
                        <a:rPr lang="en-US" dirty="0" err="1"/>
                        <a:t>Gpa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 (g/cc)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Poisson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6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0354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5940"/>
              </p:ext>
            </p:extLst>
          </p:nvPr>
        </p:nvGraphicFramePr>
        <p:xfrm>
          <a:off x="494024" y="1617473"/>
          <a:ext cx="8397305" cy="38921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0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Tensile Modulus(Gpa)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Density(g/cc)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Source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Eurostar </a:t>
                      </a:r>
                      <a:r>
                        <a:rPr lang="en-US" sz="700" u="none" strike="noStrike" dirty="0" err="1">
                          <a:effectLst/>
                        </a:rPr>
                        <a:t>Starpylen</a:t>
                      </a:r>
                      <a:r>
                        <a:rPr lang="en-US" sz="700" u="none" strike="noStrike" dirty="0">
                          <a:effectLst/>
                        </a:rPr>
                        <a:t> MX06050 PP, 30% Glass Filled, Injection Molded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5.7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1.12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http://matweb.com/search/DataSheet.aspx?MatGUID=249d6a3ff64348e099ee2d9be629434e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PolyOne </a:t>
                      </a:r>
                      <a:r>
                        <a:rPr lang="en-US" sz="700" u="none" strike="noStrike" dirty="0" err="1">
                          <a:effectLst/>
                        </a:rPr>
                        <a:t>OnForce</a:t>
                      </a:r>
                      <a:r>
                        <a:rPr lang="en-US" sz="700" u="none" strike="noStrike" dirty="0">
                          <a:effectLst/>
                        </a:rPr>
                        <a:t>™ LFT PP-30 LGF/000 Natural PP </a:t>
                      </a:r>
                      <a:r>
                        <a:rPr lang="en-US" sz="700" u="none" strike="noStrike" dirty="0" err="1">
                          <a:effectLst/>
                        </a:rPr>
                        <a:t>Homopolymer</a:t>
                      </a:r>
                      <a:r>
                        <a:rPr lang="en-US" sz="700" u="none" strike="noStrike" dirty="0">
                          <a:effectLst/>
                        </a:rPr>
                        <a:t> with 30% Long Glass Fiber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5.52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1.12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http://matweb.com/search/DataSheet.aspx?MatGUID=588405dc61de489e953e23dfeebf4490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Celanese </a:t>
                      </a:r>
                      <a:r>
                        <a:rPr lang="en-US" sz="700" u="none" strike="noStrike" dirty="0" err="1">
                          <a:effectLst/>
                        </a:rPr>
                        <a:t>Celstran</a:t>
                      </a:r>
                      <a:r>
                        <a:rPr lang="en-US" sz="700" u="none" strike="noStrike" dirty="0">
                          <a:effectLst/>
                        </a:rPr>
                        <a:t>® +PP-GF30-04CN02/10 PP, 30% Glass Reinforced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6.8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1.13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http://matweb.com/search/DataSheet.aspx?MatGUID=d55780122e1946fe83536252e4ff63a5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Celanese COMPEL PP-GF30-04 PP, Glass Reinforced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7.2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1.12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http://matweb.com/search/DataSheet.aspx?MatGUID=d63691b9b8064590b23886de21c2beb3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RTP Company RTP 199 X 135006 A Polypropylene (PP) Glass Fiber - Flame Retardant - Non-PBB/PBDE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6.89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1.51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http://matweb.com/search/DataSheet.aspx?MatGUID=02cf7c08c06148bea347505aa29d0d81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RTP Company RTP 199 X 129987 B Polypropylene (PP) Glass Fiber - Chemically Coupled - Flame Retardant - Non PBB/PBDE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7.58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1.54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http://matweb.com/search/DataSheet.aspx?MatGUID=5e0a6f83e65a41dd8bf96504c6775f8d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RTP Company RTP 103 CC FR UV Polypropylene (PP), Glass Fiber Reinforced - Flame Retardant - UV Stabilized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6.21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1.43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http://matweb.com/search/DataSheet.aspx?MatGUID=21ff3d34204c4c36a1baed6ad2e6f46c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Plastcom</a:t>
                      </a:r>
                      <a:r>
                        <a:rPr lang="en-US" sz="700" u="none" strike="noStrike" dirty="0">
                          <a:effectLst/>
                        </a:rPr>
                        <a:t> SLOVALEN PH 69 GF 40 TS PP reinforced with 40% glass </a:t>
                      </a:r>
                      <a:r>
                        <a:rPr lang="en-US" sz="700" u="none" strike="noStrike" dirty="0" err="1">
                          <a:effectLst/>
                        </a:rPr>
                        <a:t>fibre</a:t>
                      </a:r>
                      <a:r>
                        <a:rPr lang="en-US" sz="700" u="none" strike="noStrike" dirty="0">
                          <a:effectLst/>
                        </a:rPr>
                        <a:t>, with modification of mechanical properties and thermal stabilization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9.5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1.15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http://matweb.com/search/DataSheet.aspx?MatGUID=ad4e5b0fb04b4d63b5cf12816fe48b6d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Plastcom</a:t>
                      </a:r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SLOVALEN PH 49 GF 60 PP reinforced with 60% glass </a:t>
                      </a:r>
                      <a:r>
                        <a:rPr lang="en-US" sz="7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fibre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12.8</a:t>
                      </a:r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1.44</a:t>
                      </a:r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http://matweb.com/search/DataSheet.aspx?MatGUID=4407502b1ac0444e973cf836bbc6aeeb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RTP Company ESD 187 HF Polypropylene (PP) Carbon Fiber - High Flow - Electrically Conductive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21.4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1.15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http://matweb.com/search/DataSheet.aspx?MatGUID=c818439aedc241138d9ce5f0f086e947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RTP Company ESD 182 Polypropylene (PP), Carbon Fiber - Electrically Conductive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8.27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0.97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http://matweb.com/search/DataSheet.aspx?MatGUID=bac007a4be2e416da91f69e97cc18df3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RTP Company RTP 183 HI Polypropylene (PP), Carbon Fiber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8.27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0.99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http://matweb.com/search/DataSheet.aspx?MatGUID=30fa952597844370a894d50a1edd6a73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RTP Company ESD C 180 Polypropylene (PP), Carbon Fiber - ESD Protection - Electrically Conductive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5.52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0.96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http://matweb.com/search/DataSheet.aspx?MatGUID=85d2ad56a66345369fddcdba8e031bc4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1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RTP Company RTP 183 TFE 15 Polypropylene (PP), Carbon Fiber - PTFE Lubricated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11.4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1.1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http://matweb.com/search/DataSheet.aspx?MatGUID=96dde220e262486caebe3c1044d93718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80" marR="4980" marT="498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49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5A8F6D-83A1-4A39-B7FF-D6403CBA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design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8F49786F-D765-4BDF-877D-676A67ED08A0}"/>
              </a:ext>
            </a:extLst>
          </p:cNvPr>
          <p:cNvSpPr txBox="1">
            <a:spLocks/>
          </p:cNvSpPr>
          <p:nvPr/>
        </p:nvSpPr>
        <p:spPr>
          <a:xfrm>
            <a:off x="494023" y="1632412"/>
            <a:ext cx="8372163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EFE7-A754-4389-BFE1-6521C6182A92}"/>
              </a:ext>
            </a:extLst>
          </p:cNvPr>
          <p:cNvSpPr txBox="1"/>
          <p:nvPr/>
        </p:nvSpPr>
        <p:spPr>
          <a:xfrm>
            <a:off x="1615736" y="5676920"/>
            <a:ext cx="591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displacement </a:t>
            </a:r>
            <a:r>
              <a:rPr lang="zh-CN" altLang="en-US" sz="2800" b="1" dirty="0"/>
              <a:t>≈ </a:t>
            </a:r>
            <a:r>
              <a:rPr lang="en-US" altLang="zh-CN" sz="2800" b="1" dirty="0"/>
              <a:t>1.8mm</a:t>
            </a:r>
            <a:endParaRPr 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7" y="2008604"/>
            <a:ext cx="792548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5A8F6D-83A1-4A39-B7FF-D6403CBA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design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8F49786F-D765-4BDF-877D-676A67ED08A0}"/>
              </a:ext>
            </a:extLst>
          </p:cNvPr>
          <p:cNvSpPr txBox="1">
            <a:spLocks/>
          </p:cNvSpPr>
          <p:nvPr/>
        </p:nvSpPr>
        <p:spPr>
          <a:xfrm>
            <a:off x="494023" y="1632412"/>
            <a:ext cx="8372163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EFE7-A754-4389-BFE1-6521C6182A92}"/>
              </a:ext>
            </a:extLst>
          </p:cNvPr>
          <p:cNvSpPr txBox="1"/>
          <p:nvPr/>
        </p:nvSpPr>
        <p:spPr>
          <a:xfrm>
            <a:off x="6584028" y="2507737"/>
            <a:ext cx="2282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stress </a:t>
            </a:r>
            <a:r>
              <a:rPr lang="zh-CN" altLang="en-US" sz="2800" b="1" dirty="0"/>
              <a:t>≈ </a:t>
            </a:r>
            <a:r>
              <a:rPr lang="en-US" altLang="zh-CN" sz="2800" b="1" dirty="0"/>
              <a:t>38.34MPa</a:t>
            </a:r>
            <a:endParaRPr 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3" y="1767102"/>
            <a:ext cx="5862950" cy="24353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3" y="4202481"/>
            <a:ext cx="5862950" cy="24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73680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67300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08066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64418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65678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59297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00063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576754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512947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920612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49672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43292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84058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439DF18-F50F-4D29-B1D8-99077C4B4826}"/>
              </a:ext>
            </a:extLst>
          </p:cNvPr>
          <p:cNvGrpSpPr/>
          <p:nvPr/>
        </p:nvGrpSpPr>
        <p:grpSpPr>
          <a:xfrm>
            <a:off x="3016670" y="2508740"/>
            <a:ext cx="4387392" cy="2301611"/>
            <a:chOff x="3016670" y="2508740"/>
            <a:chExt cx="4387392" cy="230161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F34960-ACCD-4327-843E-B9C87DADDA74}"/>
                </a:ext>
              </a:extLst>
            </p:cNvPr>
            <p:cNvSpPr txBox="1"/>
            <p:nvPr/>
          </p:nvSpPr>
          <p:spPr>
            <a:xfrm>
              <a:off x="3016670" y="250874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Topo-optimization</a:t>
              </a:r>
              <a:endParaRPr lang="zh-CN" altLang="en-US" sz="2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BC15B9D-6F03-4C4B-A6AF-ABD1078616DE}"/>
                </a:ext>
              </a:extLst>
            </p:cNvPr>
            <p:cNvSpPr txBox="1"/>
            <p:nvPr/>
          </p:nvSpPr>
          <p:spPr>
            <a:xfrm>
              <a:off x="3016670" y="3428713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Reconstruction of the model</a:t>
              </a:r>
              <a:endParaRPr lang="zh-CN" altLang="en-US" sz="24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FFB9756-AF83-413E-83AD-A68F6A56A90D}"/>
                </a:ext>
              </a:extLst>
            </p:cNvPr>
            <p:cNvSpPr txBox="1"/>
            <p:nvPr/>
          </p:nvSpPr>
          <p:spPr>
            <a:xfrm>
              <a:off x="3016670" y="4348686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Result &amp; Conclusion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441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5A8F6D-83A1-4A39-B7FF-D6403CBA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2B47E9-7071-4188-AB0F-4C616A4B9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3" t="12225" r="15794" b="8511"/>
          <a:stretch/>
        </p:blipFill>
        <p:spPr>
          <a:xfrm>
            <a:off x="4471275" y="1904997"/>
            <a:ext cx="4104552" cy="3048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2111F3D1-5644-4919-A071-1F48C082A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653842"/>
                  </p:ext>
                </p:extLst>
              </p:nvPr>
            </p:nvGraphicFramePr>
            <p:xfrm>
              <a:off x="494023" y="5512341"/>
              <a:ext cx="8081804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0451">
                      <a:extLst>
                        <a:ext uri="{9D8B030D-6E8A-4147-A177-3AD203B41FA5}">
                          <a16:colId xmlns:a16="http://schemas.microsoft.com/office/drawing/2014/main" val="3411506235"/>
                        </a:ext>
                      </a:extLst>
                    </a:gridCol>
                    <a:gridCol w="1622520">
                      <a:extLst>
                        <a:ext uri="{9D8B030D-6E8A-4147-A177-3AD203B41FA5}">
                          <a16:colId xmlns:a16="http://schemas.microsoft.com/office/drawing/2014/main" val="2828398899"/>
                        </a:ext>
                      </a:extLst>
                    </a:gridCol>
                    <a:gridCol w="1775534">
                      <a:extLst>
                        <a:ext uri="{9D8B030D-6E8A-4147-A177-3AD203B41FA5}">
                          <a16:colId xmlns:a16="http://schemas.microsoft.com/office/drawing/2014/main" val="3301501595"/>
                        </a:ext>
                      </a:extLst>
                    </a:gridCol>
                    <a:gridCol w="2663299">
                      <a:extLst>
                        <a:ext uri="{9D8B030D-6E8A-4147-A177-3AD203B41FA5}">
                          <a16:colId xmlns:a16="http://schemas.microsoft.com/office/drawing/2014/main" val="3021784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Mass (</a:t>
                          </a:r>
                          <a:r>
                            <a:rPr lang="en-US" altLang="zh-CN" i="1" dirty="0"/>
                            <a:t>kg</a:t>
                          </a:r>
                          <a:r>
                            <a:rPr lang="en-US" altLang="zh-CN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Volume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 displacement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𝒎𝒎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964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/>
                            <a:t>Our design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1.300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9.028∗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057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2111F3D1-5644-4919-A071-1F48C082A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653842"/>
                  </p:ext>
                </p:extLst>
              </p:nvPr>
            </p:nvGraphicFramePr>
            <p:xfrm>
              <a:off x="494023" y="5512341"/>
              <a:ext cx="8081804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0451">
                      <a:extLst>
                        <a:ext uri="{9D8B030D-6E8A-4147-A177-3AD203B41FA5}">
                          <a16:colId xmlns:a16="http://schemas.microsoft.com/office/drawing/2014/main" val="3411506235"/>
                        </a:ext>
                      </a:extLst>
                    </a:gridCol>
                    <a:gridCol w="1622520">
                      <a:extLst>
                        <a:ext uri="{9D8B030D-6E8A-4147-A177-3AD203B41FA5}">
                          <a16:colId xmlns:a16="http://schemas.microsoft.com/office/drawing/2014/main" val="2828398899"/>
                        </a:ext>
                      </a:extLst>
                    </a:gridCol>
                    <a:gridCol w="1775534">
                      <a:extLst>
                        <a:ext uri="{9D8B030D-6E8A-4147-A177-3AD203B41FA5}">
                          <a16:colId xmlns:a16="http://schemas.microsoft.com/office/drawing/2014/main" val="3301501595"/>
                        </a:ext>
                      </a:extLst>
                    </a:gridCol>
                    <a:gridCol w="2663299">
                      <a:extLst>
                        <a:ext uri="{9D8B030D-6E8A-4147-A177-3AD203B41FA5}">
                          <a16:colId xmlns:a16="http://schemas.microsoft.com/office/drawing/2014/main" val="302178418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Mass (</a:t>
                          </a:r>
                          <a:r>
                            <a:rPr lang="en-US" altLang="zh-CN" i="1" dirty="0"/>
                            <a:t>kg</a:t>
                          </a:r>
                          <a:r>
                            <a:rPr lang="en-US" altLang="zh-CN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6186" t="-8065" r="-15154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90" t="-8065" r="-91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1964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/>
                            <a:t>Our design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5564" t="-109836" r="-27518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6186" t="-109836" r="-15154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90" t="-109836" r="-91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50571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97E45AFB-2B24-4099-B195-90EE11EF8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3" y="2093891"/>
            <a:ext cx="3633055" cy="26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9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E7038D-9B3C-45F3-AFCC-EC43DACB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of the material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FFE600-6461-47DF-9332-2914AF0CB9DA}"/>
              </a:ext>
            </a:extLst>
          </p:cNvPr>
          <p:cNvSpPr txBox="1"/>
          <p:nvPr/>
        </p:nvSpPr>
        <p:spPr>
          <a:xfrm>
            <a:off x="4864963" y="6303146"/>
            <a:ext cx="559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Still waiting for their respons</a:t>
            </a:r>
            <a:r>
              <a:rPr lang="en-US" altLang="zh-CN" sz="2400" b="1" dirty="0"/>
              <a:t>e …</a:t>
            </a:r>
            <a:endParaRPr 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30F356-670E-4125-AE8D-7AA3E7BD8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947"/>
            <a:ext cx="6083652" cy="3684233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323AF8-3926-4940-BF40-AE1D773661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864963" y="4663155"/>
            <a:ext cx="4169900" cy="16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43132" y="1617583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635630" y="202524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16670" y="158876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943132" y="2537556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635630" y="294522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943132" y="3457529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635630" y="386519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943132" y="4377502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635630" y="478516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EFBEDA-E023-41EF-82F9-4494302D8D27}"/>
              </a:ext>
            </a:extLst>
          </p:cNvPr>
          <p:cNvGrpSpPr/>
          <p:nvPr/>
        </p:nvGrpSpPr>
        <p:grpSpPr>
          <a:xfrm>
            <a:off x="3016670" y="2508740"/>
            <a:ext cx="4387392" cy="2301611"/>
            <a:chOff x="3016670" y="2508740"/>
            <a:chExt cx="4387392" cy="2301611"/>
          </a:xfrm>
        </p:grpSpPr>
        <p:sp>
          <p:nvSpPr>
            <p:cNvPr id="16" name="文本框 15"/>
            <p:cNvSpPr txBox="1"/>
            <p:nvPr/>
          </p:nvSpPr>
          <p:spPr>
            <a:xfrm>
              <a:off x="3016670" y="250874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Topo-optimization</a:t>
              </a:r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016670" y="3428713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Reconstruction of the model</a:t>
              </a:r>
              <a:endParaRPr lang="zh-CN" altLang="en-US" sz="24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016670" y="4348686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Result &amp; Conclusion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FFEAE1-EDBA-4042-8FEE-703BDFD541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reinforcement with bars is efficient in increasing the stiffness of the model.</a:t>
            </a:r>
          </a:p>
          <a:p>
            <a:r>
              <a:rPr lang="en-US" dirty="0"/>
              <a:t>Triangle structure is quite stable.</a:t>
            </a:r>
          </a:p>
          <a:p>
            <a:r>
              <a:rPr lang="en-US" dirty="0"/>
              <a:t>The specific stiffness of the material is an important factor. A more appropriate material may be chosen to replace the present one.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C67C4F-39FF-4E03-BD8C-F4A54560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759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0485" y="1781286"/>
            <a:ext cx="358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</a:rPr>
              <a:t>Thank you !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69243" y="171833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99354" y="165453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61741" y="206219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42781" y="162571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69243" y="263831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99354" y="257450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61741" y="298217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69243" y="355828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99354" y="349447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61741" y="390214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69243" y="447825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99354" y="441445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61741" y="482211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C3C868C-231D-4A6C-A291-5D1D688C9B02}"/>
              </a:ext>
            </a:extLst>
          </p:cNvPr>
          <p:cNvSpPr txBox="1"/>
          <p:nvPr/>
        </p:nvSpPr>
        <p:spPr>
          <a:xfrm>
            <a:off x="3016670" y="25087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Topo-optimization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90A017-163B-4EAC-9F5E-CE6D6CEFDE4B}"/>
              </a:ext>
            </a:extLst>
          </p:cNvPr>
          <p:cNvSpPr txBox="1"/>
          <p:nvPr/>
        </p:nvSpPr>
        <p:spPr>
          <a:xfrm>
            <a:off x="3016670" y="34287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Reconstruction of the model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97C303-7BF7-41B6-AEC3-DE72CDBA79A4}"/>
              </a:ext>
            </a:extLst>
          </p:cNvPr>
          <p:cNvSpPr txBox="1"/>
          <p:nvPr/>
        </p:nvSpPr>
        <p:spPr>
          <a:xfrm>
            <a:off x="3016670" y="43486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Result &amp; Conclusion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0F9A7D-E0E9-44BC-862A-59592043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discription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8ACA14-892C-4A06-82A7-6C503AEB9589}"/>
              </a:ext>
            </a:extLst>
          </p:cNvPr>
          <p:cNvGrpSpPr/>
          <p:nvPr/>
        </p:nvGrpSpPr>
        <p:grpSpPr>
          <a:xfrm>
            <a:off x="1634549" y="2412379"/>
            <a:ext cx="5694076" cy="3260892"/>
            <a:chOff x="539552" y="1140882"/>
            <a:chExt cx="5694076" cy="3260892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9DCDC32D-1545-441B-9FE2-E2821BB0C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8668" y="1140882"/>
              <a:ext cx="2244960" cy="3260892"/>
            </a:xfrm>
            <a:prstGeom prst="rect">
              <a:avLst/>
            </a:prstGeom>
          </p:spPr>
        </p:pic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275E0782-BCD4-466A-9162-1E682FA82D51}"/>
                </a:ext>
              </a:extLst>
            </p:cNvPr>
            <p:cNvSpPr/>
            <p:nvPr/>
          </p:nvSpPr>
          <p:spPr>
            <a:xfrm>
              <a:off x="539552" y="2571750"/>
              <a:ext cx="2664296" cy="1152128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 plastic bracket to mount “Electrical Park Brake” switch button</a:t>
              </a:r>
              <a:endParaRPr lang="zh-CN" altLang="en-US" dirty="0"/>
            </a:p>
          </p:txBody>
        </p:sp>
        <p:cxnSp>
          <p:nvCxnSpPr>
            <p:cNvPr id="7" name="Straight Arrow Connector 10">
              <a:extLst>
                <a:ext uri="{FF2B5EF4-FFF2-40B4-BE49-F238E27FC236}">
                  <a16:creationId xmlns:a16="http://schemas.microsoft.com/office/drawing/2014/main" id="{0DC1587C-86C8-4BB0-9EEF-A68D95C7CA43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203848" y="3147814"/>
              <a:ext cx="158417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54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definition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9BC101-0E9C-448A-A20A-8D800CA94A08}"/>
              </a:ext>
            </a:extLst>
          </p:cNvPr>
          <p:cNvGrpSpPr/>
          <p:nvPr/>
        </p:nvGrpSpPr>
        <p:grpSpPr>
          <a:xfrm>
            <a:off x="3784013" y="2417473"/>
            <a:ext cx="4400719" cy="2772243"/>
            <a:chOff x="2075237" y="1299408"/>
            <a:chExt cx="6435460" cy="3643066"/>
          </a:xfrm>
        </p:grpSpPr>
        <p:pic>
          <p:nvPicPr>
            <p:cNvPr id="10" name="Picture 11">
              <a:extLst>
                <a:ext uri="{FF2B5EF4-FFF2-40B4-BE49-F238E27FC236}">
                  <a16:creationId xmlns:a16="http://schemas.microsoft.com/office/drawing/2014/main" id="{367528BB-9264-4B30-9552-C48D4AFC793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1299408"/>
              <a:ext cx="3074601" cy="3202048"/>
            </a:xfrm>
            <a:prstGeom prst="rect">
              <a:avLst/>
            </a:prstGeom>
          </p:spPr>
        </p:pic>
        <p:cxnSp>
          <p:nvCxnSpPr>
            <p:cNvPr id="11" name="Straight Arrow Connector 14">
              <a:extLst>
                <a:ext uri="{FF2B5EF4-FFF2-40B4-BE49-F238E27FC236}">
                  <a16:creationId xmlns:a16="http://schemas.microsoft.com/office/drawing/2014/main" id="{A0281E55-F52C-44E7-B639-AD432BF8D186}"/>
                </a:ext>
              </a:extLst>
            </p:cNvPr>
            <p:cNvCxnSpPr>
              <a:endCxn id="13" idx="6"/>
            </p:cNvCxnSpPr>
            <p:nvPr/>
          </p:nvCxnSpPr>
          <p:spPr>
            <a:xfrm flipH="1">
              <a:off x="4739533" y="3095625"/>
              <a:ext cx="789730" cy="1260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21">
              <a:extLst>
                <a:ext uri="{FF2B5EF4-FFF2-40B4-BE49-F238E27FC236}">
                  <a16:creationId xmlns:a16="http://schemas.microsoft.com/office/drawing/2014/main" id="{0D3C998A-9A20-4EAB-9206-F56C824D5D0A}"/>
                </a:ext>
              </a:extLst>
            </p:cNvPr>
            <p:cNvGrpSpPr/>
            <p:nvPr/>
          </p:nvGrpSpPr>
          <p:grpSpPr>
            <a:xfrm>
              <a:off x="2075237" y="1558098"/>
              <a:ext cx="2664296" cy="3384376"/>
              <a:chOff x="1835696" y="1203598"/>
              <a:chExt cx="2664296" cy="338437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E8E6219-CF6F-4EDF-89D0-F92DE6CDD415}"/>
                  </a:ext>
                </a:extLst>
              </p:cNvPr>
              <p:cNvPicPr/>
              <p:nvPr/>
            </p:nvPicPr>
            <p:blipFill rotWithShape="1">
              <a:blip r:embed="rId2"/>
              <a:srcRect t="32399" r="65541" b="28674"/>
              <a:stretch/>
            </p:blipFill>
            <p:spPr>
              <a:xfrm>
                <a:off x="1835696" y="1471318"/>
                <a:ext cx="2664296" cy="2791635"/>
              </a:xfrm>
              <a:prstGeom prst="ellipse">
                <a:avLst/>
              </a:prstGeom>
              <a:ln w="3175" cap="rnd">
                <a:solidFill>
                  <a:srgbClr val="FF0000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14" name="Straight Connector 16">
                <a:extLst>
                  <a:ext uri="{FF2B5EF4-FFF2-40B4-BE49-F238E27FC236}">
                    <a16:creationId xmlns:a16="http://schemas.microsoft.com/office/drawing/2014/main" id="{49570349-FFD6-4EC3-B5B7-02401FF2E587}"/>
                  </a:ext>
                </a:extLst>
              </p:cNvPr>
              <p:cNvCxnSpPr/>
              <p:nvPr/>
            </p:nvCxnSpPr>
            <p:spPr>
              <a:xfrm>
                <a:off x="3347864" y="1203598"/>
                <a:ext cx="0" cy="3384376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79B655B5-85E0-451B-84A8-41BF8E17C17C}"/>
                  </a:ext>
                </a:extLst>
              </p:cNvPr>
              <p:cNvSpPr txBox="1"/>
              <p:nvPr/>
            </p:nvSpPr>
            <p:spPr>
              <a:xfrm>
                <a:off x="2388694" y="1755533"/>
                <a:ext cx="1173871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F=750N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Arc 18">
                <a:extLst>
                  <a:ext uri="{FF2B5EF4-FFF2-40B4-BE49-F238E27FC236}">
                    <a16:creationId xmlns:a16="http://schemas.microsoft.com/office/drawing/2014/main" id="{81D673BF-79CF-49C6-BD5E-EC2C079959AE}"/>
                  </a:ext>
                </a:extLst>
              </p:cNvPr>
              <p:cNvSpPr/>
              <p:nvPr/>
            </p:nvSpPr>
            <p:spPr>
              <a:xfrm rot="9576311">
                <a:off x="3035984" y="2566537"/>
                <a:ext cx="478421" cy="362452"/>
              </a:xfrm>
              <a:prstGeom prst="arc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DBC8E0D7-9F5F-4785-B7D4-027F63E8487C}"/>
                  </a:ext>
                </a:extLst>
              </p:cNvPr>
              <p:cNvSpPr txBox="1"/>
              <p:nvPr/>
            </p:nvSpPr>
            <p:spPr>
              <a:xfrm>
                <a:off x="2555776" y="3664004"/>
                <a:ext cx="648072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33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o</a:t>
                </a:r>
                <a:endParaRPr lang="zh-CN" altLang="en-US" baseline="30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821D44B7-FB8F-4EF0-A466-4E5522ADB5B6}"/>
                  </a:ext>
                </a:extLst>
              </p:cNvPr>
              <p:cNvSpPr/>
              <p:nvPr/>
            </p:nvSpPr>
            <p:spPr>
              <a:xfrm>
                <a:off x="2843808" y="2933700"/>
                <a:ext cx="379526" cy="790178"/>
              </a:xfrm>
              <a:custGeom>
                <a:avLst/>
                <a:gdLst>
                  <a:gd name="connsiteX0" fmla="*/ 298450 w 353134"/>
                  <a:gd name="connsiteY0" fmla="*/ 0 h 768350"/>
                  <a:gd name="connsiteX1" fmla="*/ 330200 w 353134"/>
                  <a:gd name="connsiteY1" fmla="*/ 342900 h 768350"/>
                  <a:gd name="connsiteX2" fmla="*/ 0 w 353134"/>
                  <a:gd name="connsiteY2" fmla="*/ 768350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134" h="768350">
                    <a:moveTo>
                      <a:pt x="298450" y="0"/>
                    </a:moveTo>
                    <a:cubicBezTo>
                      <a:pt x="339196" y="107421"/>
                      <a:pt x="379942" y="214842"/>
                      <a:pt x="330200" y="342900"/>
                    </a:cubicBezTo>
                    <a:cubicBezTo>
                      <a:pt x="280458" y="470958"/>
                      <a:pt x="67733" y="688975"/>
                      <a:pt x="0" y="76835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7" name="Picture 7">
            <a:extLst>
              <a:ext uri="{FF2B5EF4-FFF2-40B4-BE49-F238E27FC236}">
                <a16:creationId xmlns:a16="http://schemas.microsoft.com/office/drawing/2014/main" id="{450A6F81-C751-48F7-BD87-06FF2497D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5" y="4627132"/>
            <a:ext cx="2375864" cy="1550585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DD1C27A-18AC-43FA-B92C-C6B1F7F58171}"/>
              </a:ext>
            </a:extLst>
          </p:cNvPr>
          <p:cNvCxnSpPr>
            <a:cxnSpLocks/>
          </p:cNvCxnSpPr>
          <p:nvPr/>
        </p:nvCxnSpPr>
        <p:spPr>
          <a:xfrm flipV="1">
            <a:off x="2439965" y="4048924"/>
            <a:ext cx="1218510" cy="77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E09145-BEBE-4EF7-9F6A-7D04FF6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 definition</a:t>
            </a:r>
            <a:br>
              <a:rPr lang="en-US" altLang="zh-CN" dirty="0"/>
            </a:br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895994-44F1-47DA-8C87-0FDFB7D1FEE7}"/>
              </a:ext>
            </a:extLst>
          </p:cNvPr>
          <p:cNvGrpSpPr/>
          <p:nvPr/>
        </p:nvGrpSpPr>
        <p:grpSpPr>
          <a:xfrm>
            <a:off x="1185499" y="3667795"/>
            <a:ext cx="7805280" cy="2659212"/>
            <a:chOff x="759370" y="1918894"/>
            <a:chExt cx="7805280" cy="2659212"/>
          </a:xfrm>
        </p:grpSpPr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34483A3D-88CE-4D6B-A36D-B16CCFF8E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2120" y="1918894"/>
              <a:ext cx="2912530" cy="2227739"/>
            </a:xfrm>
            <a:prstGeom prst="rect">
              <a:avLst/>
            </a:prstGeom>
          </p:spPr>
        </p:pic>
        <p:cxnSp>
          <p:nvCxnSpPr>
            <p:cNvPr id="8" name="Straight Arrow Connector 13">
              <a:extLst>
                <a:ext uri="{FF2B5EF4-FFF2-40B4-BE49-F238E27FC236}">
                  <a16:creationId xmlns:a16="http://schemas.microsoft.com/office/drawing/2014/main" id="{BE5BABD0-8782-4738-85D9-196D80D8C0BF}"/>
                </a:ext>
              </a:extLst>
            </p:cNvPr>
            <p:cNvCxnSpPr/>
            <p:nvPr/>
          </p:nvCxnSpPr>
          <p:spPr>
            <a:xfrm flipH="1">
              <a:off x="4143746" y="3394908"/>
              <a:ext cx="1868414" cy="23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DBCF8476-5E5B-4A81-A4C2-C7B201E6C2E3}"/>
                </a:ext>
              </a:extLst>
            </p:cNvPr>
            <p:cNvGrpSpPr/>
            <p:nvPr/>
          </p:nvGrpSpPr>
          <p:grpSpPr>
            <a:xfrm>
              <a:off x="759370" y="2427734"/>
              <a:ext cx="3384376" cy="2150372"/>
              <a:chOff x="827584" y="1923678"/>
              <a:chExt cx="3384376" cy="2150372"/>
            </a:xfrm>
          </p:grpSpPr>
          <p:pic>
            <p:nvPicPr>
              <p:cNvPr id="10" name="Picture 7">
                <a:extLst>
                  <a:ext uri="{FF2B5EF4-FFF2-40B4-BE49-F238E27FC236}">
                    <a16:creationId xmlns:a16="http://schemas.microsoft.com/office/drawing/2014/main" id="{C0F56156-864D-445A-8220-00EF6D884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584" y="1923678"/>
                <a:ext cx="3384376" cy="2150372"/>
              </a:xfrm>
              <a:prstGeom prst="ellipse">
                <a:avLst/>
              </a:prstGeom>
              <a:ln w="9525" cap="rnd">
                <a:solidFill>
                  <a:srgbClr val="FF0000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1" name="Oval 15">
                <a:extLst>
                  <a:ext uri="{FF2B5EF4-FFF2-40B4-BE49-F238E27FC236}">
                    <a16:creationId xmlns:a16="http://schemas.microsoft.com/office/drawing/2014/main" id="{062D4B55-0FE7-45E4-A16F-17DD2EEC301A}"/>
                  </a:ext>
                </a:extLst>
              </p:cNvPr>
              <p:cNvSpPr/>
              <p:nvPr/>
            </p:nvSpPr>
            <p:spPr>
              <a:xfrm>
                <a:off x="1507406" y="3075806"/>
                <a:ext cx="360040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6">
                <a:extLst>
                  <a:ext uri="{FF2B5EF4-FFF2-40B4-BE49-F238E27FC236}">
                    <a16:creationId xmlns:a16="http://schemas.microsoft.com/office/drawing/2014/main" id="{F8A73434-5DE4-4680-955B-98CEA2F64671}"/>
                  </a:ext>
                </a:extLst>
              </p:cNvPr>
              <p:cNvSpPr/>
              <p:nvPr/>
            </p:nvSpPr>
            <p:spPr>
              <a:xfrm>
                <a:off x="2954462" y="3363838"/>
                <a:ext cx="360040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7">
                <a:extLst>
                  <a:ext uri="{FF2B5EF4-FFF2-40B4-BE49-F238E27FC236}">
                    <a16:creationId xmlns:a16="http://schemas.microsoft.com/office/drawing/2014/main" id="{470FC84A-60CF-48EC-9ED2-C2DA04678D4E}"/>
                  </a:ext>
                </a:extLst>
              </p:cNvPr>
              <p:cNvSpPr/>
              <p:nvPr/>
            </p:nvSpPr>
            <p:spPr>
              <a:xfrm>
                <a:off x="3364806" y="2895118"/>
                <a:ext cx="360040" cy="4687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49E8DE-E1AF-40A0-978C-74B93241E604}"/>
              </a:ext>
            </a:extLst>
          </p:cNvPr>
          <p:cNvCxnSpPr/>
          <p:nvPr/>
        </p:nvCxnSpPr>
        <p:spPr>
          <a:xfrm>
            <a:off x="878889" y="3693671"/>
            <a:ext cx="740324" cy="74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FF87DAD-36F4-44E2-8171-A20FD24B7BA1}"/>
              </a:ext>
            </a:extLst>
          </p:cNvPr>
          <p:cNvSpPr txBox="1"/>
          <p:nvPr/>
        </p:nvSpPr>
        <p:spPr>
          <a:xfrm>
            <a:off x="377631" y="3278595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Rigid</a:t>
            </a:r>
          </a:p>
        </p:txBody>
      </p:sp>
    </p:spTree>
    <p:extLst>
      <p:ext uri="{BB962C8B-B14F-4D97-AF65-F5344CB8AC3E}">
        <p14:creationId xmlns:p14="http://schemas.microsoft.com/office/powerpoint/2010/main" val="267368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needs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BF607-F445-4DBD-B23B-63459C7A2BCE}"/>
              </a:ext>
            </a:extLst>
          </p:cNvPr>
          <p:cNvSpPr txBox="1"/>
          <p:nvPr/>
        </p:nvSpPr>
        <p:spPr>
          <a:xfrm>
            <a:off x="288662" y="1904993"/>
            <a:ext cx="878288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Clr>
                <a:schemeClr val="accent1"/>
              </a:buClr>
              <a:buSzPct val="40000"/>
              <a:buFont typeface="Wingdings" panose="05000000000000000000" pitchFamily="2" charset="2"/>
              <a:buChar char="n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Displacement:  &lt;</a:t>
            </a:r>
            <a:r>
              <a:rPr lang="zh-CN" altLang="en-US" dirty="0"/>
              <a:t> </a:t>
            </a:r>
            <a:r>
              <a:rPr lang="en-US" altLang="zh-CN" dirty="0"/>
              <a:t>2mm</a:t>
            </a:r>
          </a:p>
          <a:p>
            <a:r>
              <a:rPr lang="en-US" altLang="zh-CN" dirty="0"/>
              <a:t>Bracket to deco box inner surface distance </a:t>
            </a:r>
            <a:r>
              <a:rPr lang="zh-CN" altLang="en-US" dirty="0"/>
              <a:t>≥ </a:t>
            </a:r>
            <a:r>
              <a:rPr lang="en-US" altLang="zh-CN" dirty="0"/>
              <a:t>5mm</a:t>
            </a:r>
          </a:p>
          <a:p>
            <a:r>
              <a:rPr lang="en-US" altLang="zh-CN" dirty="0"/>
              <a:t>Deco box wall thickness = 2.5mm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8F69EF83-0101-4121-97A9-3C73D640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0" y="3281586"/>
            <a:ext cx="3119188" cy="2849742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D2FED4DF-AD6A-4758-B339-0B595980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73" y="1921921"/>
            <a:ext cx="2897965" cy="42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6998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6360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0437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60724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61983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55603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96369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53981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47600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88366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459784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395977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803642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24CE43C-3CE2-4065-8CB4-126DD9329A70}"/>
              </a:ext>
            </a:extLst>
          </p:cNvPr>
          <p:cNvGrpSpPr/>
          <p:nvPr/>
        </p:nvGrpSpPr>
        <p:grpSpPr>
          <a:xfrm>
            <a:off x="3016670" y="2508740"/>
            <a:ext cx="4387392" cy="2301611"/>
            <a:chOff x="3016670" y="2508740"/>
            <a:chExt cx="4387392" cy="230161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CECEAD-199E-41C8-863A-F888FB51F99E}"/>
                </a:ext>
              </a:extLst>
            </p:cNvPr>
            <p:cNvSpPr txBox="1"/>
            <p:nvPr/>
          </p:nvSpPr>
          <p:spPr>
            <a:xfrm>
              <a:off x="3016670" y="2508740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Topo-optimization</a:t>
              </a:r>
              <a:endParaRPr lang="zh-CN" altLang="en-US" sz="2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6A99FB9-FBF5-4D44-AE10-FEE78525B032}"/>
                </a:ext>
              </a:extLst>
            </p:cNvPr>
            <p:cNvSpPr txBox="1"/>
            <p:nvPr/>
          </p:nvSpPr>
          <p:spPr>
            <a:xfrm>
              <a:off x="3016670" y="3428713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Reconstruction of the model</a:t>
              </a:r>
              <a:endParaRPr lang="zh-CN" altLang="en-US" sz="24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253609F-CE45-4F52-A736-DF261F6B9E9F}"/>
                </a:ext>
              </a:extLst>
            </p:cNvPr>
            <p:cNvSpPr txBox="1"/>
            <p:nvPr/>
          </p:nvSpPr>
          <p:spPr>
            <a:xfrm>
              <a:off x="3016670" y="4348686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Result &amp; Conclusion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08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31F76A-A862-4518-86E4-5D586631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32CB4B-D946-41D5-BFC3-A250691C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1" y="2281561"/>
            <a:ext cx="3694577" cy="27608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65BED3-6C3D-4BF6-89FE-05081B2E5172}"/>
              </a:ext>
            </a:extLst>
          </p:cNvPr>
          <p:cNvSpPr txBox="1"/>
          <p:nvPr/>
        </p:nvSpPr>
        <p:spPr>
          <a:xfrm>
            <a:off x="1194079" y="5063802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model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B3F037-B29D-47B0-98AF-07F890CA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t="8551" r="20679" b="20364"/>
          <a:stretch/>
        </p:blipFill>
        <p:spPr>
          <a:xfrm>
            <a:off x="5850382" y="2281561"/>
            <a:ext cx="3098307" cy="2461273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6160F93-B4CD-4455-9C19-5E06ECF769DC}"/>
              </a:ext>
            </a:extLst>
          </p:cNvPr>
          <p:cNvSpPr/>
          <p:nvPr/>
        </p:nvSpPr>
        <p:spPr>
          <a:xfrm>
            <a:off x="4234649" y="3107184"/>
            <a:ext cx="1154097" cy="5741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271169-1F47-4722-B223-0EE9070C60E3}"/>
              </a:ext>
            </a:extLst>
          </p:cNvPr>
          <p:cNvSpPr txBox="1"/>
          <p:nvPr/>
        </p:nvSpPr>
        <p:spPr>
          <a:xfrm>
            <a:off x="6369727" y="5042442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model</a:t>
            </a:r>
          </a:p>
        </p:txBody>
      </p:sp>
    </p:spTree>
    <p:extLst>
      <p:ext uri="{BB962C8B-B14F-4D97-AF65-F5344CB8AC3E}">
        <p14:creationId xmlns:p14="http://schemas.microsoft.com/office/powerpoint/2010/main" val="49206889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2184</TotalTime>
  <Words>764</Words>
  <Application>Microsoft Office PowerPoint</Application>
  <PresentationFormat>全屏显示(4:3)</PresentationFormat>
  <Paragraphs>159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Wingdings</vt:lpstr>
      <vt:lpstr>2016-VI主题</vt:lpstr>
      <vt:lpstr>Plastic Auto Part Development</vt:lpstr>
      <vt:lpstr>Contents</vt:lpstr>
      <vt:lpstr>Contents</vt:lpstr>
      <vt:lpstr>Problem discription</vt:lpstr>
      <vt:lpstr>Load definition </vt:lpstr>
      <vt:lpstr>Constraint definition </vt:lpstr>
      <vt:lpstr>Main needs</vt:lpstr>
      <vt:lpstr>Contents</vt:lpstr>
      <vt:lpstr>Original model</vt:lpstr>
      <vt:lpstr>Topo-optimized model</vt:lpstr>
      <vt:lpstr>Contents</vt:lpstr>
      <vt:lpstr>Design based on the optimized result</vt:lpstr>
      <vt:lpstr>View of the model in 4 directions</vt:lpstr>
      <vt:lpstr>Selection of material</vt:lpstr>
      <vt:lpstr>Verification of the design</vt:lpstr>
      <vt:lpstr>Verification of the design</vt:lpstr>
      <vt:lpstr>Contents</vt:lpstr>
      <vt:lpstr>Result</vt:lpstr>
      <vt:lpstr>Price of the material</vt:lpstr>
      <vt:lpstr>Conclusion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Jason JIANG</cp:lastModifiedBy>
  <cp:revision>147</cp:revision>
  <dcterms:created xsi:type="dcterms:W3CDTF">2016-01-21T16:32:22Z</dcterms:created>
  <dcterms:modified xsi:type="dcterms:W3CDTF">2018-12-24T01:23:15Z</dcterms:modified>
</cp:coreProperties>
</file>