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4" r:id="rId5"/>
    <p:sldId id="259" r:id="rId6"/>
    <p:sldId id="263" r:id="rId7"/>
    <p:sldId id="258" r:id="rId8"/>
    <p:sldId id="262" r:id="rId9"/>
    <p:sldId id="261" r:id="rId10"/>
    <p:sldId id="267" r:id="rId11"/>
    <p:sldId id="268" r:id="rId12"/>
    <p:sldId id="269" r:id="rId13"/>
    <p:sldId id="270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2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33400"/>
            <a:ext cx="7696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800" dirty="0"/>
              <a:t>The Down States</a:t>
            </a:r>
          </a:p>
          <a:p>
            <a:pPr>
              <a:lnSpc>
                <a:spcPct val="150000"/>
              </a:lnSpc>
            </a:pPr>
            <a:endParaRPr lang="de-DE" sz="2800" dirty="0"/>
          </a:p>
          <a:p>
            <a:pPr>
              <a:lnSpc>
                <a:spcPct val="150000"/>
              </a:lnSpc>
            </a:pPr>
            <a:r>
              <a:rPr lang="de-DE" sz="2000" dirty="0"/>
              <a:t>Focus:	Activity in </a:t>
            </a:r>
            <a:r>
              <a:rPr lang="de-DE" sz="2000" b="1" dirty="0">
                <a:solidFill>
                  <a:srgbClr val="C00000"/>
                </a:solidFill>
              </a:rPr>
              <a:t>preparatory period </a:t>
            </a:r>
            <a:r>
              <a:rPr lang="de-DE" sz="2000" dirty="0"/>
              <a:t>[cue-off go-on]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				and subsequent </a:t>
            </a:r>
            <a:r>
              <a:rPr lang="de-DE" sz="2000" b="1" dirty="0">
                <a:solidFill>
                  <a:srgbClr val="C00000"/>
                </a:solidFill>
              </a:rPr>
              <a:t>reaction time </a:t>
            </a:r>
            <a:r>
              <a:rPr lang="de-DE" sz="2000" dirty="0"/>
              <a:t>(RT)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832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Spike-correlations – A closer look (cross-correlation)</a:t>
            </a:r>
          </a:p>
        </p:txBody>
      </p:sp>
    </p:spTree>
    <p:extLst>
      <p:ext uri="{BB962C8B-B14F-4D97-AF65-F5344CB8AC3E}">
        <p14:creationId xmlns:p14="http://schemas.microsoft.com/office/powerpoint/2010/main" val="31319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PCA – A closer look</a:t>
            </a:r>
          </a:p>
        </p:txBody>
      </p:sp>
    </p:spTree>
    <p:extLst>
      <p:ext uri="{BB962C8B-B14F-4D97-AF65-F5344CB8AC3E}">
        <p14:creationId xmlns:p14="http://schemas.microsoft.com/office/powerpoint/2010/main" val="19673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5286BB-838F-4A91-A7DE-F727D9247BF6}"/>
              </a:ext>
            </a:extLst>
          </p:cNvPr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Correlation coefficient and distance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46305-2F0D-4D3C-BDC1-C57CDA2E44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6"/>
          <a:stretch/>
        </p:blipFill>
        <p:spPr>
          <a:xfrm>
            <a:off x="6503209" y="762000"/>
            <a:ext cx="2183591" cy="13625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914C89-CDC9-49BF-B792-2D58143EBF41}"/>
              </a:ext>
            </a:extLst>
          </p:cNvPr>
          <p:cNvSpPr/>
          <p:nvPr/>
        </p:nvSpPr>
        <p:spPr>
          <a:xfrm>
            <a:off x="6503209" y="2223670"/>
            <a:ext cx="21336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Gordon </a:t>
            </a:r>
            <a:r>
              <a:rPr lang="en-US" sz="1050" dirty="0" err="1"/>
              <a:t>Kindlmann</a:t>
            </a:r>
            <a:r>
              <a:rPr lang="en-US" sz="1050" dirty="0"/>
              <a:t>, NIH Symposium</a:t>
            </a:r>
          </a:p>
        </p:txBody>
      </p:sp>
    </p:spTree>
    <p:extLst>
      <p:ext uri="{BB962C8B-B14F-4D97-AF65-F5344CB8AC3E}">
        <p14:creationId xmlns:p14="http://schemas.microsoft.com/office/powerpoint/2010/main" val="262939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1A7F9D-3044-43F6-A393-00962D4AFC18}"/>
              </a:ext>
            </a:extLst>
          </p:cNvPr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Correlation coefficient and distance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165ED-EADD-4224-BDE4-EC4520939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r="8333" b="4412"/>
          <a:stretch/>
        </p:blipFill>
        <p:spPr>
          <a:xfrm>
            <a:off x="228600" y="936030"/>
            <a:ext cx="8812657" cy="559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6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906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Outline</a:t>
            </a:r>
          </a:p>
          <a:p>
            <a:endParaRPr lang="de-DE" dirty="0"/>
          </a:p>
          <a:p>
            <a:r>
              <a:rPr lang="de-DE" dirty="0"/>
              <a:t>Part 1: Old shit</a:t>
            </a:r>
          </a:p>
          <a:p>
            <a:r>
              <a:rPr lang="de-DE" dirty="0"/>
              <a:t>How did we find the real dataset?</a:t>
            </a:r>
          </a:p>
          <a:p>
            <a:r>
              <a:rPr lang="de-DE" dirty="0"/>
              <a:t>Slide 1: one pieve of evidence in each corner</a:t>
            </a:r>
          </a:p>
          <a:p>
            <a:r>
              <a:rPr lang="de-DE" dirty="0"/>
              <a:t>Slide 2: ISI nail in the coffin</a:t>
            </a:r>
          </a:p>
          <a:p>
            <a:endParaRPr lang="de-DE" dirty="0"/>
          </a:p>
          <a:p>
            <a:r>
              <a:rPr lang="de-DE" dirty="0"/>
              <a:t>Part 2: New data!</a:t>
            </a:r>
          </a:p>
          <a:p>
            <a:r>
              <a:rPr lang="de-DE" dirty="0"/>
              <a:t>	Jens: 	Correlations FR-RT across channels</a:t>
            </a:r>
          </a:p>
          <a:p>
            <a:r>
              <a:rPr lang="de-DE" dirty="0"/>
              <a:t>	Jahan: 	Correlations between units across channels</a:t>
            </a:r>
          </a:p>
          <a:p>
            <a:r>
              <a:rPr lang="de-DE" dirty="0"/>
              <a:t>	Lungsi: 	Adding time-resolution with pairwise cross-correlations on a 	subset of 	pairs, show eg. 3 pairs in different colors -&gt; 3 cross-corr curves</a:t>
            </a:r>
          </a:p>
          <a:p>
            <a:r>
              <a:rPr lang="de-DE" dirty="0"/>
              <a:t>	HP: 	Fancy PCA movie</a:t>
            </a:r>
          </a:p>
          <a:p>
            <a:endParaRPr lang="de-DE" dirty="0"/>
          </a:p>
          <a:p>
            <a:r>
              <a:rPr lang="de-DE" dirty="0"/>
              <a:t>Part 3: Conclusions ??</a:t>
            </a:r>
          </a:p>
        </p:txBody>
      </p:sp>
    </p:spTree>
    <p:extLst>
      <p:ext uri="{BB962C8B-B14F-4D97-AF65-F5344CB8AC3E}">
        <p14:creationId xmlns:p14="http://schemas.microsoft.com/office/powerpoint/2010/main" val="353010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5920"/>
            <a:ext cx="574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Chain of evidence – Part 1: Dichotomy in the datasets</a:t>
            </a:r>
          </a:p>
        </p:txBody>
      </p:sp>
      <p:pic>
        <p:nvPicPr>
          <p:cNvPr id="3074" name="Picture 2" descr="C:\Users\Jens\Documents\ANDA\analysis\Final presentation\FFvsCVsq_data1b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" t="6756" r="2629"/>
          <a:stretch/>
        </p:blipFill>
        <p:spPr bwMode="auto">
          <a:xfrm>
            <a:off x="2305050" y="1749628"/>
            <a:ext cx="20256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ens\Documents\ANDA\analysis\Final presentation\FFvsCVsq_data2b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8108" r="3511"/>
          <a:stretch/>
        </p:blipFill>
        <p:spPr bwMode="auto">
          <a:xfrm>
            <a:off x="152400" y="1768678"/>
            <a:ext cx="202565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Jens\Documents\ANDA\analysis\Final presentation\FAno_CV_Trial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9" t="11407" r="8485" b="50000"/>
          <a:stretch/>
        </p:blipFill>
        <p:spPr bwMode="auto">
          <a:xfrm>
            <a:off x="4841534" y="1870278"/>
            <a:ext cx="4226266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2518" y="1551801"/>
            <a:ext cx="1045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Data 0, 1, 3,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7453" y="1551800"/>
            <a:ext cx="74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Data 2,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0" y="1551799"/>
            <a:ext cx="1045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Data 0, 1, 3,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6200" y="1551796"/>
            <a:ext cx="74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Data 2,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1143005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CV²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02263" y="1143006"/>
            <a:ext cx="587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Fano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7334" y="1143006"/>
            <a:ext cx="40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vs.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2050" y="11430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CV2²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02713" y="1143001"/>
            <a:ext cx="587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Fano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7784" y="1143001"/>
            <a:ext cx="408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vs.</a:t>
            </a:r>
          </a:p>
        </p:txBody>
      </p:sp>
      <p:pic>
        <p:nvPicPr>
          <p:cNvPr id="16" name="Picture 5" descr="C:\Users\Jens\Documents\ANDA\analysis\Plot\Correlated Neurons - F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1" t="11806" r="49359" b="7055"/>
          <a:stretch/>
        </p:blipFill>
        <p:spPr bwMode="auto">
          <a:xfrm>
            <a:off x="285717" y="4485620"/>
            <a:ext cx="39243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74" y="4579370"/>
            <a:ext cx="2209800" cy="165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684" y="4707920"/>
            <a:ext cx="2038332" cy="152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334000" y="4361021"/>
            <a:ext cx="1045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Data 0, 1, 3, 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96200" y="4361018"/>
            <a:ext cx="740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Data 2,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8696" y="3886200"/>
            <a:ext cx="2856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Firing Rate vs. RT</a:t>
            </a:r>
          </a:p>
          <a:p>
            <a:pPr algn="ctr"/>
            <a:r>
              <a:rPr lang="de-DE" sz="1200" dirty="0"/>
              <a:t>Number of significantly correlated neurons</a:t>
            </a:r>
            <a:endParaRPr lang="de-DE" sz="1100" dirty="0"/>
          </a:p>
        </p:txBody>
      </p:sp>
      <p:sp>
        <p:nvSpPr>
          <p:cNvPr id="5" name="Rectangle 4"/>
          <p:cNvSpPr/>
          <p:nvPr/>
        </p:nvSpPr>
        <p:spPr>
          <a:xfrm>
            <a:off x="6346199" y="3978533"/>
            <a:ext cx="12009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600" dirty="0"/>
              <a:t>PCA clusters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44634" y="631442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21484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4" grpId="0"/>
      <p:bldP spid="11" grpId="0"/>
      <p:bldP spid="12" grpId="0"/>
      <p:bldP spid="13" grpId="0"/>
      <p:bldP spid="14" grpId="0"/>
      <p:bldP spid="15" grpId="0"/>
      <p:bldP spid="19" grpId="0"/>
      <p:bldP spid="20" grpId="0"/>
      <p:bldP spid="21" grpId="0"/>
      <p:bldP spid="5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Chain of evidence – Part 2: Is it dataset 2 or 5?</a:t>
            </a:r>
          </a:p>
        </p:txBody>
      </p:sp>
      <p:pic>
        <p:nvPicPr>
          <p:cNvPr id="4098" name="Picture 2" descr="C:\Users\Jens\Documents\ANDA\analysis\Final presentation\ISI_data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2" b="8144"/>
          <a:stretch/>
        </p:blipFill>
        <p:spPr bwMode="auto">
          <a:xfrm>
            <a:off x="914400" y="990600"/>
            <a:ext cx="4744360" cy="264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ens\Documents\ANDA\analysis\Final presentation\ISI_data5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2" b="8191"/>
          <a:stretch/>
        </p:blipFill>
        <p:spPr bwMode="auto">
          <a:xfrm>
            <a:off x="914400" y="3909080"/>
            <a:ext cx="4744361" cy="264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33400" y="990600"/>
            <a:ext cx="972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Dataset 2</a:t>
            </a:r>
            <a:endParaRPr lang="de-DE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533400" y="3886200"/>
            <a:ext cx="972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Dataset 5</a:t>
            </a:r>
            <a:endParaRPr lang="de-DE" sz="1100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457315" y="2299794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counts</a:t>
            </a:r>
            <a:endParaRPr lang="de-DE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2606453" y="3662174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ISI (1 ms bins)</a:t>
            </a:r>
            <a:endParaRPr lang="de-DE" sz="900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457315" y="5165090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counts</a:t>
            </a:r>
            <a:endParaRPr lang="de-DE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606453" y="6527470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ISI (1 ms bins)</a:t>
            </a:r>
            <a:endParaRPr lang="de-DE" sz="9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55618"/>
            <a:ext cx="1066800" cy="116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131" y="4656765"/>
            <a:ext cx="1100138" cy="114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6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ens\Documents\ANDA\analysis\Plot\Correlated Neurons - CV2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936000"/>
            <a:ext cx="864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ens\Documents\ANDA\analysis\Plot\Correlated Neurons - F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0"/>
            <a:ext cx="864000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Correlations Firing Rate vs. Reaction Time – A closer look</a:t>
            </a:r>
          </a:p>
        </p:txBody>
      </p:sp>
    </p:spTree>
    <p:extLst>
      <p:ext uri="{BB962C8B-B14F-4D97-AF65-F5344CB8AC3E}">
        <p14:creationId xmlns:p14="http://schemas.microsoft.com/office/powerpoint/2010/main" val="375401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Jens\Documents\ANDA\analysis\Correlations FR by channe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49"/>
          <a:stretch/>
        </p:blipFill>
        <p:spPr bwMode="auto">
          <a:xfrm>
            <a:off x="-76200" y="454200"/>
            <a:ext cx="4960471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183549" y="1786445"/>
            <a:ext cx="665440" cy="3928555"/>
            <a:chOff x="6382389" y="1542411"/>
            <a:chExt cx="665440" cy="3928555"/>
          </a:xfrm>
        </p:grpSpPr>
        <p:pic>
          <p:nvPicPr>
            <p:cNvPr id="3" name="Picture 3" descr="C:\Users\Jens\Documents\ANDA\analysis\Correlations FR by channe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95" t="11114" r="17577" b="11413"/>
            <a:stretch/>
          </p:blipFill>
          <p:spPr bwMode="auto">
            <a:xfrm>
              <a:off x="6382389" y="1600200"/>
              <a:ext cx="228600" cy="3826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635537" y="154241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0.3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99496" y="335952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40926" y="516318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- 0.3</a:t>
              </a: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294" y="1768034"/>
            <a:ext cx="3014662" cy="175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Correlations Firing Rate vs. Reaction Time – A closer look</a:t>
            </a:r>
          </a:p>
        </p:txBody>
      </p:sp>
    </p:spTree>
    <p:extLst>
      <p:ext uri="{BB962C8B-B14F-4D97-AF65-F5344CB8AC3E}">
        <p14:creationId xmlns:p14="http://schemas.microsoft.com/office/powerpoint/2010/main" val="232970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Jens\Documents\ANDA\analysis\Correlations FR by channe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49"/>
          <a:stretch/>
        </p:blipFill>
        <p:spPr bwMode="auto">
          <a:xfrm>
            <a:off x="-76200" y="454200"/>
            <a:ext cx="4960471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183549" y="1786445"/>
            <a:ext cx="665440" cy="3928555"/>
            <a:chOff x="6382389" y="1542411"/>
            <a:chExt cx="665440" cy="3928555"/>
          </a:xfrm>
        </p:grpSpPr>
        <p:pic>
          <p:nvPicPr>
            <p:cNvPr id="3" name="Picture 3" descr="C:\Users\Jens\Documents\ANDA\analysis\Correlations FR by channel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95" t="11114" r="17577" b="11413"/>
            <a:stretch/>
          </p:blipFill>
          <p:spPr bwMode="auto">
            <a:xfrm>
              <a:off x="6382389" y="1600200"/>
              <a:ext cx="228600" cy="3826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635537" y="154241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0.3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99496" y="335952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40926" y="516318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- 0.3</a:t>
              </a: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89615">
            <a:off x="5905294" y="1768034"/>
            <a:ext cx="3014662" cy="175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 rot="15321430">
            <a:off x="7219181" y="3118923"/>
            <a:ext cx="893175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Correlations Firing Rate vs. Reaction Time – A closer look</a:t>
            </a:r>
          </a:p>
        </p:txBody>
      </p:sp>
    </p:spTree>
    <p:extLst>
      <p:ext uri="{BB962C8B-B14F-4D97-AF65-F5344CB8AC3E}">
        <p14:creationId xmlns:p14="http://schemas.microsoft.com/office/powerpoint/2010/main" val="170136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ns\Documents\ANDA\analysis\Correlations FR by channel - sig onl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23"/>
          <a:stretch/>
        </p:blipFill>
        <p:spPr bwMode="auto">
          <a:xfrm>
            <a:off x="-76200" y="454200"/>
            <a:ext cx="5001106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183549" y="1786445"/>
            <a:ext cx="665440" cy="3928555"/>
            <a:chOff x="6382389" y="1542411"/>
            <a:chExt cx="665440" cy="3928555"/>
          </a:xfrm>
        </p:grpSpPr>
        <p:pic>
          <p:nvPicPr>
            <p:cNvPr id="4" name="Picture 3" descr="C:\Users\Jens\Documents\ANDA\analysis\Correlations FR by channel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95" t="11114" r="17577" b="11413"/>
            <a:stretch/>
          </p:blipFill>
          <p:spPr bwMode="auto">
            <a:xfrm>
              <a:off x="6382389" y="1600200"/>
              <a:ext cx="228600" cy="3826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635537" y="154241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0.3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9496" y="335952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40926" y="5163189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- 0.3</a:t>
              </a: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89615">
            <a:off x="5905294" y="1768034"/>
            <a:ext cx="3014662" cy="175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 rot="15321430">
            <a:off x="7219181" y="3118923"/>
            <a:ext cx="893175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Correlations Firing Rate vs. Reaction Time – A closer look</a:t>
            </a:r>
          </a:p>
        </p:txBody>
      </p:sp>
    </p:spTree>
    <p:extLst>
      <p:ext uri="{BB962C8B-B14F-4D97-AF65-F5344CB8AC3E}">
        <p14:creationId xmlns:p14="http://schemas.microsoft.com/office/powerpoint/2010/main" val="427777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ns\Documents\ANDA\analysis\Spike-field coherence per electrod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52"/>
          <a:stretch/>
        </p:blipFill>
        <p:spPr bwMode="auto">
          <a:xfrm>
            <a:off x="-76200" y="454200"/>
            <a:ext cx="4927873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180413" y="1789582"/>
            <a:ext cx="992497" cy="3886017"/>
            <a:chOff x="5180413" y="1789582"/>
            <a:chExt cx="992497" cy="3886017"/>
          </a:xfrm>
        </p:grpSpPr>
        <p:grpSp>
          <p:nvGrpSpPr>
            <p:cNvPr id="3" name="Group 2"/>
            <p:cNvGrpSpPr/>
            <p:nvPr/>
          </p:nvGrpSpPr>
          <p:grpSpPr>
            <a:xfrm>
              <a:off x="5180413" y="1789582"/>
              <a:ext cx="683851" cy="3884225"/>
              <a:chOff x="6382389" y="1542411"/>
              <a:chExt cx="683851" cy="3884225"/>
            </a:xfrm>
          </p:grpSpPr>
          <p:pic>
            <p:nvPicPr>
              <p:cNvPr id="4" name="Picture 3" descr="C:\Users\Jens\Documents\ANDA\analysis\Correlations FR by channel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795" t="11114" r="17577" b="11413"/>
              <a:stretch/>
            </p:blipFill>
            <p:spPr bwMode="auto">
              <a:xfrm>
                <a:off x="6382389" y="1600200"/>
                <a:ext cx="228600" cy="38264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452794" y="1542411"/>
                <a:ext cx="613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de-DE" sz="1400" dirty="0"/>
                  <a:t>0.01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599496" y="3359529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/>
                  <a:t>0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559464" y="5367822"/>
              <a:ext cx="613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400" dirty="0"/>
                <a:t>- 0.01</a:t>
              </a:r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89615">
            <a:off x="5905294" y="1771171"/>
            <a:ext cx="3014662" cy="175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/>
          <p:cNvSpPr/>
          <p:nvPr/>
        </p:nvSpPr>
        <p:spPr>
          <a:xfrm rot="15321430">
            <a:off x="7219181" y="3122060"/>
            <a:ext cx="893175" cy="228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Spike-field coherence</a:t>
            </a:r>
          </a:p>
        </p:txBody>
      </p:sp>
    </p:spTree>
    <p:extLst>
      <p:ext uri="{BB962C8B-B14F-4D97-AF65-F5344CB8AC3E}">
        <p14:creationId xmlns:p14="http://schemas.microsoft.com/office/powerpoint/2010/main" val="303394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3592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Spike-correlations across channels</a:t>
            </a:r>
          </a:p>
        </p:txBody>
      </p:sp>
    </p:spTree>
    <p:extLst>
      <p:ext uri="{BB962C8B-B14F-4D97-AF65-F5344CB8AC3E}">
        <p14:creationId xmlns:p14="http://schemas.microsoft.com/office/powerpoint/2010/main" val="48104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234</Words>
  <Application>Microsoft Office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</dc:creator>
  <cp:lastModifiedBy>Admin</cp:lastModifiedBy>
  <cp:revision>25</cp:revision>
  <dcterms:created xsi:type="dcterms:W3CDTF">2006-08-16T00:00:00Z</dcterms:created>
  <dcterms:modified xsi:type="dcterms:W3CDTF">2018-03-20T20:12:59Z</dcterms:modified>
</cp:coreProperties>
</file>