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cade Gamer" panose="020B0604020202020204" charset="0"/>
      <p:regular r:id="rId12"/>
    </p:embeddedFont>
    <p:embeddedFont>
      <p:font typeface="Ruda"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7.xml"/><Relationship Id="rId1" Type="http://schemas.openxmlformats.org/officeDocument/2006/relationships/video" Target="https://www.youtube.com/embed/B038xGcnaG4?feature=oembed"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2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16.svg"/><Relationship Id="rId10"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DB2FF"/>
        </a:solidFill>
        <a:effectLst/>
      </p:bgPr>
    </p:bg>
    <p:spTree>
      <p:nvGrpSpPr>
        <p:cNvPr id="1" name=""/>
        <p:cNvGrpSpPr/>
        <p:nvPr/>
      </p:nvGrpSpPr>
      <p:grpSpPr>
        <a:xfrm>
          <a:off x="0" y="0"/>
          <a:ext cx="0" cy="0"/>
          <a:chOff x="0" y="0"/>
          <a:chExt cx="0" cy="0"/>
        </a:xfrm>
      </p:grpSpPr>
      <p:sp>
        <p:nvSpPr>
          <p:cNvPr id="2" name="Freeform 2"/>
          <p:cNvSpPr/>
          <p:nvPr/>
        </p:nvSpPr>
        <p:spPr>
          <a:xfrm rot="-5400000">
            <a:off x="-2384013" y="-1325676"/>
            <a:ext cx="10373101" cy="10373101"/>
          </a:xfrm>
          <a:custGeom>
            <a:avLst/>
            <a:gdLst/>
            <a:ahLst/>
            <a:cxnLst/>
            <a:rect l="l" t="t" r="r" b="b"/>
            <a:pathLst>
              <a:path w="10373101" h="10373101">
                <a:moveTo>
                  <a:pt x="0" y="0"/>
                </a:moveTo>
                <a:lnTo>
                  <a:pt x="10373101" y="0"/>
                </a:lnTo>
                <a:lnTo>
                  <a:pt x="10373101" y="10373101"/>
                </a:lnTo>
                <a:lnTo>
                  <a:pt x="0" y="10373101"/>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3" name="Freeform 3"/>
          <p:cNvSpPr/>
          <p:nvPr/>
        </p:nvSpPr>
        <p:spPr>
          <a:xfrm rot="-5400000">
            <a:off x="9352742" y="1034996"/>
            <a:ext cx="10373101" cy="10373101"/>
          </a:xfrm>
          <a:custGeom>
            <a:avLst/>
            <a:gdLst/>
            <a:ahLst/>
            <a:cxnLst/>
            <a:rect l="l" t="t" r="r" b="b"/>
            <a:pathLst>
              <a:path w="10373101" h="10373101">
                <a:moveTo>
                  <a:pt x="0" y="0"/>
                </a:moveTo>
                <a:lnTo>
                  <a:pt x="10373101" y="0"/>
                </a:lnTo>
                <a:lnTo>
                  <a:pt x="10373101" y="10373100"/>
                </a:lnTo>
                <a:lnTo>
                  <a:pt x="0" y="1037310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4" name="Freeform 4"/>
          <p:cNvSpPr/>
          <p:nvPr/>
        </p:nvSpPr>
        <p:spPr>
          <a:xfrm>
            <a:off x="2650389" y="1754409"/>
            <a:ext cx="12202828" cy="6145788"/>
          </a:xfrm>
          <a:custGeom>
            <a:avLst/>
            <a:gdLst/>
            <a:ahLst/>
            <a:cxnLst/>
            <a:rect l="l" t="t" r="r" b="b"/>
            <a:pathLst>
              <a:path w="12202828" h="6145788">
                <a:moveTo>
                  <a:pt x="0" y="0"/>
                </a:moveTo>
                <a:lnTo>
                  <a:pt x="12202828" y="0"/>
                </a:lnTo>
                <a:lnTo>
                  <a:pt x="12202828" y="6145788"/>
                </a:lnTo>
                <a:lnTo>
                  <a:pt x="0" y="61457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MX"/>
          </a:p>
        </p:txBody>
      </p:sp>
      <p:sp>
        <p:nvSpPr>
          <p:cNvPr id="5" name="Freeform 5"/>
          <p:cNvSpPr/>
          <p:nvPr/>
        </p:nvSpPr>
        <p:spPr>
          <a:xfrm>
            <a:off x="13851132" y="1825000"/>
            <a:ext cx="1786479" cy="3119249"/>
          </a:xfrm>
          <a:custGeom>
            <a:avLst/>
            <a:gdLst/>
            <a:ahLst/>
            <a:cxnLst/>
            <a:rect l="l" t="t" r="r" b="b"/>
            <a:pathLst>
              <a:path w="1786479" h="3119249">
                <a:moveTo>
                  <a:pt x="0" y="0"/>
                </a:moveTo>
                <a:lnTo>
                  <a:pt x="1786479" y="0"/>
                </a:lnTo>
                <a:lnTo>
                  <a:pt x="1786479" y="3119249"/>
                </a:lnTo>
                <a:lnTo>
                  <a:pt x="0" y="31192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MX"/>
          </a:p>
        </p:txBody>
      </p:sp>
      <p:sp>
        <p:nvSpPr>
          <p:cNvPr id="6" name="TextBox 6"/>
          <p:cNvSpPr txBox="1"/>
          <p:nvPr/>
        </p:nvSpPr>
        <p:spPr>
          <a:xfrm>
            <a:off x="3172011" y="4432160"/>
            <a:ext cx="11159584" cy="2569500"/>
          </a:xfrm>
          <a:prstGeom prst="rect">
            <a:avLst/>
          </a:prstGeom>
        </p:spPr>
        <p:txBody>
          <a:bodyPr lIns="0" tIns="0" rIns="0" bIns="0" rtlCol="0" anchor="t">
            <a:spAutoFit/>
          </a:bodyPr>
          <a:lstStyle/>
          <a:p>
            <a:pPr algn="ctr">
              <a:lnSpc>
                <a:spcPts val="20077"/>
              </a:lnSpc>
            </a:pPr>
            <a:r>
              <a:rPr lang="en-US" sz="14340">
                <a:solidFill>
                  <a:srgbClr val="0D0D0D"/>
                </a:solidFill>
                <a:latin typeface="Arcade Gamer"/>
              </a:rPr>
              <a:t>PYSPARK</a:t>
            </a:r>
          </a:p>
        </p:txBody>
      </p:sp>
      <p:sp>
        <p:nvSpPr>
          <p:cNvPr id="7" name="TextBox 7"/>
          <p:cNvSpPr txBox="1"/>
          <p:nvPr/>
        </p:nvSpPr>
        <p:spPr>
          <a:xfrm>
            <a:off x="3172011" y="4245765"/>
            <a:ext cx="11159584" cy="826770"/>
          </a:xfrm>
          <a:prstGeom prst="rect">
            <a:avLst/>
          </a:prstGeom>
        </p:spPr>
        <p:txBody>
          <a:bodyPr lIns="0" tIns="0" rIns="0" bIns="0" rtlCol="0" anchor="t">
            <a:spAutoFit/>
          </a:bodyPr>
          <a:lstStyle/>
          <a:p>
            <a:pPr algn="ctr">
              <a:lnSpc>
                <a:spcPts val="6408"/>
              </a:lnSpc>
            </a:pPr>
            <a:r>
              <a:rPr lang="en-US" sz="4577">
                <a:solidFill>
                  <a:srgbClr val="000000"/>
                </a:solidFill>
                <a:latin typeface="Arcade Gamer"/>
              </a:rPr>
              <a:t>FUENTES DE DATOS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DB2FF"/>
        </a:solidFill>
        <a:effectLst/>
      </p:bgPr>
    </p:bg>
    <p:spTree>
      <p:nvGrpSpPr>
        <p:cNvPr id="1" name=""/>
        <p:cNvGrpSpPr/>
        <p:nvPr/>
      </p:nvGrpSpPr>
      <p:grpSpPr>
        <a:xfrm>
          <a:off x="0" y="0"/>
          <a:ext cx="0" cy="0"/>
          <a:chOff x="0" y="0"/>
          <a:chExt cx="0" cy="0"/>
        </a:xfrm>
      </p:grpSpPr>
      <p:sp>
        <p:nvSpPr>
          <p:cNvPr id="2" name="Freeform 2"/>
          <p:cNvSpPr/>
          <p:nvPr/>
        </p:nvSpPr>
        <p:spPr>
          <a:xfrm rot="-5400000">
            <a:off x="9121243" y="926388"/>
            <a:ext cx="8434224" cy="8434224"/>
          </a:xfrm>
          <a:custGeom>
            <a:avLst/>
            <a:gdLst/>
            <a:ahLst/>
            <a:cxnLst/>
            <a:rect l="l" t="t" r="r" b="b"/>
            <a:pathLst>
              <a:path w="8434224" h="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3" name="Freeform 3"/>
          <p:cNvSpPr/>
          <p:nvPr/>
        </p:nvSpPr>
        <p:spPr>
          <a:xfrm rot="-5400000">
            <a:off x="732533" y="926388"/>
            <a:ext cx="8434224" cy="8434224"/>
          </a:xfrm>
          <a:custGeom>
            <a:avLst/>
            <a:gdLst/>
            <a:ahLst/>
            <a:cxnLst/>
            <a:rect l="l" t="t" r="r" b="b"/>
            <a:pathLst>
              <a:path w="8434224" h="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4" name="Freeform 4"/>
          <p:cNvSpPr/>
          <p:nvPr/>
        </p:nvSpPr>
        <p:spPr>
          <a:xfrm>
            <a:off x="1947423" y="1553685"/>
            <a:ext cx="14438668" cy="7271838"/>
          </a:xfrm>
          <a:custGeom>
            <a:avLst/>
            <a:gdLst/>
            <a:ahLst/>
            <a:cxnLst/>
            <a:rect l="l" t="t" r="r" b="b"/>
            <a:pathLst>
              <a:path w="14438668" h="7271838">
                <a:moveTo>
                  <a:pt x="0" y="0"/>
                </a:moveTo>
                <a:lnTo>
                  <a:pt x="14438668" y="0"/>
                </a:lnTo>
                <a:lnTo>
                  <a:pt x="14438668" y="7271838"/>
                </a:lnTo>
                <a:lnTo>
                  <a:pt x="0" y="7271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MX"/>
          </a:p>
        </p:txBody>
      </p:sp>
      <p:sp>
        <p:nvSpPr>
          <p:cNvPr id="5" name="Freeform 5"/>
          <p:cNvSpPr/>
          <p:nvPr/>
        </p:nvSpPr>
        <p:spPr>
          <a:xfrm>
            <a:off x="14134269" y="7780682"/>
            <a:ext cx="1831891" cy="2506318"/>
          </a:xfrm>
          <a:custGeom>
            <a:avLst/>
            <a:gdLst/>
            <a:ahLst/>
            <a:cxnLst/>
            <a:rect l="l" t="t" r="r" b="b"/>
            <a:pathLst>
              <a:path w="1831891" h="2506318">
                <a:moveTo>
                  <a:pt x="0" y="0"/>
                </a:moveTo>
                <a:lnTo>
                  <a:pt x="1831891" y="0"/>
                </a:lnTo>
                <a:lnTo>
                  <a:pt x="1831891" y="2506318"/>
                </a:lnTo>
                <a:lnTo>
                  <a:pt x="0" y="25063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MX"/>
          </a:p>
        </p:txBody>
      </p:sp>
      <p:sp>
        <p:nvSpPr>
          <p:cNvPr id="6" name="TextBox 6"/>
          <p:cNvSpPr txBox="1"/>
          <p:nvPr/>
        </p:nvSpPr>
        <p:spPr>
          <a:xfrm>
            <a:off x="4594177" y="1735963"/>
            <a:ext cx="11159584" cy="1076326"/>
          </a:xfrm>
          <a:prstGeom prst="rect">
            <a:avLst/>
          </a:prstGeom>
        </p:spPr>
        <p:txBody>
          <a:bodyPr lIns="0" tIns="0" rIns="0" bIns="0" rtlCol="0" anchor="t">
            <a:spAutoFit/>
          </a:bodyPr>
          <a:lstStyle/>
          <a:p>
            <a:pPr algn="ctr">
              <a:lnSpc>
                <a:spcPts val="8399"/>
              </a:lnSpc>
            </a:pPr>
            <a:r>
              <a:rPr lang="en-US" sz="5999">
                <a:solidFill>
                  <a:srgbClr val="000000"/>
                </a:solidFill>
                <a:latin typeface="Arcade Gamer"/>
              </a:rPr>
              <a:t>BIBLIOGRAFÍAS</a:t>
            </a:r>
          </a:p>
        </p:txBody>
      </p:sp>
      <p:sp>
        <p:nvSpPr>
          <p:cNvPr id="7" name="TextBox 7"/>
          <p:cNvSpPr txBox="1"/>
          <p:nvPr/>
        </p:nvSpPr>
        <p:spPr>
          <a:xfrm>
            <a:off x="2497579" y="3444421"/>
            <a:ext cx="13338355" cy="786472"/>
          </a:xfrm>
          <a:prstGeom prst="rect">
            <a:avLst/>
          </a:prstGeom>
        </p:spPr>
        <p:txBody>
          <a:bodyPr lIns="0" tIns="0" rIns="0" bIns="0" rtlCol="0" anchor="t">
            <a:spAutoFit/>
          </a:bodyPr>
          <a:lstStyle/>
          <a:p>
            <a:pPr algn="ctr">
              <a:lnSpc>
                <a:spcPts val="2946"/>
              </a:lnSpc>
              <a:spcBef>
                <a:spcPct val="0"/>
              </a:spcBef>
            </a:pPr>
            <a:r>
              <a:rPr lang="en-US" sz="2455">
                <a:solidFill>
                  <a:srgbClr val="000000"/>
                </a:solidFill>
                <a:latin typeface="Arcade Gamer"/>
              </a:rPr>
              <a:t>ERRODINGER (2021). CURSO BIG DATA_PYSPARK RECUPERADO DE:  HTTPS://GITHUB.COM/ERRODRINGER/CURSOBIGDATA_PYSPARK </a:t>
            </a:r>
          </a:p>
        </p:txBody>
      </p:sp>
      <p:sp>
        <p:nvSpPr>
          <p:cNvPr id="8" name="TextBox 8"/>
          <p:cNvSpPr txBox="1"/>
          <p:nvPr/>
        </p:nvSpPr>
        <p:spPr>
          <a:xfrm>
            <a:off x="2497579" y="4863026"/>
            <a:ext cx="13338355" cy="1160658"/>
          </a:xfrm>
          <a:prstGeom prst="rect">
            <a:avLst/>
          </a:prstGeom>
        </p:spPr>
        <p:txBody>
          <a:bodyPr lIns="0" tIns="0" rIns="0" bIns="0" rtlCol="0" anchor="t">
            <a:spAutoFit/>
          </a:bodyPr>
          <a:lstStyle/>
          <a:p>
            <a:pPr algn="ctr">
              <a:lnSpc>
                <a:spcPts val="2946"/>
              </a:lnSpc>
              <a:spcBef>
                <a:spcPct val="0"/>
              </a:spcBef>
            </a:pPr>
            <a:r>
              <a:rPr lang="en-US" sz="2455">
                <a:solidFill>
                  <a:srgbClr val="000000"/>
                </a:solidFill>
                <a:latin typeface="Arcade Gamer"/>
              </a:rPr>
              <a:t>DATAADEMIA (2022). TRANSFORMACIONES SPARK 1- FILTER(), MAP(),   FLATMAP(). RECUPARADO DE: HTTPS://WWW.YOUTUBE.COM/WATCH?V=VRY0VW7KWJQ&amp;T=263S </a:t>
            </a:r>
          </a:p>
        </p:txBody>
      </p:sp>
      <p:sp>
        <p:nvSpPr>
          <p:cNvPr id="9" name="TextBox 9"/>
          <p:cNvSpPr txBox="1"/>
          <p:nvPr/>
        </p:nvSpPr>
        <p:spPr>
          <a:xfrm>
            <a:off x="2222501" y="6362589"/>
            <a:ext cx="13888512" cy="1262960"/>
          </a:xfrm>
          <a:prstGeom prst="rect">
            <a:avLst/>
          </a:prstGeom>
        </p:spPr>
        <p:txBody>
          <a:bodyPr lIns="0" tIns="0" rIns="0" bIns="0" rtlCol="0" anchor="t">
            <a:spAutoFit/>
          </a:bodyPr>
          <a:lstStyle/>
          <a:p>
            <a:pPr algn="ctr">
              <a:lnSpc>
                <a:spcPts val="3239"/>
              </a:lnSpc>
              <a:spcBef>
                <a:spcPct val="0"/>
              </a:spcBef>
            </a:pPr>
            <a:r>
              <a:rPr lang="en-US" sz="2699">
                <a:solidFill>
                  <a:srgbClr val="000000"/>
                </a:solidFill>
                <a:latin typeface="Arcade Gamer"/>
              </a:rPr>
              <a:t>APACHE PYSPARK (2024) SPARK OVERVIEW. RECUPERADO DE: HTTPS://SPARK.APACHE.ORG/DOCS/LATEST/API/PYTHON/INDEX.HTML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EF496"/>
        </a:solidFill>
        <a:effectLst/>
      </p:bgPr>
    </p:bg>
    <p:spTree>
      <p:nvGrpSpPr>
        <p:cNvPr id="1" name=""/>
        <p:cNvGrpSpPr/>
        <p:nvPr/>
      </p:nvGrpSpPr>
      <p:grpSpPr>
        <a:xfrm>
          <a:off x="0" y="0"/>
          <a:ext cx="0" cy="0"/>
          <a:chOff x="0" y="0"/>
          <a:chExt cx="0" cy="0"/>
        </a:xfrm>
      </p:grpSpPr>
      <p:sp>
        <p:nvSpPr>
          <p:cNvPr id="2" name="Freeform 2"/>
          <p:cNvSpPr/>
          <p:nvPr/>
        </p:nvSpPr>
        <p:spPr>
          <a:xfrm rot="-5400000">
            <a:off x="2674081" y="-4107505"/>
            <a:ext cx="12939838" cy="12939838"/>
          </a:xfrm>
          <a:custGeom>
            <a:avLst/>
            <a:gdLst/>
            <a:ahLst/>
            <a:cxnLst/>
            <a:rect l="l" t="t" r="r" b="b"/>
            <a:pathLst>
              <a:path w="12939838" h="12939838">
                <a:moveTo>
                  <a:pt x="0" y="0"/>
                </a:moveTo>
                <a:lnTo>
                  <a:pt x="12939838" y="0"/>
                </a:lnTo>
                <a:lnTo>
                  <a:pt x="12939838" y="12939838"/>
                </a:lnTo>
                <a:lnTo>
                  <a:pt x="0" y="1293983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3" name="Freeform 3"/>
          <p:cNvSpPr/>
          <p:nvPr/>
        </p:nvSpPr>
        <p:spPr>
          <a:xfrm>
            <a:off x="6377853" y="2164180"/>
            <a:ext cx="10507049" cy="7565075"/>
          </a:xfrm>
          <a:custGeom>
            <a:avLst/>
            <a:gdLst/>
            <a:ahLst/>
            <a:cxnLst/>
            <a:rect l="l" t="t" r="r" b="b"/>
            <a:pathLst>
              <a:path w="10507049" h="7565075">
                <a:moveTo>
                  <a:pt x="0" y="0"/>
                </a:moveTo>
                <a:lnTo>
                  <a:pt x="10507049" y="0"/>
                </a:lnTo>
                <a:lnTo>
                  <a:pt x="10507049" y="7565075"/>
                </a:lnTo>
                <a:lnTo>
                  <a:pt x="0" y="75650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MX"/>
          </a:p>
        </p:txBody>
      </p:sp>
      <p:sp>
        <p:nvSpPr>
          <p:cNvPr id="4" name="Freeform 4"/>
          <p:cNvSpPr/>
          <p:nvPr/>
        </p:nvSpPr>
        <p:spPr>
          <a:xfrm>
            <a:off x="16186359" y="3195249"/>
            <a:ext cx="1786479" cy="3119249"/>
          </a:xfrm>
          <a:custGeom>
            <a:avLst/>
            <a:gdLst/>
            <a:ahLst/>
            <a:cxnLst/>
            <a:rect l="l" t="t" r="r" b="b"/>
            <a:pathLst>
              <a:path w="1786479" h="3119249">
                <a:moveTo>
                  <a:pt x="0" y="0"/>
                </a:moveTo>
                <a:lnTo>
                  <a:pt x="1786479" y="0"/>
                </a:lnTo>
                <a:lnTo>
                  <a:pt x="1786479" y="3119250"/>
                </a:lnTo>
                <a:lnTo>
                  <a:pt x="0" y="31192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MX"/>
          </a:p>
        </p:txBody>
      </p:sp>
      <p:sp>
        <p:nvSpPr>
          <p:cNvPr id="5" name="Freeform 5"/>
          <p:cNvSpPr/>
          <p:nvPr/>
        </p:nvSpPr>
        <p:spPr>
          <a:xfrm>
            <a:off x="785120" y="838200"/>
            <a:ext cx="9094838" cy="3621399"/>
          </a:xfrm>
          <a:custGeom>
            <a:avLst/>
            <a:gdLst/>
            <a:ahLst/>
            <a:cxnLst/>
            <a:rect l="l" t="t" r="r" b="b"/>
            <a:pathLst>
              <a:path w="9094838" h="3621399">
                <a:moveTo>
                  <a:pt x="0" y="0"/>
                </a:moveTo>
                <a:lnTo>
                  <a:pt x="9094837" y="0"/>
                </a:lnTo>
                <a:lnTo>
                  <a:pt x="9094837" y="3621399"/>
                </a:lnTo>
                <a:lnTo>
                  <a:pt x="0" y="36213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MX"/>
          </a:p>
        </p:txBody>
      </p:sp>
      <p:sp>
        <p:nvSpPr>
          <p:cNvPr id="6" name="TextBox 6"/>
          <p:cNvSpPr txBox="1"/>
          <p:nvPr/>
        </p:nvSpPr>
        <p:spPr>
          <a:xfrm>
            <a:off x="1028700" y="1181314"/>
            <a:ext cx="7707102" cy="2114550"/>
          </a:xfrm>
          <a:prstGeom prst="rect">
            <a:avLst/>
          </a:prstGeom>
        </p:spPr>
        <p:txBody>
          <a:bodyPr lIns="0" tIns="0" rIns="0" bIns="0" rtlCol="0" anchor="t">
            <a:spAutoFit/>
          </a:bodyPr>
          <a:lstStyle/>
          <a:p>
            <a:pPr algn="ctr">
              <a:lnSpc>
                <a:spcPts val="8159"/>
              </a:lnSpc>
            </a:pPr>
            <a:r>
              <a:rPr lang="en-US" sz="6799">
                <a:solidFill>
                  <a:srgbClr val="0D0D0D"/>
                </a:solidFill>
                <a:latin typeface="Arcade Gamer"/>
              </a:rPr>
              <a:t>¿QUÉ ES PYSPARK?</a:t>
            </a:r>
          </a:p>
        </p:txBody>
      </p:sp>
      <p:sp>
        <p:nvSpPr>
          <p:cNvPr id="7" name="TextBox 7"/>
          <p:cNvSpPr txBox="1"/>
          <p:nvPr/>
        </p:nvSpPr>
        <p:spPr>
          <a:xfrm>
            <a:off x="7349763" y="4478649"/>
            <a:ext cx="8563228" cy="4177253"/>
          </a:xfrm>
          <a:prstGeom prst="rect">
            <a:avLst/>
          </a:prstGeom>
        </p:spPr>
        <p:txBody>
          <a:bodyPr lIns="0" tIns="0" rIns="0" bIns="0" rtlCol="0" anchor="t">
            <a:spAutoFit/>
          </a:bodyPr>
          <a:lstStyle/>
          <a:p>
            <a:pPr algn="just">
              <a:lnSpc>
                <a:spcPts val="3677"/>
              </a:lnSpc>
            </a:pPr>
            <a:r>
              <a:rPr lang="en-US" sz="3064">
                <a:solidFill>
                  <a:srgbClr val="0D0D0D"/>
                </a:solidFill>
                <a:latin typeface="Ruda"/>
              </a:rPr>
              <a:t>Apache Spark es un Framework de código abierto desarrollado por el AMPLab de la UC Berkeley que permite procesar bases de datos masivas mediante computación distribuida, una técnica que consiste en explotar varias unidades de computación distribuidas en clusters en beneficio de un mismo proyecto para dividir el tiempo de ejecución de una consulta.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6F7D2"/>
        </a:solidFill>
        <a:effectLst/>
      </p:bgPr>
    </p:bg>
    <p:spTree>
      <p:nvGrpSpPr>
        <p:cNvPr id="1" name=""/>
        <p:cNvGrpSpPr/>
        <p:nvPr/>
      </p:nvGrpSpPr>
      <p:grpSpPr>
        <a:xfrm>
          <a:off x="0" y="0"/>
          <a:ext cx="0" cy="0"/>
          <a:chOff x="0" y="0"/>
          <a:chExt cx="0" cy="0"/>
        </a:xfrm>
      </p:grpSpPr>
      <p:sp>
        <p:nvSpPr>
          <p:cNvPr id="2" name="Freeform 2"/>
          <p:cNvSpPr/>
          <p:nvPr/>
        </p:nvSpPr>
        <p:spPr>
          <a:xfrm rot="-5400000">
            <a:off x="10951021" y="1941581"/>
            <a:ext cx="7828506" cy="7828506"/>
          </a:xfrm>
          <a:custGeom>
            <a:avLst/>
            <a:gdLst/>
            <a:ahLst/>
            <a:cxnLst/>
            <a:rect l="l" t="t" r="r" b="b"/>
            <a:pathLst>
              <a:path w="7828506" h="7828506">
                <a:moveTo>
                  <a:pt x="0" y="0"/>
                </a:moveTo>
                <a:lnTo>
                  <a:pt x="7828506" y="0"/>
                </a:lnTo>
                <a:lnTo>
                  <a:pt x="7828506" y="7828506"/>
                </a:lnTo>
                <a:lnTo>
                  <a:pt x="0" y="782850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3" name="Freeform 3"/>
          <p:cNvSpPr/>
          <p:nvPr/>
        </p:nvSpPr>
        <p:spPr>
          <a:xfrm rot="-5400000">
            <a:off x="785120" y="-436107"/>
            <a:ext cx="7820137" cy="7820137"/>
          </a:xfrm>
          <a:custGeom>
            <a:avLst/>
            <a:gdLst/>
            <a:ahLst/>
            <a:cxnLst/>
            <a:rect l="l" t="t" r="r" b="b"/>
            <a:pathLst>
              <a:path w="7820137" h="7820137">
                <a:moveTo>
                  <a:pt x="0" y="0"/>
                </a:moveTo>
                <a:lnTo>
                  <a:pt x="7820137" y="0"/>
                </a:lnTo>
                <a:lnTo>
                  <a:pt x="7820137" y="7820138"/>
                </a:lnTo>
                <a:lnTo>
                  <a:pt x="0" y="782013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4" name="Freeform 4"/>
          <p:cNvSpPr/>
          <p:nvPr/>
        </p:nvSpPr>
        <p:spPr>
          <a:xfrm>
            <a:off x="2443090" y="0"/>
            <a:ext cx="5704119" cy="8862332"/>
          </a:xfrm>
          <a:custGeom>
            <a:avLst/>
            <a:gdLst/>
            <a:ahLst/>
            <a:cxnLst/>
            <a:rect l="l" t="t" r="r" b="b"/>
            <a:pathLst>
              <a:path w="5704119" h="8862332">
                <a:moveTo>
                  <a:pt x="0" y="0"/>
                </a:moveTo>
                <a:lnTo>
                  <a:pt x="5704120" y="0"/>
                </a:lnTo>
                <a:lnTo>
                  <a:pt x="5704120" y="8862332"/>
                </a:lnTo>
                <a:lnTo>
                  <a:pt x="0" y="88623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MX"/>
          </a:p>
        </p:txBody>
      </p:sp>
      <p:sp>
        <p:nvSpPr>
          <p:cNvPr id="5" name="TextBox 5"/>
          <p:cNvSpPr txBox="1"/>
          <p:nvPr/>
        </p:nvSpPr>
        <p:spPr>
          <a:xfrm>
            <a:off x="2880985" y="3207884"/>
            <a:ext cx="4828330" cy="2647950"/>
          </a:xfrm>
          <a:prstGeom prst="rect">
            <a:avLst/>
          </a:prstGeom>
        </p:spPr>
        <p:txBody>
          <a:bodyPr lIns="0" tIns="0" rIns="0" bIns="0" rtlCol="0" anchor="t">
            <a:spAutoFit/>
          </a:bodyPr>
          <a:lstStyle/>
          <a:p>
            <a:pPr algn="ctr">
              <a:lnSpc>
                <a:spcPts val="10199"/>
              </a:lnSpc>
            </a:pPr>
            <a:r>
              <a:rPr lang="en-US" sz="8499">
                <a:solidFill>
                  <a:srgbClr val="0D0D0D"/>
                </a:solidFill>
                <a:latin typeface="Arcade Gamer"/>
              </a:rPr>
              <a:t>ES LAZY</a:t>
            </a:r>
          </a:p>
        </p:txBody>
      </p:sp>
      <p:sp>
        <p:nvSpPr>
          <p:cNvPr id="6" name="Freeform 6"/>
          <p:cNvSpPr/>
          <p:nvPr/>
        </p:nvSpPr>
        <p:spPr>
          <a:xfrm>
            <a:off x="9516698" y="1424668"/>
            <a:ext cx="5704119" cy="8862332"/>
          </a:xfrm>
          <a:custGeom>
            <a:avLst/>
            <a:gdLst/>
            <a:ahLst/>
            <a:cxnLst/>
            <a:rect l="l" t="t" r="r" b="b"/>
            <a:pathLst>
              <a:path w="5704119" h="8862332">
                <a:moveTo>
                  <a:pt x="0" y="0"/>
                </a:moveTo>
                <a:lnTo>
                  <a:pt x="5704119" y="0"/>
                </a:lnTo>
                <a:lnTo>
                  <a:pt x="5704119" y="8862332"/>
                </a:lnTo>
                <a:lnTo>
                  <a:pt x="0" y="88623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MX"/>
          </a:p>
        </p:txBody>
      </p:sp>
      <p:sp>
        <p:nvSpPr>
          <p:cNvPr id="7" name="TextBox 7"/>
          <p:cNvSpPr txBox="1"/>
          <p:nvPr/>
        </p:nvSpPr>
        <p:spPr>
          <a:xfrm>
            <a:off x="9770843" y="4512809"/>
            <a:ext cx="5195828" cy="2399733"/>
          </a:xfrm>
          <a:prstGeom prst="rect">
            <a:avLst/>
          </a:prstGeom>
        </p:spPr>
        <p:txBody>
          <a:bodyPr lIns="0" tIns="0" rIns="0" bIns="0" rtlCol="0" anchor="t">
            <a:spAutoFit/>
          </a:bodyPr>
          <a:lstStyle/>
          <a:p>
            <a:pPr algn="ctr">
              <a:lnSpc>
                <a:spcPts val="9290"/>
              </a:lnSpc>
            </a:pPr>
            <a:r>
              <a:rPr lang="en-US" sz="7742">
                <a:solidFill>
                  <a:srgbClr val="0D0D0D"/>
                </a:solidFill>
                <a:latin typeface="Arcade Gamer"/>
              </a:rPr>
              <a:t>COMO POLARS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6F7D2"/>
        </a:solidFill>
        <a:effectLst/>
      </p:bgPr>
    </p:bg>
    <p:spTree>
      <p:nvGrpSpPr>
        <p:cNvPr id="1" name=""/>
        <p:cNvGrpSpPr/>
        <p:nvPr/>
      </p:nvGrpSpPr>
      <p:grpSpPr>
        <a:xfrm>
          <a:off x="0" y="0"/>
          <a:ext cx="0" cy="0"/>
          <a:chOff x="0" y="0"/>
          <a:chExt cx="0" cy="0"/>
        </a:xfrm>
      </p:grpSpPr>
      <p:sp>
        <p:nvSpPr>
          <p:cNvPr id="2" name="Freeform 2"/>
          <p:cNvSpPr/>
          <p:nvPr/>
        </p:nvSpPr>
        <p:spPr>
          <a:xfrm rot="-5400000">
            <a:off x="9789586" y="-402197"/>
            <a:ext cx="7828506" cy="7828506"/>
          </a:xfrm>
          <a:custGeom>
            <a:avLst/>
            <a:gdLst/>
            <a:ahLst/>
            <a:cxnLst/>
            <a:rect l="l" t="t" r="r" b="b"/>
            <a:pathLst>
              <a:path w="7828506" h="7828506">
                <a:moveTo>
                  <a:pt x="0" y="0"/>
                </a:moveTo>
                <a:lnTo>
                  <a:pt x="7828505" y="0"/>
                </a:lnTo>
                <a:lnTo>
                  <a:pt x="7828505" y="7828505"/>
                </a:lnTo>
                <a:lnTo>
                  <a:pt x="0" y="782850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3" name="Freeform 3"/>
          <p:cNvSpPr/>
          <p:nvPr/>
        </p:nvSpPr>
        <p:spPr>
          <a:xfrm rot="-5400000">
            <a:off x="785120" y="2532472"/>
            <a:ext cx="7820137" cy="7820137"/>
          </a:xfrm>
          <a:custGeom>
            <a:avLst/>
            <a:gdLst/>
            <a:ahLst/>
            <a:cxnLst/>
            <a:rect l="l" t="t" r="r" b="b"/>
            <a:pathLst>
              <a:path w="7820137" h="7820137">
                <a:moveTo>
                  <a:pt x="0" y="0"/>
                </a:moveTo>
                <a:lnTo>
                  <a:pt x="7820137" y="0"/>
                </a:lnTo>
                <a:lnTo>
                  <a:pt x="7820137" y="7820137"/>
                </a:lnTo>
                <a:lnTo>
                  <a:pt x="0" y="7820137"/>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4" name="Freeform 4"/>
          <p:cNvSpPr/>
          <p:nvPr/>
        </p:nvSpPr>
        <p:spPr>
          <a:xfrm>
            <a:off x="10092111" y="483570"/>
            <a:ext cx="5655563" cy="8786892"/>
          </a:xfrm>
          <a:custGeom>
            <a:avLst/>
            <a:gdLst/>
            <a:ahLst/>
            <a:cxnLst/>
            <a:rect l="l" t="t" r="r" b="b"/>
            <a:pathLst>
              <a:path w="5655563" h="8786892">
                <a:moveTo>
                  <a:pt x="0" y="0"/>
                </a:moveTo>
                <a:lnTo>
                  <a:pt x="5655563" y="0"/>
                </a:lnTo>
                <a:lnTo>
                  <a:pt x="5655563" y="8786892"/>
                </a:lnTo>
                <a:lnTo>
                  <a:pt x="0" y="87868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MX"/>
          </a:p>
        </p:txBody>
      </p:sp>
      <p:sp>
        <p:nvSpPr>
          <p:cNvPr id="5" name="TextBox 5"/>
          <p:cNvSpPr txBox="1"/>
          <p:nvPr/>
        </p:nvSpPr>
        <p:spPr>
          <a:xfrm>
            <a:off x="10664519" y="2228850"/>
            <a:ext cx="4510746" cy="5829300"/>
          </a:xfrm>
          <a:prstGeom prst="rect">
            <a:avLst/>
          </a:prstGeom>
        </p:spPr>
        <p:txBody>
          <a:bodyPr lIns="0" tIns="0" rIns="0" bIns="0" rtlCol="0" anchor="t">
            <a:spAutoFit/>
          </a:bodyPr>
          <a:lstStyle/>
          <a:p>
            <a:pPr algn="just">
              <a:lnSpc>
                <a:spcPts val="3840"/>
              </a:lnSpc>
            </a:pPr>
            <a:r>
              <a:rPr lang="en-US" sz="3200">
                <a:solidFill>
                  <a:srgbClr val="0D0D0D"/>
                </a:solidFill>
                <a:latin typeface="Ruda"/>
              </a:rPr>
              <a:t>Un RDD se lee línea por línea, lo que lo hace eficiente para procesar archivos de texto (contar el número de ocurrencias de cada palabra en la integral de los miserables, por ejemplo), pero es una estructura inadecuada para cálculos por columna.</a:t>
            </a:r>
          </a:p>
        </p:txBody>
      </p:sp>
      <p:sp>
        <p:nvSpPr>
          <p:cNvPr id="6" name="Freeform 6"/>
          <p:cNvSpPr/>
          <p:nvPr/>
        </p:nvSpPr>
        <p:spPr>
          <a:xfrm>
            <a:off x="785120" y="2228850"/>
            <a:ext cx="8777627" cy="5777275"/>
          </a:xfrm>
          <a:custGeom>
            <a:avLst/>
            <a:gdLst/>
            <a:ahLst/>
            <a:cxnLst/>
            <a:rect l="l" t="t" r="r" b="b"/>
            <a:pathLst>
              <a:path w="8777627" h="5777275">
                <a:moveTo>
                  <a:pt x="0" y="0"/>
                </a:moveTo>
                <a:lnTo>
                  <a:pt x="8777627" y="0"/>
                </a:lnTo>
                <a:lnTo>
                  <a:pt x="8777627" y="5777275"/>
                </a:lnTo>
                <a:lnTo>
                  <a:pt x="0" y="57772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MX"/>
          </a:p>
        </p:txBody>
      </p:sp>
      <p:sp>
        <p:nvSpPr>
          <p:cNvPr id="7" name="TextBox 7"/>
          <p:cNvSpPr txBox="1"/>
          <p:nvPr/>
        </p:nvSpPr>
        <p:spPr>
          <a:xfrm>
            <a:off x="1314867" y="3776824"/>
            <a:ext cx="7829133" cy="485775"/>
          </a:xfrm>
          <a:prstGeom prst="rect">
            <a:avLst/>
          </a:prstGeom>
        </p:spPr>
        <p:txBody>
          <a:bodyPr lIns="0" tIns="0" rIns="0" bIns="0" rtlCol="0" anchor="t">
            <a:spAutoFit/>
          </a:bodyPr>
          <a:lstStyle/>
          <a:p>
            <a:pPr algn="just">
              <a:lnSpc>
                <a:spcPts val="3840"/>
              </a:lnSpc>
            </a:pPr>
            <a:r>
              <a:rPr lang="en-US" sz="3200">
                <a:solidFill>
                  <a:srgbClr val="0D0D0D"/>
                </a:solidFill>
                <a:latin typeface="Ruda"/>
              </a:rPr>
              <a:t>RDD --&gt; DATOS DISTRIBUIDOS RESISTENTES</a:t>
            </a:r>
          </a:p>
        </p:txBody>
      </p:sp>
      <p:sp>
        <p:nvSpPr>
          <p:cNvPr id="8" name="TextBox 8"/>
          <p:cNvSpPr txBox="1"/>
          <p:nvPr/>
        </p:nvSpPr>
        <p:spPr>
          <a:xfrm>
            <a:off x="1259366" y="4877016"/>
            <a:ext cx="7829133" cy="2428875"/>
          </a:xfrm>
          <a:prstGeom prst="rect">
            <a:avLst/>
          </a:prstGeom>
        </p:spPr>
        <p:txBody>
          <a:bodyPr lIns="0" tIns="0" rIns="0" bIns="0" rtlCol="0" anchor="t">
            <a:spAutoFit/>
          </a:bodyPr>
          <a:lstStyle/>
          <a:p>
            <a:pPr algn="just">
              <a:lnSpc>
                <a:spcPts val="3840"/>
              </a:lnSpc>
            </a:pPr>
            <a:r>
              <a:rPr lang="en-US" sz="3200">
                <a:solidFill>
                  <a:srgbClr val="0D0D0D"/>
                </a:solidFill>
                <a:latin typeface="Ruda"/>
              </a:rPr>
              <a:t>La ventaja de un RDD reside en su capacidad para evaluar el código de forma perezosa: el lanzamiento de los cálculos se pospone hasta que sea absolutamente necesario.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DB2FF"/>
        </a:solidFill>
        <a:effectLst/>
      </p:bgPr>
    </p:bg>
    <p:spTree>
      <p:nvGrpSpPr>
        <p:cNvPr id="1" name=""/>
        <p:cNvGrpSpPr/>
        <p:nvPr/>
      </p:nvGrpSpPr>
      <p:grpSpPr>
        <a:xfrm>
          <a:off x="0" y="0"/>
          <a:ext cx="0" cy="0"/>
          <a:chOff x="0" y="0"/>
          <a:chExt cx="0" cy="0"/>
        </a:xfrm>
      </p:grpSpPr>
      <p:sp>
        <p:nvSpPr>
          <p:cNvPr id="2" name="Freeform 2"/>
          <p:cNvSpPr/>
          <p:nvPr/>
        </p:nvSpPr>
        <p:spPr>
          <a:xfrm rot="-5400000">
            <a:off x="9813288" y="2904405"/>
            <a:ext cx="7828506" cy="7828506"/>
          </a:xfrm>
          <a:custGeom>
            <a:avLst/>
            <a:gdLst/>
            <a:ahLst/>
            <a:cxnLst/>
            <a:rect l="l" t="t" r="r" b="b"/>
            <a:pathLst>
              <a:path w="7828506" h="7828506">
                <a:moveTo>
                  <a:pt x="0" y="0"/>
                </a:moveTo>
                <a:lnTo>
                  <a:pt x="7828506" y="0"/>
                </a:lnTo>
                <a:lnTo>
                  <a:pt x="7828506" y="7828506"/>
                </a:lnTo>
                <a:lnTo>
                  <a:pt x="0" y="782850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3" name="Freeform 3"/>
          <p:cNvSpPr/>
          <p:nvPr/>
        </p:nvSpPr>
        <p:spPr>
          <a:xfrm flipH="1">
            <a:off x="9423518" y="3233083"/>
            <a:ext cx="8218276" cy="5409120"/>
          </a:xfrm>
          <a:custGeom>
            <a:avLst/>
            <a:gdLst/>
            <a:ahLst/>
            <a:cxnLst/>
            <a:rect l="l" t="t" r="r" b="b"/>
            <a:pathLst>
              <a:path w="8218276" h="5409120">
                <a:moveTo>
                  <a:pt x="8218276" y="0"/>
                </a:moveTo>
                <a:lnTo>
                  <a:pt x="0" y="0"/>
                </a:lnTo>
                <a:lnTo>
                  <a:pt x="0" y="5409120"/>
                </a:lnTo>
                <a:lnTo>
                  <a:pt x="8218276" y="5409120"/>
                </a:lnTo>
                <a:lnTo>
                  <a:pt x="821827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MX"/>
          </a:p>
        </p:txBody>
      </p:sp>
      <p:sp>
        <p:nvSpPr>
          <p:cNvPr id="4" name="TextBox 4"/>
          <p:cNvSpPr txBox="1"/>
          <p:nvPr/>
        </p:nvSpPr>
        <p:spPr>
          <a:xfrm>
            <a:off x="9712338" y="4926807"/>
            <a:ext cx="7640637" cy="1343025"/>
          </a:xfrm>
          <a:prstGeom prst="rect">
            <a:avLst/>
          </a:prstGeom>
        </p:spPr>
        <p:txBody>
          <a:bodyPr lIns="0" tIns="0" rIns="0" bIns="0" rtlCol="0" anchor="t">
            <a:spAutoFit/>
          </a:bodyPr>
          <a:lstStyle/>
          <a:p>
            <a:pPr algn="just">
              <a:lnSpc>
                <a:spcPts val="3595"/>
              </a:lnSpc>
            </a:pPr>
            <a:r>
              <a:rPr lang="en-US" sz="2996">
                <a:solidFill>
                  <a:srgbClr val="0D0D0D"/>
                </a:solidFill>
                <a:latin typeface="Ruda"/>
              </a:rPr>
              <a:t>EL DATAFRAME DE PYSPARK ES LA ESTRUCTURA MÁS OPTIMIZADA EN MACHINE LEARNING. </a:t>
            </a:r>
          </a:p>
        </p:txBody>
      </p:sp>
      <p:sp>
        <p:nvSpPr>
          <p:cNvPr id="5" name="Freeform 5"/>
          <p:cNvSpPr/>
          <p:nvPr/>
        </p:nvSpPr>
        <p:spPr>
          <a:xfrm rot="-5400000">
            <a:off x="785120" y="-436107"/>
            <a:ext cx="7820137" cy="7820137"/>
          </a:xfrm>
          <a:custGeom>
            <a:avLst/>
            <a:gdLst/>
            <a:ahLst/>
            <a:cxnLst/>
            <a:rect l="l" t="t" r="r" b="b"/>
            <a:pathLst>
              <a:path w="7820137" h="7820137">
                <a:moveTo>
                  <a:pt x="0" y="0"/>
                </a:moveTo>
                <a:lnTo>
                  <a:pt x="7820137" y="0"/>
                </a:lnTo>
                <a:lnTo>
                  <a:pt x="7820137" y="7820138"/>
                </a:lnTo>
                <a:lnTo>
                  <a:pt x="0" y="782013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6" name="Freeform 6"/>
          <p:cNvSpPr/>
          <p:nvPr/>
        </p:nvSpPr>
        <p:spPr>
          <a:xfrm>
            <a:off x="2630025" y="608589"/>
            <a:ext cx="8345921" cy="4172961"/>
          </a:xfrm>
          <a:custGeom>
            <a:avLst/>
            <a:gdLst/>
            <a:ahLst/>
            <a:cxnLst/>
            <a:rect l="l" t="t" r="r" b="b"/>
            <a:pathLst>
              <a:path w="8345921" h="4172961">
                <a:moveTo>
                  <a:pt x="0" y="0"/>
                </a:moveTo>
                <a:lnTo>
                  <a:pt x="8345921" y="0"/>
                </a:lnTo>
                <a:lnTo>
                  <a:pt x="8345921" y="4172961"/>
                </a:lnTo>
                <a:lnTo>
                  <a:pt x="0" y="41729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MX"/>
          </a:p>
        </p:txBody>
      </p:sp>
      <p:sp>
        <p:nvSpPr>
          <p:cNvPr id="7" name="Freeform 7"/>
          <p:cNvSpPr/>
          <p:nvPr/>
        </p:nvSpPr>
        <p:spPr>
          <a:xfrm>
            <a:off x="432701" y="5865208"/>
            <a:ext cx="8521463" cy="3393092"/>
          </a:xfrm>
          <a:custGeom>
            <a:avLst/>
            <a:gdLst/>
            <a:ahLst/>
            <a:cxnLst/>
            <a:rect l="l" t="t" r="r" b="b"/>
            <a:pathLst>
              <a:path w="8521463" h="3393092">
                <a:moveTo>
                  <a:pt x="0" y="0"/>
                </a:moveTo>
                <a:lnTo>
                  <a:pt x="8521463" y="0"/>
                </a:lnTo>
                <a:lnTo>
                  <a:pt x="8521463" y="3393092"/>
                </a:lnTo>
                <a:lnTo>
                  <a:pt x="0" y="33930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MX"/>
          </a:p>
        </p:txBody>
      </p:sp>
      <p:sp>
        <p:nvSpPr>
          <p:cNvPr id="8" name="TextBox 8"/>
          <p:cNvSpPr txBox="1"/>
          <p:nvPr/>
        </p:nvSpPr>
        <p:spPr>
          <a:xfrm>
            <a:off x="660925" y="6183088"/>
            <a:ext cx="7221216" cy="1984843"/>
          </a:xfrm>
          <a:prstGeom prst="rect">
            <a:avLst/>
          </a:prstGeom>
        </p:spPr>
        <p:txBody>
          <a:bodyPr lIns="0" tIns="0" rIns="0" bIns="0" rtlCol="0" anchor="t">
            <a:spAutoFit/>
          </a:bodyPr>
          <a:lstStyle/>
          <a:p>
            <a:pPr algn="ctr">
              <a:lnSpc>
                <a:spcPts val="7645"/>
              </a:lnSpc>
            </a:pPr>
            <a:r>
              <a:rPr lang="en-US" sz="6371">
                <a:solidFill>
                  <a:srgbClr val="0D0D0D"/>
                </a:solidFill>
                <a:latin typeface="Arcade Gamer"/>
              </a:rPr>
              <a:t>MACHINE LEARNING</a:t>
            </a:r>
          </a:p>
        </p:txBody>
      </p:sp>
      <p:sp>
        <p:nvSpPr>
          <p:cNvPr id="9" name="TextBox 9"/>
          <p:cNvSpPr txBox="1"/>
          <p:nvPr/>
        </p:nvSpPr>
        <p:spPr>
          <a:xfrm>
            <a:off x="9712338" y="6409729"/>
            <a:ext cx="7546962" cy="1813913"/>
          </a:xfrm>
          <a:prstGeom prst="rect">
            <a:avLst/>
          </a:prstGeom>
        </p:spPr>
        <p:txBody>
          <a:bodyPr lIns="0" tIns="0" rIns="0" bIns="0" rtlCol="0" anchor="t">
            <a:spAutoFit/>
          </a:bodyPr>
          <a:lstStyle/>
          <a:p>
            <a:pPr algn="ctr">
              <a:lnSpc>
                <a:spcPts val="2871"/>
              </a:lnSpc>
              <a:spcBef>
                <a:spcPct val="0"/>
              </a:spcBef>
            </a:pPr>
            <a:r>
              <a:rPr lang="en-US" sz="2393">
                <a:solidFill>
                  <a:srgbClr val="0D0D0D"/>
                </a:solidFill>
                <a:latin typeface="Ruda"/>
              </a:rPr>
              <a:t>GRACIAS A LA ESTRUCTURA DE DATAFRAME, PODEMOS POR TANTO REALIZAR POTENTES CÁLCULOS A TRAVÉS DE UN LENGUAJE FAMILIAR (YA QUE ES SIMILAR A PANDAS), A LA VEZ QUE EVITAMOS EL COSTE DE ENTRADA DE APRENDER UN NUEVO LENGUAJE FUNCIONAL: SCALA.</a:t>
            </a:r>
          </a:p>
        </p:txBody>
      </p:sp>
      <p:sp>
        <p:nvSpPr>
          <p:cNvPr id="10" name="TextBox 10"/>
          <p:cNvSpPr txBox="1"/>
          <p:nvPr/>
        </p:nvSpPr>
        <p:spPr>
          <a:xfrm>
            <a:off x="3640915" y="3596192"/>
            <a:ext cx="6324139" cy="952500"/>
          </a:xfrm>
          <a:prstGeom prst="rect">
            <a:avLst/>
          </a:prstGeom>
        </p:spPr>
        <p:txBody>
          <a:bodyPr lIns="0" tIns="0" rIns="0" bIns="0" rtlCol="0" anchor="t">
            <a:spAutoFit/>
          </a:bodyPr>
          <a:lstStyle/>
          <a:p>
            <a:pPr algn="ctr">
              <a:lnSpc>
                <a:spcPts val="3600"/>
              </a:lnSpc>
              <a:spcBef>
                <a:spcPct val="0"/>
              </a:spcBef>
            </a:pPr>
            <a:r>
              <a:rPr lang="en-US" sz="3000">
                <a:solidFill>
                  <a:srgbClr val="0D0D0D"/>
                </a:solidFill>
                <a:latin typeface="Arcade Gamer"/>
              </a:rPr>
              <a:t>SE GENERAN LOS DATAFRAME DE PYSPARK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A6F4"/>
        </a:solidFill>
        <a:effectLst/>
      </p:bgPr>
    </p:bg>
    <p:spTree>
      <p:nvGrpSpPr>
        <p:cNvPr id="1" name=""/>
        <p:cNvGrpSpPr/>
        <p:nvPr/>
      </p:nvGrpSpPr>
      <p:grpSpPr>
        <a:xfrm>
          <a:off x="0" y="0"/>
          <a:ext cx="0" cy="0"/>
          <a:chOff x="0" y="0"/>
          <a:chExt cx="0" cy="0"/>
        </a:xfrm>
      </p:grpSpPr>
      <p:sp>
        <p:nvSpPr>
          <p:cNvPr id="2" name="Freeform 2"/>
          <p:cNvSpPr/>
          <p:nvPr/>
        </p:nvSpPr>
        <p:spPr>
          <a:xfrm rot="-5400000">
            <a:off x="-416777" y="1248739"/>
            <a:ext cx="8339842" cy="8339842"/>
          </a:xfrm>
          <a:custGeom>
            <a:avLst/>
            <a:gdLst/>
            <a:ahLst/>
            <a:cxnLst/>
            <a:rect l="l" t="t" r="r" b="b"/>
            <a:pathLst>
              <a:path w="8339842" h="8339842">
                <a:moveTo>
                  <a:pt x="0" y="0"/>
                </a:moveTo>
                <a:lnTo>
                  <a:pt x="8339843" y="0"/>
                </a:lnTo>
                <a:lnTo>
                  <a:pt x="8339843" y="8339842"/>
                </a:lnTo>
                <a:lnTo>
                  <a:pt x="0" y="833984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3" name="Freeform 3"/>
          <p:cNvSpPr/>
          <p:nvPr/>
        </p:nvSpPr>
        <p:spPr>
          <a:xfrm rot="-5400000">
            <a:off x="10364934" y="1248739"/>
            <a:ext cx="8339842" cy="8339842"/>
          </a:xfrm>
          <a:custGeom>
            <a:avLst/>
            <a:gdLst/>
            <a:ahLst/>
            <a:cxnLst/>
            <a:rect l="l" t="t" r="r" b="b"/>
            <a:pathLst>
              <a:path w="8339842" h="8339842">
                <a:moveTo>
                  <a:pt x="0" y="0"/>
                </a:moveTo>
                <a:lnTo>
                  <a:pt x="8339843" y="0"/>
                </a:lnTo>
                <a:lnTo>
                  <a:pt x="8339843" y="8339842"/>
                </a:lnTo>
                <a:lnTo>
                  <a:pt x="0" y="833984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4" name="Freeform 4"/>
          <p:cNvSpPr/>
          <p:nvPr/>
        </p:nvSpPr>
        <p:spPr>
          <a:xfrm rot="-5400000">
            <a:off x="8626355" y="-1319834"/>
            <a:ext cx="1035291" cy="14984471"/>
          </a:xfrm>
          <a:custGeom>
            <a:avLst/>
            <a:gdLst/>
            <a:ahLst/>
            <a:cxnLst/>
            <a:rect l="l" t="t" r="r" b="b"/>
            <a:pathLst>
              <a:path w="1035291" h="14984471">
                <a:moveTo>
                  <a:pt x="0" y="0"/>
                </a:moveTo>
                <a:lnTo>
                  <a:pt x="1035290" y="0"/>
                </a:lnTo>
                <a:lnTo>
                  <a:pt x="1035290" y="14984471"/>
                </a:lnTo>
                <a:lnTo>
                  <a:pt x="0" y="149844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MX"/>
          </a:p>
        </p:txBody>
      </p:sp>
      <p:sp>
        <p:nvSpPr>
          <p:cNvPr id="5" name="Freeform 5"/>
          <p:cNvSpPr/>
          <p:nvPr/>
        </p:nvSpPr>
        <p:spPr>
          <a:xfrm>
            <a:off x="1028700" y="529528"/>
            <a:ext cx="14794126" cy="1398717"/>
          </a:xfrm>
          <a:custGeom>
            <a:avLst/>
            <a:gdLst/>
            <a:ahLst/>
            <a:cxnLst/>
            <a:rect l="l" t="t" r="r" b="b"/>
            <a:pathLst>
              <a:path w="14794126" h="1398717">
                <a:moveTo>
                  <a:pt x="0" y="0"/>
                </a:moveTo>
                <a:lnTo>
                  <a:pt x="14794126" y="0"/>
                </a:lnTo>
                <a:lnTo>
                  <a:pt x="14794126" y="1398718"/>
                </a:lnTo>
                <a:lnTo>
                  <a:pt x="0" y="13987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MX"/>
          </a:p>
        </p:txBody>
      </p:sp>
      <p:sp>
        <p:nvSpPr>
          <p:cNvPr id="6" name="Freeform 6"/>
          <p:cNvSpPr/>
          <p:nvPr/>
        </p:nvSpPr>
        <p:spPr>
          <a:xfrm>
            <a:off x="3264619" y="6276985"/>
            <a:ext cx="1022575" cy="1399045"/>
          </a:xfrm>
          <a:custGeom>
            <a:avLst/>
            <a:gdLst/>
            <a:ahLst/>
            <a:cxnLst/>
            <a:rect l="l" t="t" r="r" b="b"/>
            <a:pathLst>
              <a:path w="1022575" h="1399045">
                <a:moveTo>
                  <a:pt x="0" y="0"/>
                </a:moveTo>
                <a:lnTo>
                  <a:pt x="1022575" y="0"/>
                </a:lnTo>
                <a:lnTo>
                  <a:pt x="1022575"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MX"/>
          </a:p>
        </p:txBody>
      </p:sp>
      <p:sp>
        <p:nvSpPr>
          <p:cNvPr id="7" name="Freeform 7"/>
          <p:cNvSpPr/>
          <p:nvPr/>
        </p:nvSpPr>
        <p:spPr>
          <a:xfrm rot="-10800000">
            <a:off x="6204587" y="4709613"/>
            <a:ext cx="1022575" cy="1399045"/>
          </a:xfrm>
          <a:custGeom>
            <a:avLst/>
            <a:gdLst/>
            <a:ahLst/>
            <a:cxnLst/>
            <a:rect l="l" t="t" r="r" b="b"/>
            <a:pathLst>
              <a:path w="1022575" h="1399045">
                <a:moveTo>
                  <a:pt x="0" y="0"/>
                </a:moveTo>
                <a:lnTo>
                  <a:pt x="1022575" y="0"/>
                </a:lnTo>
                <a:lnTo>
                  <a:pt x="1022575"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MX"/>
          </a:p>
        </p:txBody>
      </p:sp>
      <p:sp>
        <p:nvSpPr>
          <p:cNvPr id="8" name="Freeform 8"/>
          <p:cNvSpPr/>
          <p:nvPr/>
        </p:nvSpPr>
        <p:spPr>
          <a:xfrm>
            <a:off x="10768332" y="6276985"/>
            <a:ext cx="1022575" cy="1399045"/>
          </a:xfrm>
          <a:custGeom>
            <a:avLst/>
            <a:gdLst/>
            <a:ahLst/>
            <a:cxnLst/>
            <a:rect l="l" t="t" r="r" b="b"/>
            <a:pathLst>
              <a:path w="1022575" h="1399045">
                <a:moveTo>
                  <a:pt x="0" y="0"/>
                </a:moveTo>
                <a:lnTo>
                  <a:pt x="1022575" y="0"/>
                </a:lnTo>
                <a:lnTo>
                  <a:pt x="1022575"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MX"/>
          </a:p>
        </p:txBody>
      </p:sp>
      <p:sp>
        <p:nvSpPr>
          <p:cNvPr id="9" name="Freeform 9"/>
          <p:cNvSpPr/>
          <p:nvPr/>
        </p:nvSpPr>
        <p:spPr>
          <a:xfrm rot="-10800000">
            <a:off x="13512281" y="4800579"/>
            <a:ext cx="1022575" cy="1399045"/>
          </a:xfrm>
          <a:custGeom>
            <a:avLst/>
            <a:gdLst/>
            <a:ahLst/>
            <a:cxnLst/>
            <a:rect l="l" t="t" r="r" b="b"/>
            <a:pathLst>
              <a:path w="1022575" h="1399045">
                <a:moveTo>
                  <a:pt x="0" y="0"/>
                </a:moveTo>
                <a:lnTo>
                  <a:pt x="1022574" y="0"/>
                </a:lnTo>
                <a:lnTo>
                  <a:pt x="1022574"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MX"/>
          </a:p>
        </p:txBody>
      </p:sp>
      <p:sp>
        <p:nvSpPr>
          <p:cNvPr id="10" name="TextBox 10"/>
          <p:cNvSpPr txBox="1"/>
          <p:nvPr/>
        </p:nvSpPr>
        <p:spPr>
          <a:xfrm>
            <a:off x="3990711" y="616562"/>
            <a:ext cx="9424528" cy="1264059"/>
          </a:xfrm>
          <a:prstGeom prst="rect">
            <a:avLst/>
          </a:prstGeom>
        </p:spPr>
        <p:txBody>
          <a:bodyPr lIns="0" tIns="0" rIns="0" bIns="0" rtlCol="0" anchor="t">
            <a:spAutoFit/>
          </a:bodyPr>
          <a:lstStyle/>
          <a:p>
            <a:pPr algn="ctr">
              <a:lnSpc>
                <a:spcPts val="4826"/>
              </a:lnSpc>
            </a:pPr>
            <a:r>
              <a:rPr lang="en-US" sz="4022">
                <a:solidFill>
                  <a:srgbClr val="0D0D0D"/>
                </a:solidFill>
                <a:latin typeface="Arcade Gamer"/>
              </a:rPr>
              <a:t>¿CÓMO SE HACE EL CÓMPUTO DISTRIBUIDO ?</a:t>
            </a:r>
          </a:p>
        </p:txBody>
      </p:sp>
      <p:grpSp>
        <p:nvGrpSpPr>
          <p:cNvPr id="11" name="Group 11"/>
          <p:cNvGrpSpPr/>
          <p:nvPr/>
        </p:nvGrpSpPr>
        <p:grpSpPr>
          <a:xfrm>
            <a:off x="4550506" y="2314580"/>
            <a:ext cx="4330737" cy="2154872"/>
            <a:chOff x="0" y="0"/>
            <a:chExt cx="5774316" cy="2873162"/>
          </a:xfrm>
        </p:grpSpPr>
        <p:grpSp>
          <p:nvGrpSpPr>
            <p:cNvPr id="12" name="Group 12"/>
            <p:cNvGrpSpPr/>
            <p:nvPr/>
          </p:nvGrpSpPr>
          <p:grpSpPr>
            <a:xfrm>
              <a:off x="0" y="0"/>
              <a:ext cx="5774316" cy="2873162"/>
              <a:chOff x="0" y="0"/>
              <a:chExt cx="950654" cy="473023"/>
            </a:xfrm>
          </p:grpSpPr>
          <p:sp>
            <p:nvSpPr>
              <p:cNvPr id="13" name="Freeform 13"/>
              <p:cNvSpPr/>
              <p:nvPr/>
            </p:nvSpPr>
            <p:spPr>
              <a:xfrm>
                <a:off x="0" y="0"/>
                <a:ext cx="950654" cy="473023"/>
              </a:xfrm>
              <a:custGeom>
                <a:avLst/>
                <a:gdLst/>
                <a:ahLst/>
                <a:cxnLst/>
                <a:rect l="l" t="t" r="r" b="b"/>
                <a:pathLst>
                  <a:path w="950654" h="473023">
                    <a:moveTo>
                      <a:pt x="0" y="0"/>
                    </a:moveTo>
                    <a:lnTo>
                      <a:pt x="950654" y="0"/>
                    </a:lnTo>
                    <a:lnTo>
                      <a:pt x="950654" y="473023"/>
                    </a:lnTo>
                    <a:lnTo>
                      <a:pt x="0" y="473023"/>
                    </a:lnTo>
                    <a:close/>
                  </a:path>
                </a:pathLst>
              </a:custGeom>
              <a:solidFill>
                <a:srgbClr val="BDB2FF"/>
              </a:solidFill>
              <a:ln w="57150" cap="sq">
                <a:solidFill>
                  <a:srgbClr val="000000"/>
                </a:solidFill>
                <a:prstDash val="solid"/>
                <a:miter/>
              </a:ln>
            </p:spPr>
            <p:txBody>
              <a:bodyPr/>
              <a:lstStyle/>
              <a:p>
                <a:endParaRPr lang="es-MX"/>
              </a:p>
            </p:txBody>
          </p:sp>
          <p:sp>
            <p:nvSpPr>
              <p:cNvPr id="14" name="TextBox 14"/>
              <p:cNvSpPr txBox="1"/>
              <p:nvPr/>
            </p:nvSpPr>
            <p:spPr>
              <a:xfrm>
                <a:off x="0" y="-47625"/>
                <a:ext cx="950654" cy="520648"/>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385268" y="300940"/>
              <a:ext cx="5003779" cy="2152316"/>
            </a:xfrm>
            <a:prstGeom prst="rect">
              <a:avLst/>
            </a:prstGeom>
          </p:spPr>
          <p:txBody>
            <a:bodyPr lIns="0" tIns="0" rIns="0" bIns="0" rtlCol="0" anchor="t">
              <a:spAutoFit/>
            </a:bodyPr>
            <a:lstStyle/>
            <a:p>
              <a:pPr algn="ctr">
                <a:lnSpc>
                  <a:spcPts val="3167"/>
                </a:lnSpc>
              </a:pPr>
              <a:r>
                <a:rPr lang="en-US" sz="2639">
                  <a:solidFill>
                    <a:srgbClr val="0D0D0D"/>
                  </a:solidFill>
                  <a:latin typeface="Arcade Gamer"/>
                </a:rPr>
                <a:t>DEFINE QUÉ DATOS VAN A CUÁL COMPUTADORA</a:t>
              </a:r>
            </a:p>
          </p:txBody>
        </p:sp>
      </p:grpSp>
      <p:grpSp>
        <p:nvGrpSpPr>
          <p:cNvPr id="16" name="Group 16"/>
          <p:cNvGrpSpPr/>
          <p:nvPr/>
        </p:nvGrpSpPr>
        <p:grpSpPr>
          <a:xfrm>
            <a:off x="11427269" y="2052071"/>
            <a:ext cx="4669795" cy="2748508"/>
            <a:chOff x="0" y="0"/>
            <a:chExt cx="6226393" cy="3664677"/>
          </a:xfrm>
        </p:grpSpPr>
        <p:grpSp>
          <p:nvGrpSpPr>
            <p:cNvPr id="17" name="Group 17"/>
            <p:cNvGrpSpPr/>
            <p:nvPr/>
          </p:nvGrpSpPr>
          <p:grpSpPr>
            <a:xfrm>
              <a:off x="0" y="0"/>
              <a:ext cx="6226393" cy="3664677"/>
              <a:chOff x="0" y="0"/>
              <a:chExt cx="1229905" cy="723887"/>
            </a:xfrm>
          </p:grpSpPr>
          <p:sp>
            <p:nvSpPr>
              <p:cNvPr id="18" name="Freeform 18"/>
              <p:cNvSpPr/>
              <p:nvPr/>
            </p:nvSpPr>
            <p:spPr>
              <a:xfrm>
                <a:off x="0" y="0"/>
                <a:ext cx="1229905" cy="723887"/>
              </a:xfrm>
              <a:custGeom>
                <a:avLst/>
                <a:gdLst/>
                <a:ahLst/>
                <a:cxnLst/>
                <a:rect l="l" t="t" r="r" b="b"/>
                <a:pathLst>
                  <a:path w="1229905" h="723887">
                    <a:moveTo>
                      <a:pt x="0" y="0"/>
                    </a:moveTo>
                    <a:lnTo>
                      <a:pt x="1229905" y="0"/>
                    </a:lnTo>
                    <a:lnTo>
                      <a:pt x="1229905" y="723887"/>
                    </a:lnTo>
                    <a:lnTo>
                      <a:pt x="0" y="723887"/>
                    </a:lnTo>
                    <a:close/>
                  </a:path>
                </a:pathLst>
              </a:custGeom>
              <a:solidFill>
                <a:srgbClr val="BDB2FF"/>
              </a:solidFill>
              <a:ln w="57150" cap="sq">
                <a:solidFill>
                  <a:srgbClr val="000000"/>
                </a:solidFill>
                <a:prstDash val="solid"/>
                <a:miter/>
              </a:ln>
            </p:spPr>
            <p:txBody>
              <a:bodyPr/>
              <a:lstStyle/>
              <a:p>
                <a:endParaRPr lang="es-MX"/>
              </a:p>
            </p:txBody>
          </p:sp>
          <p:sp>
            <p:nvSpPr>
              <p:cNvPr id="19" name="TextBox 19"/>
              <p:cNvSpPr txBox="1"/>
              <p:nvPr/>
            </p:nvSpPr>
            <p:spPr>
              <a:xfrm>
                <a:off x="0" y="-47625"/>
                <a:ext cx="1229905" cy="771512"/>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415431" y="270239"/>
              <a:ext cx="5395530" cy="3086100"/>
            </a:xfrm>
            <a:prstGeom prst="rect">
              <a:avLst/>
            </a:prstGeom>
          </p:spPr>
          <p:txBody>
            <a:bodyPr lIns="0" tIns="0" rIns="0" bIns="0" rtlCol="0" anchor="t">
              <a:spAutoFit/>
            </a:bodyPr>
            <a:lstStyle/>
            <a:p>
              <a:pPr algn="ctr">
                <a:lnSpc>
                  <a:spcPts val="3600"/>
                </a:lnSpc>
              </a:pPr>
              <a:r>
                <a:rPr lang="en-US" sz="3000">
                  <a:solidFill>
                    <a:srgbClr val="0D0D0D"/>
                  </a:solidFill>
                  <a:latin typeface="Arcade Gamer"/>
                </a:rPr>
                <a:t>TRABAJA SOBRE LOS DATOS CON: FILTROS</a:t>
              </a:r>
            </a:p>
            <a:p>
              <a:pPr algn="ctr">
                <a:lnSpc>
                  <a:spcPts val="3600"/>
                </a:lnSpc>
              </a:pPr>
              <a:r>
                <a:rPr lang="en-US" sz="3000">
                  <a:solidFill>
                    <a:srgbClr val="0D0D0D"/>
                  </a:solidFill>
                  <a:latin typeface="Arcade Gamer"/>
                </a:rPr>
                <a:t>LIMPIEZA </a:t>
              </a:r>
            </a:p>
            <a:p>
              <a:pPr algn="ctr">
                <a:lnSpc>
                  <a:spcPts val="3600"/>
                </a:lnSpc>
              </a:pPr>
              <a:r>
                <a:rPr lang="en-US" sz="3000">
                  <a:solidFill>
                    <a:srgbClr val="0D0D0D"/>
                  </a:solidFill>
                  <a:latin typeface="Arcade Gamer"/>
                </a:rPr>
                <a:t>AGREGACIONES</a:t>
              </a:r>
            </a:p>
          </p:txBody>
        </p:sp>
      </p:grpSp>
      <p:grpSp>
        <p:nvGrpSpPr>
          <p:cNvPr id="21" name="Group 21"/>
          <p:cNvGrpSpPr/>
          <p:nvPr/>
        </p:nvGrpSpPr>
        <p:grpSpPr>
          <a:xfrm>
            <a:off x="1976108" y="7797199"/>
            <a:ext cx="3554073" cy="1903439"/>
            <a:chOff x="0" y="0"/>
            <a:chExt cx="4738764" cy="2537919"/>
          </a:xfrm>
        </p:grpSpPr>
        <p:grpSp>
          <p:nvGrpSpPr>
            <p:cNvPr id="22" name="Group 22"/>
            <p:cNvGrpSpPr/>
            <p:nvPr/>
          </p:nvGrpSpPr>
          <p:grpSpPr>
            <a:xfrm>
              <a:off x="0" y="0"/>
              <a:ext cx="4738764" cy="2537919"/>
              <a:chOff x="0" y="0"/>
              <a:chExt cx="1014376" cy="543265"/>
            </a:xfrm>
          </p:grpSpPr>
          <p:sp>
            <p:nvSpPr>
              <p:cNvPr id="23" name="Freeform 23"/>
              <p:cNvSpPr/>
              <p:nvPr/>
            </p:nvSpPr>
            <p:spPr>
              <a:xfrm>
                <a:off x="0" y="0"/>
                <a:ext cx="1014376" cy="543265"/>
              </a:xfrm>
              <a:custGeom>
                <a:avLst/>
                <a:gdLst/>
                <a:ahLst/>
                <a:cxnLst/>
                <a:rect l="l" t="t" r="r" b="b"/>
                <a:pathLst>
                  <a:path w="1014376" h="543265">
                    <a:moveTo>
                      <a:pt x="0" y="0"/>
                    </a:moveTo>
                    <a:lnTo>
                      <a:pt x="1014376" y="0"/>
                    </a:lnTo>
                    <a:lnTo>
                      <a:pt x="1014376" y="543265"/>
                    </a:lnTo>
                    <a:lnTo>
                      <a:pt x="0" y="543265"/>
                    </a:lnTo>
                    <a:close/>
                  </a:path>
                </a:pathLst>
              </a:custGeom>
              <a:solidFill>
                <a:srgbClr val="BDB2FF"/>
              </a:solidFill>
              <a:ln w="57150" cap="sq">
                <a:solidFill>
                  <a:srgbClr val="000000"/>
                </a:solidFill>
                <a:prstDash val="solid"/>
                <a:miter/>
              </a:ln>
            </p:spPr>
            <p:txBody>
              <a:bodyPr/>
              <a:lstStyle/>
              <a:p>
                <a:endParaRPr lang="es-MX"/>
              </a:p>
            </p:txBody>
          </p:sp>
          <p:sp>
            <p:nvSpPr>
              <p:cNvPr id="24" name="TextBox 24"/>
              <p:cNvSpPr txBox="1"/>
              <p:nvPr/>
            </p:nvSpPr>
            <p:spPr>
              <a:xfrm>
                <a:off x="0" y="-47625"/>
                <a:ext cx="1014376" cy="590890"/>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316175" y="276129"/>
              <a:ext cx="4106413" cy="1997432"/>
            </a:xfrm>
            <a:prstGeom prst="rect">
              <a:avLst/>
            </a:prstGeom>
          </p:spPr>
          <p:txBody>
            <a:bodyPr lIns="0" tIns="0" rIns="0" bIns="0" rtlCol="0" anchor="t">
              <a:spAutoFit/>
            </a:bodyPr>
            <a:lstStyle/>
            <a:p>
              <a:pPr algn="ctr">
                <a:lnSpc>
                  <a:spcPts val="3875"/>
                </a:lnSpc>
              </a:pPr>
              <a:r>
                <a:rPr lang="en-US" sz="3229">
                  <a:solidFill>
                    <a:srgbClr val="0D0D0D"/>
                  </a:solidFill>
                  <a:latin typeface="Arcade Gamer"/>
                </a:rPr>
                <a:t>SEPARA LAS TAREAS</a:t>
              </a:r>
            </a:p>
          </p:txBody>
        </p:sp>
      </p:grpSp>
      <p:grpSp>
        <p:nvGrpSpPr>
          <p:cNvPr id="26" name="Group 26"/>
          <p:cNvGrpSpPr/>
          <p:nvPr/>
        </p:nvGrpSpPr>
        <p:grpSpPr>
          <a:xfrm>
            <a:off x="9144000" y="7676030"/>
            <a:ext cx="4271238" cy="2024608"/>
            <a:chOff x="0" y="0"/>
            <a:chExt cx="5694984" cy="2699477"/>
          </a:xfrm>
        </p:grpSpPr>
        <p:grpSp>
          <p:nvGrpSpPr>
            <p:cNvPr id="27" name="Group 27"/>
            <p:cNvGrpSpPr/>
            <p:nvPr/>
          </p:nvGrpSpPr>
          <p:grpSpPr>
            <a:xfrm>
              <a:off x="0" y="0"/>
              <a:ext cx="5694984" cy="2699477"/>
              <a:chOff x="0" y="0"/>
              <a:chExt cx="1124935" cy="533230"/>
            </a:xfrm>
          </p:grpSpPr>
          <p:sp>
            <p:nvSpPr>
              <p:cNvPr id="28" name="Freeform 28"/>
              <p:cNvSpPr/>
              <p:nvPr/>
            </p:nvSpPr>
            <p:spPr>
              <a:xfrm>
                <a:off x="0" y="0"/>
                <a:ext cx="1124935" cy="533230"/>
              </a:xfrm>
              <a:custGeom>
                <a:avLst/>
                <a:gdLst/>
                <a:ahLst/>
                <a:cxnLst/>
                <a:rect l="l" t="t" r="r" b="b"/>
                <a:pathLst>
                  <a:path w="1124935" h="533230">
                    <a:moveTo>
                      <a:pt x="0" y="0"/>
                    </a:moveTo>
                    <a:lnTo>
                      <a:pt x="1124935" y="0"/>
                    </a:lnTo>
                    <a:lnTo>
                      <a:pt x="1124935" y="533230"/>
                    </a:lnTo>
                    <a:lnTo>
                      <a:pt x="0" y="533230"/>
                    </a:lnTo>
                    <a:close/>
                  </a:path>
                </a:pathLst>
              </a:custGeom>
              <a:solidFill>
                <a:srgbClr val="BDB2FF"/>
              </a:solidFill>
              <a:ln w="57150" cap="sq">
                <a:solidFill>
                  <a:srgbClr val="000000"/>
                </a:solidFill>
                <a:prstDash val="solid"/>
                <a:miter/>
              </a:ln>
            </p:spPr>
            <p:txBody>
              <a:bodyPr/>
              <a:lstStyle/>
              <a:p>
                <a:endParaRPr lang="es-MX"/>
              </a:p>
            </p:txBody>
          </p:sp>
          <p:sp>
            <p:nvSpPr>
              <p:cNvPr id="29" name="TextBox 29"/>
              <p:cNvSpPr txBox="1"/>
              <p:nvPr/>
            </p:nvSpPr>
            <p:spPr>
              <a:xfrm>
                <a:off x="0" y="-47625"/>
                <a:ext cx="1124935" cy="580855"/>
              </a:xfrm>
              <a:prstGeom prst="rect">
                <a:avLst/>
              </a:prstGeom>
            </p:spPr>
            <p:txBody>
              <a:bodyPr lIns="50800" tIns="50800" rIns="50800" bIns="50800" rtlCol="0" anchor="ctr"/>
              <a:lstStyle/>
              <a:p>
                <a:pPr algn="ctr">
                  <a:lnSpc>
                    <a:spcPts val="2659"/>
                  </a:lnSpc>
                </a:pPr>
                <a:endParaRPr/>
              </a:p>
            </p:txBody>
          </p:sp>
        </p:grpSp>
        <p:sp>
          <p:nvSpPr>
            <p:cNvPr id="30" name="TextBox 30"/>
            <p:cNvSpPr txBox="1"/>
            <p:nvPr/>
          </p:nvSpPr>
          <p:spPr>
            <a:xfrm>
              <a:off x="379975" y="279764"/>
              <a:ext cx="4935034" cy="2111375"/>
            </a:xfrm>
            <a:prstGeom prst="rect">
              <a:avLst/>
            </a:prstGeom>
          </p:spPr>
          <p:txBody>
            <a:bodyPr lIns="0" tIns="0" rIns="0" bIns="0" rtlCol="0" anchor="t">
              <a:spAutoFit/>
            </a:bodyPr>
            <a:lstStyle/>
            <a:p>
              <a:pPr algn="ctr">
                <a:lnSpc>
                  <a:spcPts val="3120"/>
                </a:lnSpc>
              </a:pPr>
              <a:r>
                <a:rPr lang="en-US" sz="2600">
                  <a:solidFill>
                    <a:srgbClr val="0D0D0D"/>
                  </a:solidFill>
                  <a:latin typeface="Arcade Gamer"/>
                </a:rPr>
                <a:t>NODO MAESTRO REPARTE TAREAS A NODO TRABAJADORES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5A6F4"/>
        </a:solidFill>
        <a:effectLst/>
      </p:bgPr>
    </p:bg>
    <p:spTree>
      <p:nvGrpSpPr>
        <p:cNvPr id="1" name=""/>
        <p:cNvGrpSpPr/>
        <p:nvPr/>
      </p:nvGrpSpPr>
      <p:grpSpPr>
        <a:xfrm>
          <a:off x="0" y="0"/>
          <a:ext cx="0" cy="0"/>
          <a:chOff x="0" y="0"/>
          <a:chExt cx="0" cy="0"/>
        </a:xfrm>
      </p:grpSpPr>
      <p:pic>
        <p:nvPicPr>
          <p:cNvPr id="7" name="Elementos multimedia en línea 6" title="Apache Spark | Te lo explico en 5 minutos!">
            <a:hlinkClick r:id="" action="ppaction://media"/>
            <a:extLst>
              <a:ext uri="{FF2B5EF4-FFF2-40B4-BE49-F238E27FC236}">
                <a16:creationId xmlns:a16="http://schemas.microsoft.com/office/drawing/2014/main" id="{54DF9724-C4D2-9031-BD45-A4E19534B987}"/>
              </a:ext>
            </a:extLst>
          </p:cNvPr>
          <p:cNvPicPr>
            <a:picLocks noRot="1" noChangeAspect="1"/>
          </p:cNvPicPr>
          <p:nvPr>
            <a:videoFile r:link="rId1"/>
          </p:nvPr>
        </p:nvPicPr>
        <p:blipFill>
          <a:blip r:embed="rId3"/>
          <a:stretch>
            <a:fillRect/>
          </a:stretch>
        </p:blipFill>
        <p:spPr>
          <a:xfrm>
            <a:off x="2260487" y="1028700"/>
            <a:ext cx="13767025" cy="77783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DB2FF"/>
        </a:solidFill>
        <a:effectLst/>
      </p:bgPr>
    </p:bg>
    <p:spTree>
      <p:nvGrpSpPr>
        <p:cNvPr id="1" name=""/>
        <p:cNvGrpSpPr/>
        <p:nvPr/>
      </p:nvGrpSpPr>
      <p:grpSpPr>
        <a:xfrm>
          <a:off x="0" y="0"/>
          <a:ext cx="0" cy="0"/>
          <a:chOff x="0" y="0"/>
          <a:chExt cx="0" cy="0"/>
        </a:xfrm>
      </p:grpSpPr>
      <p:sp>
        <p:nvSpPr>
          <p:cNvPr id="2" name="Freeform 2"/>
          <p:cNvSpPr/>
          <p:nvPr/>
        </p:nvSpPr>
        <p:spPr>
          <a:xfrm rot="-5400000">
            <a:off x="9813288" y="2904405"/>
            <a:ext cx="7828506" cy="7828506"/>
          </a:xfrm>
          <a:custGeom>
            <a:avLst/>
            <a:gdLst/>
            <a:ahLst/>
            <a:cxnLst/>
            <a:rect l="l" t="t" r="r" b="b"/>
            <a:pathLst>
              <a:path w="7828506" h="7828506">
                <a:moveTo>
                  <a:pt x="0" y="0"/>
                </a:moveTo>
                <a:lnTo>
                  <a:pt x="7828506" y="0"/>
                </a:lnTo>
                <a:lnTo>
                  <a:pt x="7828506" y="7828506"/>
                </a:lnTo>
                <a:lnTo>
                  <a:pt x="0" y="782850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3" name="Freeform 3"/>
          <p:cNvSpPr/>
          <p:nvPr/>
        </p:nvSpPr>
        <p:spPr>
          <a:xfrm flipH="1">
            <a:off x="8759841" y="2780299"/>
            <a:ext cx="9374033" cy="6169818"/>
          </a:xfrm>
          <a:custGeom>
            <a:avLst/>
            <a:gdLst/>
            <a:ahLst/>
            <a:cxnLst/>
            <a:rect l="l" t="t" r="r" b="b"/>
            <a:pathLst>
              <a:path w="9374033" h="6169818">
                <a:moveTo>
                  <a:pt x="9374033" y="0"/>
                </a:moveTo>
                <a:lnTo>
                  <a:pt x="0" y="0"/>
                </a:lnTo>
                <a:lnTo>
                  <a:pt x="0" y="6169818"/>
                </a:lnTo>
                <a:lnTo>
                  <a:pt x="9374033" y="6169818"/>
                </a:lnTo>
                <a:lnTo>
                  <a:pt x="9374033"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MX"/>
          </a:p>
        </p:txBody>
      </p:sp>
      <p:sp>
        <p:nvSpPr>
          <p:cNvPr id="4" name="Freeform 4"/>
          <p:cNvSpPr/>
          <p:nvPr/>
        </p:nvSpPr>
        <p:spPr>
          <a:xfrm rot="-5400000">
            <a:off x="785120" y="-436107"/>
            <a:ext cx="7820137" cy="7820137"/>
          </a:xfrm>
          <a:custGeom>
            <a:avLst/>
            <a:gdLst/>
            <a:ahLst/>
            <a:cxnLst/>
            <a:rect l="l" t="t" r="r" b="b"/>
            <a:pathLst>
              <a:path w="7820137" h="7820137">
                <a:moveTo>
                  <a:pt x="0" y="0"/>
                </a:moveTo>
                <a:lnTo>
                  <a:pt x="7820137" y="0"/>
                </a:lnTo>
                <a:lnTo>
                  <a:pt x="7820137" y="7820138"/>
                </a:lnTo>
                <a:lnTo>
                  <a:pt x="0" y="782013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5" name="Freeform 5"/>
          <p:cNvSpPr/>
          <p:nvPr/>
        </p:nvSpPr>
        <p:spPr>
          <a:xfrm>
            <a:off x="608243" y="181940"/>
            <a:ext cx="8815275" cy="4407638"/>
          </a:xfrm>
          <a:custGeom>
            <a:avLst/>
            <a:gdLst/>
            <a:ahLst/>
            <a:cxnLst/>
            <a:rect l="l" t="t" r="r" b="b"/>
            <a:pathLst>
              <a:path w="8815275" h="4407638">
                <a:moveTo>
                  <a:pt x="0" y="0"/>
                </a:moveTo>
                <a:lnTo>
                  <a:pt x="8815275" y="0"/>
                </a:lnTo>
                <a:lnTo>
                  <a:pt x="8815275" y="4407637"/>
                </a:lnTo>
                <a:lnTo>
                  <a:pt x="0" y="44076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MX"/>
          </a:p>
        </p:txBody>
      </p:sp>
      <p:sp>
        <p:nvSpPr>
          <p:cNvPr id="6" name="Freeform 6"/>
          <p:cNvSpPr/>
          <p:nvPr/>
        </p:nvSpPr>
        <p:spPr>
          <a:xfrm>
            <a:off x="432701" y="5865208"/>
            <a:ext cx="8521463" cy="3393092"/>
          </a:xfrm>
          <a:custGeom>
            <a:avLst/>
            <a:gdLst/>
            <a:ahLst/>
            <a:cxnLst/>
            <a:rect l="l" t="t" r="r" b="b"/>
            <a:pathLst>
              <a:path w="8521463" h="3393092">
                <a:moveTo>
                  <a:pt x="0" y="0"/>
                </a:moveTo>
                <a:lnTo>
                  <a:pt x="8521463" y="0"/>
                </a:lnTo>
                <a:lnTo>
                  <a:pt x="8521463" y="3393092"/>
                </a:lnTo>
                <a:lnTo>
                  <a:pt x="0" y="33930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MX"/>
          </a:p>
        </p:txBody>
      </p:sp>
      <p:sp>
        <p:nvSpPr>
          <p:cNvPr id="7" name="Freeform 7"/>
          <p:cNvSpPr/>
          <p:nvPr/>
        </p:nvSpPr>
        <p:spPr>
          <a:xfrm>
            <a:off x="10102095" y="4321751"/>
            <a:ext cx="6334909" cy="4520006"/>
          </a:xfrm>
          <a:custGeom>
            <a:avLst/>
            <a:gdLst/>
            <a:ahLst/>
            <a:cxnLst/>
            <a:rect l="l" t="t" r="r" b="b"/>
            <a:pathLst>
              <a:path w="6334909" h="4520006">
                <a:moveTo>
                  <a:pt x="0" y="0"/>
                </a:moveTo>
                <a:lnTo>
                  <a:pt x="6334909" y="0"/>
                </a:lnTo>
                <a:lnTo>
                  <a:pt x="6334909" y="4520006"/>
                </a:lnTo>
                <a:lnTo>
                  <a:pt x="0" y="4520006"/>
                </a:lnTo>
                <a:lnTo>
                  <a:pt x="0" y="0"/>
                </a:lnTo>
                <a:close/>
              </a:path>
            </a:pathLst>
          </a:custGeom>
          <a:blipFill>
            <a:blip r:embed="rId10"/>
            <a:stretch>
              <a:fillRect/>
            </a:stretch>
          </a:blipFill>
        </p:spPr>
        <p:txBody>
          <a:bodyPr/>
          <a:lstStyle/>
          <a:p>
            <a:endParaRPr lang="es-MX"/>
          </a:p>
        </p:txBody>
      </p:sp>
      <p:sp>
        <p:nvSpPr>
          <p:cNvPr id="8" name="TextBox 8"/>
          <p:cNvSpPr txBox="1"/>
          <p:nvPr/>
        </p:nvSpPr>
        <p:spPr>
          <a:xfrm>
            <a:off x="660925" y="6183088"/>
            <a:ext cx="7221216" cy="1984843"/>
          </a:xfrm>
          <a:prstGeom prst="rect">
            <a:avLst/>
          </a:prstGeom>
        </p:spPr>
        <p:txBody>
          <a:bodyPr lIns="0" tIns="0" rIns="0" bIns="0" rtlCol="0" anchor="t">
            <a:spAutoFit/>
          </a:bodyPr>
          <a:lstStyle/>
          <a:p>
            <a:pPr algn="ctr">
              <a:lnSpc>
                <a:spcPts val="7645"/>
              </a:lnSpc>
            </a:pPr>
            <a:r>
              <a:rPr lang="en-US" sz="6371">
                <a:solidFill>
                  <a:srgbClr val="0D0D0D"/>
                </a:solidFill>
                <a:latin typeface="Arcade Gamer"/>
              </a:rPr>
              <a:t>GRAFICA CON PYSPARK</a:t>
            </a:r>
          </a:p>
        </p:txBody>
      </p:sp>
      <p:sp>
        <p:nvSpPr>
          <p:cNvPr id="9" name="TextBox 9"/>
          <p:cNvSpPr txBox="1"/>
          <p:nvPr/>
        </p:nvSpPr>
        <p:spPr>
          <a:xfrm>
            <a:off x="1012380" y="1014610"/>
            <a:ext cx="7592876" cy="1889795"/>
          </a:xfrm>
          <a:prstGeom prst="rect">
            <a:avLst/>
          </a:prstGeom>
        </p:spPr>
        <p:txBody>
          <a:bodyPr lIns="0" tIns="0" rIns="0" bIns="0" rtlCol="0" anchor="t">
            <a:spAutoFit/>
          </a:bodyPr>
          <a:lstStyle/>
          <a:p>
            <a:pPr algn="just">
              <a:lnSpc>
                <a:spcPts val="3720"/>
              </a:lnSpc>
            </a:pPr>
            <a:r>
              <a:rPr lang="en-US" sz="3100">
                <a:solidFill>
                  <a:srgbClr val="0D0D0D"/>
                </a:solidFill>
                <a:latin typeface="Ruda"/>
              </a:rPr>
              <a:t>Ya que PySpark es olo distribuir las cosas se pueden terminar transformando a cosas que ya conocemos como pandas y SQL</a:t>
            </a:r>
          </a:p>
        </p:txBody>
      </p:sp>
      <p:sp>
        <p:nvSpPr>
          <p:cNvPr id="10" name="TextBox 10"/>
          <p:cNvSpPr txBox="1"/>
          <p:nvPr/>
        </p:nvSpPr>
        <p:spPr>
          <a:xfrm>
            <a:off x="998546" y="2904405"/>
            <a:ext cx="7389772" cy="1417347"/>
          </a:xfrm>
          <a:prstGeom prst="rect">
            <a:avLst/>
          </a:prstGeom>
        </p:spPr>
        <p:txBody>
          <a:bodyPr lIns="0" tIns="0" rIns="0" bIns="0" rtlCol="0" anchor="t">
            <a:spAutoFit/>
          </a:bodyPr>
          <a:lstStyle/>
          <a:p>
            <a:pPr algn="just">
              <a:lnSpc>
                <a:spcPts val="3720"/>
              </a:lnSpc>
            </a:pPr>
            <a:r>
              <a:rPr lang="en-US" sz="3100">
                <a:solidFill>
                  <a:srgbClr val="0D0D0D"/>
                </a:solidFill>
                <a:latin typeface="Ruda"/>
              </a:rPr>
              <a:t>Por ejemplo: Para graficar lo único que deben hacer con convertirlo a pandas y usar Matplotlib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DB2FF"/>
        </a:solidFill>
        <a:effectLst/>
      </p:bgPr>
    </p:bg>
    <p:spTree>
      <p:nvGrpSpPr>
        <p:cNvPr id="1" name=""/>
        <p:cNvGrpSpPr/>
        <p:nvPr/>
      </p:nvGrpSpPr>
      <p:grpSpPr>
        <a:xfrm>
          <a:off x="0" y="0"/>
          <a:ext cx="0" cy="0"/>
          <a:chOff x="0" y="0"/>
          <a:chExt cx="0" cy="0"/>
        </a:xfrm>
      </p:grpSpPr>
      <p:sp>
        <p:nvSpPr>
          <p:cNvPr id="2" name="Freeform 2"/>
          <p:cNvSpPr/>
          <p:nvPr/>
        </p:nvSpPr>
        <p:spPr>
          <a:xfrm rot="-5400000">
            <a:off x="9121243" y="926388"/>
            <a:ext cx="8434224" cy="8434224"/>
          </a:xfrm>
          <a:custGeom>
            <a:avLst/>
            <a:gdLst/>
            <a:ahLst/>
            <a:cxnLst/>
            <a:rect l="l" t="t" r="r" b="b"/>
            <a:pathLst>
              <a:path w="8434224" h="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3" name="Freeform 3"/>
          <p:cNvSpPr/>
          <p:nvPr/>
        </p:nvSpPr>
        <p:spPr>
          <a:xfrm rot="-5400000">
            <a:off x="732533" y="926388"/>
            <a:ext cx="8434224" cy="8434224"/>
          </a:xfrm>
          <a:custGeom>
            <a:avLst/>
            <a:gdLst/>
            <a:ahLst/>
            <a:cxnLst/>
            <a:rect l="l" t="t" r="r" b="b"/>
            <a:pathLst>
              <a:path w="8434224" h="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s-MX"/>
          </a:p>
        </p:txBody>
      </p:sp>
      <p:sp>
        <p:nvSpPr>
          <p:cNvPr id="4" name="Freeform 4"/>
          <p:cNvSpPr/>
          <p:nvPr/>
        </p:nvSpPr>
        <p:spPr>
          <a:xfrm>
            <a:off x="1947423" y="1553685"/>
            <a:ext cx="14438668" cy="7271838"/>
          </a:xfrm>
          <a:custGeom>
            <a:avLst/>
            <a:gdLst/>
            <a:ahLst/>
            <a:cxnLst/>
            <a:rect l="l" t="t" r="r" b="b"/>
            <a:pathLst>
              <a:path w="14438668" h="7271838">
                <a:moveTo>
                  <a:pt x="0" y="0"/>
                </a:moveTo>
                <a:lnTo>
                  <a:pt x="14438668" y="0"/>
                </a:lnTo>
                <a:lnTo>
                  <a:pt x="14438668" y="7271838"/>
                </a:lnTo>
                <a:lnTo>
                  <a:pt x="0" y="7271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MX"/>
          </a:p>
        </p:txBody>
      </p:sp>
      <p:sp>
        <p:nvSpPr>
          <p:cNvPr id="5" name="Freeform 5"/>
          <p:cNvSpPr/>
          <p:nvPr/>
        </p:nvSpPr>
        <p:spPr>
          <a:xfrm>
            <a:off x="14134269" y="7780682"/>
            <a:ext cx="1831891" cy="2506318"/>
          </a:xfrm>
          <a:custGeom>
            <a:avLst/>
            <a:gdLst/>
            <a:ahLst/>
            <a:cxnLst/>
            <a:rect l="l" t="t" r="r" b="b"/>
            <a:pathLst>
              <a:path w="1831891" h="2506318">
                <a:moveTo>
                  <a:pt x="0" y="0"/>
                </a:moveTo>
                <a:lnTo>
                  <a:pt x="1831891" y="0"/>
                </a:lnTo>
                <a:lnTo>
                  <a:pt x="1831891" y="2506318"/>
                </a:lnTo>
                <a:lnTo>
                  <a:pt x="0" y="25063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MX"/>
          </a:p>
        </p:txBody>
      </p:sp>
      <p:sp>
        <p:nvSpPr>
          <p:cNvPr id="6" name="TextBox 6"/>
          <p:cNvSpPr txBox="1"/>
          <p:nvPr/>
        </p:nvSpPr>
        <p:spPr>
          <a:xfrm>
            <a:off x="4594177" y="1735963"/>
            <a:ext cx="11159584" cy="1076326"/>
          </a:xfrm>
          <a:prstGeom prst="rect">
            <a:avLst/>
          </a:prstGeom>
        </p:spPr>
        <p:txBody>
          <a:bodyPr lIns="0" tIns="0" rIns="0" bIns="0" rtlCol="0" anchor="t">
            <a:spAutoFit/>
          </a:bodyPr>
          <a:lstStyle/>
          <a:p>
            <a:pPr algn="ctr">
              <a:lnSpc>
                <a:spcPts val="8399"/>
              </a:lnSpc>
            </a:pPr>
            <a:r>
              <a:rPr lang="en-US" sz="5999">
                <a:solidFill>
                  <a:srgbClr val="000000"/>
                </a:solidFill>
                <a:latin typeface="Arcade Gamer"/>
              </a:rPr>
              <a:t>BIBLIOGRAFÍAS</a:t>
            </a:r>
          </a:p>
        </p:txBody>
      </p:sp>
      <p:sp>
        <p:nvSpPr>
          <p:cNvPr id="7" name="TextBox 7"/>
          <p:cNvSpPr txBox="1"/>
          <p:nvPr/>
        </p:nvSpPr>
        <p:spPr>
          <a:xfrm>
            <a:off x="2375126" y="3146165"/>
            <a:ext cx="13378635" cy="1549755"/>
          </a:xfrm>
          <a:prstGeom prst="rect">
            <a:avLst/>
          </a:prstGeom>
        </p:spPr>
        <p:txBody>
          <a:bodyPr lIns="0" tIns="0" rIns="0" bIns="0" rtlCol="0" anchor="t">
            <a:spAutoFit/>
          </a:bodyPr>
          <a:lstStyle/>
          <a:p>
            <a:pPr algn="ctr">
              <a:lnSpc>
                <a:spcPts val="2975"/>
              </a:lnSpc>
              <a:spcBef>
                <a:spcPct val="0"/>
              </a:spcBef>
            </a:pPr>
            <a:r>
              <a:rPr lang="en-US" sz="2479">
                <a:solidFill>
                  <a:srgbClr val="000000"/>
                </a:solidFill>
                <a:latin typeface="Arcade Gamer"/>
              </a:rPr>
              <a:t>DATASCIENTIST (7 ABRIL). PYSPARK: TODO SOBRE LA BIBLIOTECA DE PYTHON. RECUPERADO DE: HTTPS://DATASCIENTEST.COM/ES/PYSPARK-TODO-SOBRE-LA-BIBLIOTECA-PYTHON </a:t>
            </a:r>
          </a:p>
        </p:txBody>
      </p:sp>
      <p:sp>
        <p:nvSpPr>
          <p:cNvPr id="8" name="TextBox 8"/>
          <p:cNvSpPr txBox="1"/>
          <p:nvPr/>
        </p:nvSpPr>
        <p:spPr>
          <a:xfrm>
            <a:off x="2643694" y="5038820"/>
            <a:ext cx="12631446" cy="1124181"/>
          </a:xfrm>
          <a:prstGeom prst="rect">
            <a:avLst/>
          </a:prstGeom>
        </p:spPr>
        <p:txBody>
          <a:bodyPr lIns="0" tIns="0" rIns="0" bIns="0" rtlCol="0" anchor="t">
            <a:spAutoFit/>
          </a:bodyPr>
          <a:lstStyle/>
          <a:p>
            <a:pPr algn="ctr">
              <a:lnSpc>
                <a:spcPts val="2875"/>
              </a:lnSpc>
              <a:spcBef>
                <a:spcPct val="0"/>
              </a:spcBef>
            </a:pPr>
            <a:r>
              <a:rPr lang="en-US" sz="2396">
                <a:solidFill>
                  <a:srgbClr val="000000"/>
                </a:solidFill>
                <a:latin typeface="Arcade Gamer"/>
              </a:rPr>
              <a:t>LEONARDO KUFFO (2023). APACHE SPARK | TE LO EXPLICO EN 5 MINUTOS. RECUPERADO DE: HTTPS://WWW.YOUTUBE.COM/WATCH?V=B038XGCNAG4&amp;T=228S </a:t>
            </a:r>
          </a:p>
        </p:txBody>
      </p:sp>
      <p:sp>
        <p:nvSpPr>
          <p:cNvPr id="9" name="TextBox 9"/>
          <p:cNvSpPr txBox="1"/>
          <p:nvPr/>
        </p:nvSpPr>
        <p:spPr>
          <a:xfrm>
            <a:off x="2375126" y="6620023"/>
            <a:ext cx="13338355" cy="1160658"/>
          </a:xfrm>
          <a:prstGeom prst="rect">
            <a:avLst/>
          </a:prstGeom>
        </p:spPr>
        <p:txBody>
          <a:bodyPr lIns="0" tIns="0" rIns="0" bIns="0" rtlCol="0" anchor="t">
            <a:spAutoFit/>
          </a:bodyPr>
          <a:lstStyle/>
          <a:p>
            <a:pPr algn="ctr">
              <a:lnSpc>
                <a:spcPts val="2946"/>
              </a:lnSpc>
              <a:spcBef>
                <a:spcPct val="0"/>
              </a:spcBef>
            </a:pPr>
            <a:r>
              <a:rPr lang="en-US" sz="2455">
                <a:solidFill>
                  <a:srgbClr val="000000"/>
                </a:solidFill>
                <a:latin typeface="Arcade Gamer"/>
              </a:rPr>
              <a:t>ERRODINGER (2021). LEER, CREAR Y ESCRIBIR DATAFRAMES (PYSPARK) | BIG DATA PYTHON #2. RECUPERADO DE:  HTTPS://WWW.YOUTUBE.COM/WATCH?V=U-KHRMF3B-A&amp;T=312S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481</Words>
  <Application>Microsoft Office PowerPoint</Application>
  <PresentationFormat>Personalizado</PresentationFormat>
  <Paragraphs>31</Paragraphs>
  <Slides>10</Slides>
  <Notes>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Arcade Gamer</vt:lpstr>
      <vt:lpstr>Arial</vt:lpstr>
      <vt:lpstr>Calibri</vt:lpstr>
      <vt:lpstr>Ruda</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Pyspark</dc:title>
  <cp:lastModifiedBy>ARANZA CAROLINA IBARRA CAMARENA</cp:lastModifiedBy>
  <cp:revision>2</cp:revision>
  <dcterms:created xsi:type="dcterms:W3CDTF">2006-08-16T00:00:00Z</dcterms:created>
  <dcterms:modified xsi:type="dcterms:W3CDTF">2024-05-01T21:14:15Z</dcterms:modified>
  <dc:identifier>DAGEBP-zD1o</dc:identifier>
</cp:coreProperties>
</file>