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oppins"/>
      <p:regular r:id="rId25"/>
      <p:bold r:id="rId26"/>
      <p:italic r:id="rId27"/>
      <p:boldItalic r:id="rId28"/>
    </p:embeddedFont>
    <p:embeddedFont>
      <p:font typeface="Poppins Light"/>
      <p:regular r:id="rId29"/>
      <p:bold r:id="rId30"/>
      <p:italic r:id="rId31"/>
      <p:boldItalic r:id="rId32"/>
    </p:embeddedFont>
    <p:embeddedFont>
      <p:font typeface="Poppins Medium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4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57ED39-45D1-4E57-86CC-0FDEE6A3D0D5}">
  <a:tblStyle styleId="{2357ED39-45D1-4E57-86CC-0FDEE6A3D0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0541CAD-0E9C-4DD6-8E88-0D27F7EF8E4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4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Light-italic.fntdata"/><Relationship Id="rId30" Type="http://schemas.openxmlformats.org/officeDocument/2006/relationships/font" Target="fonts/PoppinsLight-bold.fntdata"/><Relationship Id="rId11" Type="http://schemas.openxmlformats.org/officeDocument/2006/relationships/slide" Target="slides/slide5.xml"/><Relationship Id="rId33" Type="http://schemas.openxmlformats.org/officeDocument/2006/relationships/font" Target="fonts/PoppinsMedium-regular.fntdata"/><Relationship Id="rId10" Type="http://schemas.openxmlformats.org/officeDocument/2006/relationships/slide" Target="slides/slide4.xml"/><Relationship Id="rId32" Type="http://schemas.openxmlformats.org/officeDocument/2006/relationships/font" Target="fonts/PoppinsLight-boldItalic.fntdata"/><Relationship Id="rId13" Type="http://schemas.openxmlformats.org/officeDocument/2006/relationships/slide" Target="slides/slide7.xml"/><Relationship Id="rId35" Type="http://schemas.openxmlformats.org/officeDocument/2006/relationships/font" Target="fonts/PoppinsMedium-italic.fntdata"/><Relationship Id="rId12" Type="http://schemas.openxmlformats.org/officeDocument/2006/relationships/slide" Target="slides/slide6.xml"/><Relationship Id="rId34" Type="http://schemas.openxmlformats.org/officeDocument/2006/relationships/font" Target="fonts/PoppinsMedium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PoppinsMedium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635c2902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635c2902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635c2902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635c2902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635c2902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635c2902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674fee8cb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674fee8cb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635c2902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635c2902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635c2902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635c2902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6b77415e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06b77415e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6b77415e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06b77415e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7b4b116a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7b4b116a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674fee8c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674fee8c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635c290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635c290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635c290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635c290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674fee8cb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674fee8cb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674fee8cb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674fee8cb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674fee8cb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674fee8cb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674fee8cb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674fee8cb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635c2902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635c2902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://drive.google.com/file/d/14ousLn6Au-s1bwzqORwqhtqN9PTVNvUx/view" TargetMode="External"/><Relationship Id="rId5" Type="http://schemas.openxmlformats.org/officeDocument/2006/relationships/image" Target="../media/image15.jpg"/><Relationship Id="rId6" Type="http://schemas.openxmlformats.org/officeDocument/2006/relationships/hyperlink" Target="https://drive.google.com/file/d/14ousLn6Au-s1bwzqORwqhtqN9PTVNvUx/view?usp=sha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hyperlink" Target="https://andl.io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11" Type="http://schemas.openxmlformats.org/officeDocument/2006/relationships/hyperlink" Target="mailto:neel@andl.io" TargetMode="External"/><Relationship Id="rId10" Type="http://schemas.openxmlformats.org/officeDocument/2006/relationships/hyperlink" Target="mailto:manu@andl.io" TargetMode="External"/><Relationship Id="rId12" Type="http://schemas.openxmlformats.org/officeDocument/2006/relationships/hyperlink" Target="https://www.linkedin.com/company/andl-ai/" TargetMode="External"/><Relationship Id="rId9" Type="http://schemas.openxmlformats.org/officeDocument/2006/relationships/hyperlink" Target="mailto:atilla@andl.io" TargetMode="External"/><Relationship Id="rId5" Type="http://schemas.openxmlformats.org/officeDocument/2006/relationships/image" Target="../media/image9.jpg"/><Relationship Id="rId6" Type="http://schemas.openxmlformats.org/officeDocument/2006/relationships/image" Target="../media/image8.jpg"/><Relationship Id="rId7" Type="http://schemas.openxmlformats.org/officeDocument/2006/relationships/image" Target="../media/image1.png"/><Relationship Id="rId8" Type="http://schemas.openxmlformats.org/officeDocument/2006/relationships/hyperlink" Target="mailto:sagar@andl.i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9.jpg"/><Relationship Id="rId6" Type="http://schemas.openxmlformats.org/officeDocument/2006/relationships/image" Target="../media/image8.jp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ANDL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oppins"/>
                <a:ea typeface="Poppins"/>
                <a:cs typeface="Poppins"/>
                <a:sym typeface="Poppins"/>
              </a:rPr>
              <a:t>Sagar, </a:t>
            </a:r>
            <a:r>
              <a:rPr lang="en" sz="2000">
                <a:latin typeface="Poppins"/>
                <a:ea typeface="Poppins"/>
                <a:cs typeface="Poppins"/>
                <a:sym typeface="Poppins"/>
              </a:rPr>
              <a:t>Atilla</a:t>
            </a:r>
            <a:r>
              <a:rPr lang="en" sz="2000">
                <a:latin typeface="Poppins"/>
                <a:ea typeface="Poppins"/>
                <a:cs typeface="Poppins"/>
                <a:sym typeface="Poppins"/>
              </a:rPr>
              <a:t>, Manu, and Neel</a:t>
            </a:r>
            <a:endParaRPr sz="20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0349" y="4563425"/>
            <a:ext cx="435101" cy="4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ctrTitle"/>
          </p:nvPr>
        </p:nvSpPr>
        <p:spPr>
          <a:xfrm>
            <a:off x="0" y="0"/>
            <a:ext cx="9144000" cy="16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Poppins"/>
                <a:ea typeface="Poppins"/>
                <a:cs typeface="Poppins"/>
                <a:sym typeface="Poppins"/>
              </a:rPr>
              <a:t>Hybrid human-AI Decision Making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9" name="Google Shape;129;p22"/>
          <p:cNvSpPr txBox="1"/>
          <p:nvPr>
            <p:ph type="ctrTitle"/>
          </p:nvPr>
        </p:nvSpPr>
        <p:spPr>
          <a:xfrm>
            <a:off x="0" y="1619250"/>
            <a:ext cx="9144000" cy="19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80">
                <a:solidFill>
                  <a:srgbClr val="AF85E2"/>
                </a:solidFill>
                <a:latin typeface="Poppins"/>
                <a:ea typeface="Poppins"/>
                <a:cs typeface="Poppins"/>
                <a:sym typeface="Poppins"/>
              </a:rPr>
              <a:t>Responsible </a:t>
            </a:r>
            <a:r>
              <a:rPr lang="en" sz="4480">
                <a:latin typeface="Poppins"/>
                <a:ea typeface="Poppins"/>
                <a:cs typeface="Poppins"/>
                <a:sym typeface="Poppins"/>
              </a:rPr>
              <a:t>&amp; </a:t>
            </a:r>
            <a:r>
              <a:rPr lang="en" sz="4480">
                <a:solidFill>
                  <a:srgbClr val="56B8B0"/>
                </a:solidFill>
                <a:latin typeface="Poppins"/>
                <a:ea typeface="Poppins"/>
                <a:cs typeface="Poppins"/>
                <a:sym typeface="Poppins"/>
              </a:rPr>
              <a:t>Explainable </a:t>
            </a:r>
            <a:r>
              <a:rPr lang="en" sz="4480">
                <a:latin typeface="Poppins"/>
                <a:ea typeface="Poppins"/>
                <a:cs typeface="Poppins"/>
                <a:sym typeface="Poppins"/>
              </a:rPr>
              <a:t>AI</a:t>
            </a:r>
            <a:endParaRPr sz="448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80">
                <a:latin typeface="Poppins"/>
                <a:ea typeface="Poppins"/>
                <a:cs typeface="Poppins"/>
                <a:sym typeface="Poppins"/>
              </a:rPr>
              <a:t>f</a:t>
            </a:r>
            <a:r>
              <a:rPr lang="en" sz="4480">
                <a:latin typeface="Poppins"/>
                <a:ea typeface="Poppins"/>
                <a:cs typeface="Poppins"/>
                <a:sym typeface="Poppins"/>
              </a:rPr>
              <a:t>or Education</a:t>
            </a:r>
            <a:endParaRPr sz="448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" name="Google Shape;130;p22"/>
          <p:cNvSpPr txBox="1"/>
          <p:nvPr>
            <p:ph type="ctrTitle"/>
          </p:nvPr>
        </p:nvSpPr>
        <p:spPr>
          <a:xfrm>
            <a:off x="0" y="3527700"/>
            <a:ext cx="9144000" cy="16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Poppins"/>
                <a:ea typeface="Poppins"/>
                <a:cs typeface="Poppins"/>
                <a:sym typeface="Poppins"/>
              </a:rPr>
              <a:t>Peer-to-Peer Collaboration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0349" y="4563425"/>
            <a:ext cx="435101" cy="4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688" y="419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ANDL’s Components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830063"/>
            <a:ext cx="28113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Poppins"/>
                <a:ea typeface="Poppins"/>
                <a:cs typeface="Poppins"/>
                <a:sym typeface="Poppins"/>
              </a:rPr>
              <a:t>Conversational Interface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3370350" y="1851663"/>
            <a:ext cx="240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Community Forum</a:t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6021000" y="1851663"/>
            <a:ext cx="281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Analytics Dashboard</a:t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400" y="2395561"/>
            <a:ext cx="917875" cy="9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1162" y="2211763"/>
            <a:ext cx="1101676" cy="110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5793" y="2211750"/>
            <a:ext cx="1101700" cy="11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10349" y="4563425"/>
            <a:ext cx="435101" cy="4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0349" y="4563425"/>
            <a:ext cx="435101" cy="47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 title="andl_demo_ci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0175" y="1219874"/>
            <a:ext cx="6023650" cy="338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0" y="4835700"/>
            <a:ext cx="699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6"/>
              </a:rPr>
              <a:t>https://drive.google.com/file/d/14ousLn6Au-s1bwzqORwqhtqN9PTVNvUx/view?usp=sharing</a:t>
            </a:r>
            <a:endParaRPr sz="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1" name="Google Shape;151;p24"/>
          <p:cNvSpPr txBox="1"/>
          <p:nvPr>
            <p:ph type="title"/>
          </p:nvPr>
        </p:nvSpPr>
        <p:spPr>
          <a:xfrm>
            <a:off x="311688" y="419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Demo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888" y="1108675"/>
            <a:ext cx="4776220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Educators need this.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0349" y="4563425"/>
            <a:ext cx="435101" cy="4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0349" y="4563425"/>
            <a:ext cx="435101" cy="47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551200" y="1243263"/>
            <a:ext cx="2263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Model </a:t>
            </a:r>
            <a:r>
              <a:rPr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Fine Tuning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551200" y="1966479"/>
            <a:ext cx="2263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AI Clarity Modules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551200" y="2689671"/>
            <a:ext cx="2263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Learning Platform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551200" y="3412887"/>
            <a:ext cx="2263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AI regulation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499625" y="4136075"/>
            <a:ext cx="2882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Homework </a:t>
            </a: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Helper </a:t>
            </a: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AI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0475" y="213912"/>
            <a:ext cx="1723963" cy="452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5000" y="232711"/>
            <a:ext cx="1757752" cy="5183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060488" y="110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{2357ED39-45D1-4E57-86CC-0FDEE6A3D0D5}</a:tableStyleId>
              </a:tblPr>
              <a:tblGrid>
                <a:gridCol w="1844100"/>
                <a:gridCol w="1844100"/>
                <a:gridCol w="1844100"/>
              </a:tblGrid>
              <a:tr h="717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600"/>
                        <a:t>✓</a:t>
                      </a:r>
                      <a:endParaRPr sz="2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2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6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2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/>
                        <a:t>✗</a:t>
                      </a:r>
                      <a:endParaRPr sz="2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chemeClr val="dk1"/>
                          </a:solidFill>
                        </a:rPr>
                        <a:t>✗</a:t>
                      </a:r>
                      <a:endParaRPr sz="2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6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2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6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2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2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6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2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6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2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chemeClr val="dk1"/>
                          </a:solidFill>
                        </a:rPr>
                        <a:t>✗</a:t>
                      </a:r>
                      <a:endParaRPr sz="2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6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2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6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2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600">
                          <a:solidFill>
                            <a:schemeClr val="dk1"/>
                          </a:solidFill>
                        </a:rPr>
                        <a:t>✗</a:t>
                      </a:r>
                      <a:endParaRPr sz="2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600">
                          <a:solidFill>
                            <a:schemeClr val="dk1"/>
                          </a:solidFill>
                        </a:rPr>
                        <a:t>✗</a:t>
                      </a:r>
                      <a:endParaRPr sz="2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2" name="Google Shape;17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0075" y="232688"/>
            <a:ext cx="919299" cy="4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766100" y="1296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{20541CAD-0E9C-4DD6-8E88-0D27F7EF8E4B}</a:tableStyleId>
              </a:tblPr>
              <a:tblGrid>
                <a:gridCol w="1552500"/>
                <a:gridCol w="2850150"/>
                <a:gridCol w="504625"/>
                <a:gridCol w="504625"/>
                <a:gridCol w="504625"/>
                <a:gridCol w="504625"/>
                <a:gridCol w="504625"/>
                <a:gridCol w="504625"/>
              </a:tblGrid>
              <a:tr h="444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Initiative</a:t>
                      </a:r>
                      <a:endParaRPr sz="12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Objective</a:t>
                      </a:r>
                      <a:endParaRPr sz="12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Sep</a:t>
                      </a:r>
                      <a:endParaRPr sz="10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Oct</a:t>
                      </a:r>
                      <a:endParaRPr sz="10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Nov</a:t>
                      </a:r>
                      <a:endParaRPr sz="10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Dec</a:t>
                      </a:r>
                      <a:endParaRPr sz="10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Jan</a:t>
                      </a:r>
                      <a:endParaRPr sz="10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Feb</a:t>
                      </a:r>
                      <a:endParaRPr sz="10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0303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Market </a:t>
                      </a:r>
                      <a:r>
                        <a:rPr lang="en" sz="1000">
                          <a:solidFill>
                            <a:srgbClr val="30303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Research</a:t>
                      </a:r>
                      <a:endParaRPr sz="1000">
                        <a:solidFill>
                          <a:srgbClr val="30303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0303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Problem analysis, market-fit, value-proposition.</a:t>
                      </a:r>
                      <a:endParaRPr sz="1000">
                        <a:solidFill>
                          <a:srgbClr val="30303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6B8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0303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User Discovery</a:t>
                      </a:r>
                      <a:endParaRPr sz="1000">
                        <a:solidFill>
                          <a:srgbClr val="30303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0303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Talk </a:t>
                      </a:r>
                      <a:r>
                        <a:rPr lang="en" sz="1000">
                          <a:solidFill>
                            <a:srgbClr val="30303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to potential users (students and professors) to understand problem better.</a:t>
                      </a:r>
                      <a:endParaRPr sz="1000">
                        <a:solidFill>
                          <a:srgbClr val="30303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6B8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6B8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6B8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30303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Develop a MVP</a:t>
                      </a:r>
                      <a:endParaRPr sz="1000">
                        <a:solidFill>
                          <a:srgbClr val="30303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30303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MVP for alpha testing.</a:t>
                      </a:r>
                      <a:endParaRPr sz="1000">
                        <a:solidFill>
                          <a:srgbClr val="30303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6B8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6B8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0303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Usability Testing</a:t>
                      </a:r>
                      <a:endParaRPr sz="1000">
                        <a:solidFill>
                          <a:srgbClr val="30303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0303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Conduct user tests for the product and iterate.</a:t>
                      </a:r>
                      <a:endParaRPr sz="1000">
                        <a:solidFill>
                          <a:srgbClr val="30303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191919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191919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6B8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191919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6B8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191919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6B8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191919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191919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0303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Investor Search</a:t>
                      </a:r>
                      <a:endParaRPr sz="1000">
                        <a:solidFill>
                          <a:srgbClr val="30303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0303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Pitch ANDL to investors and institutions.</a:t>
                      </a:r>
                      <a:endParaRPr sz="1000">
                        <a:solidFill>
                          <a:srgbClr val="30303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191919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191919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191919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191919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6B8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191919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6B8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191919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6B8B0"/>
                    </a:solidFill>
                  </a:tcPr>
                </a:tc>
              </a:tr>
            </a:tbl>
          </a:graphicData>
        </a:graphic>
      </p:graphicFrame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0349" y="4563425"/>
            <a:ext cx="435101" cy="47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0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Roadmap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688" y="419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The Future with ANDL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6021000" y="1851650"/>
            <a:ext cx="281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0349" y="4563425"/>
            <a:ext cx="435101" cy="47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/>
        </p:nvSpPr>
        <p:spPr>
          <a:xfrm>
            <a:off x="4215150" y="716375"/>
            <a:ext cx="496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830063"/>
            <a:ext cx="28113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Poppins"/>
                <a:ea typeface="Poppins"/>
                <a:cs typeface="Poppins"/>
                <a:sym typeface="Poppins"/>
              </a:rPr>
              <a:t>Structured Inputs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3262800" y="1851650"/>
            <a:ext cx="261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Curricula-specific Models</a:t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6021000" y="1851663"/>
            <a:ext cx="281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Reinforcement Learning</a:t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2925" y="2313350"/>
            <a:ext cx="935725" cy="9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7599" y="2256925"/>
            <a:ext cx="935725" cy="9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2250" y="2256925"/>
            <a:ext cx="935725" cy="9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ctrTitle"/>
          </p:nvPr>
        </p:nvSpPr>
        <p:spPr>
          <a:xfrm>
            <a:off x="0" y="0"/>
            <a:ext cx="9144000" cy="16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Poppins"/>
                <a:ea typeface="Poppins"/>
                <a:cs typeface="Poppins"/>
                <a:sym typeface="Poppins"/>
              </a:rPr>
              <a:t>Join Us Towards 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9" name="Google Shape;199;p29"/>
          <p:cNvSpPr txBox="1"/>
          <p:nvPr>
            <p:ph type="ctrTitle"/>
          </p:nvPr>
        </p:nvSpPr>
        <p:spPr>
          <a:xfrm>
            <a:off x="0" y="1619250"/>
            <a:ext cx="9144000" cy="19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80">
                <a:solidFill>
                  <a:srgbClr val="AF85E2"/>
                </a:solidFill>
                <a:latin typeface="Poppins"/>
                <a:ea typeface="Poppins"/>
                <a:cs typeface="Poppins"/>
                <a:sym typeface="Poppins"/>
              </a:rPr>
              <a:t>Responsible </a:t>
            </a:r>
            <a:r>
              <a:rPr lang="en" sz="4480">
                <a:latin typeface="Poppins"/>
                <a:ea typeface="Poppins"/>
                <a:cs typeface="Poppins"/>
                <a:sym typeface="Poppins"/>
              </a:rPr>
              <a:t>&amp; </a:t>
            </a:r>
            <a:r>
              <a:rPr lang="en" sz="4480">
                <a:solidFill>
                  <a:srgbClr val="56B8B0"/>
                </a:solidFill>
                <a:latin typeface="Poppins"/>
                <a:ea typeface="Poppins"/>
                <a:cs typeface="Poppins"/>
                <a:sym typeface="Poppins"/>
              </a:rPr>
              <a:t>Explainable </a:t>
            </a:r>
            <a:r>
              <a:rPr lang="en" sz="4480">
                <a:latin typeface="Poppins"/>
                <a:ea typeface="Poppins"/>
                <a:cs typeface="Poppins"/>
                <a:sym typeface="Poppins"/>
              </a:rPr>
              <a:t>AI</a:t>
            </a:r>
            <a:endParaRPr sz="448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80">
                <a:latin typeface="Poppins"/>
                <a:ea typeface="Poppins"/>
                <a:cs typeface="Poppins"/>
                <a:sym typeface="Poppins"/>
              </a:rPr>
              <a:t>for Education</a:t>
            </a:r>
            <a:endParaRPr sz="448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0349" y="4563425"/>
            <a:ext cx="435101" cy="47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/>
          <p:nvPr>
            <p:ph type="ctrTitle"/>
          </p:nvPr>
        </p:nvSpPr>
        <p:spPr>
          <a:xfrm>
            <a:off x="0" y="3527700"/>
            <a:ext cx="9144000" cy="16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andl.io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gar Chethan Kumar"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650" y="1760100"/>
            <a:ext cx="1143000" cy="1143000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Atilla Colak" id="207" name="Google Shape;2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1550" y="1760100"/>
            <a:ext cx="1143000" cy="1143000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Manu Gautam" id="208" name="Google Shape;20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9450" y="1760100"/>
            <a:ext cx="1143000" cy="1143000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Neel Lodha" id="209" name="Google Shape;20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7350" y="1760100"/>
            <a:ext cx="1143000" cy="1143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/>
        </p:nvSpPr>
        <p:spPr>
          <a:xfrm>
            <a:off x="1033200" y="3014100"/>
            <a:ext cx="108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Sagar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3031100" y="3014100"/>
            <a:ext cx="108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Atilla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5029000" y="3014100"/>
            <a:ext cx="108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Manu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7026900" y="3014100"/>
            <a:ext cx="108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Neel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10349" y="4563425"/>
            <a:ext cx="435101" cy="47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Contact Us!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829050" y="3383400"/>
            <a:ext cx="149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8"/>
              </a:rPr>
              <a:t>sagar@andl.io</a:t>
            </a:r>
            <a:endParaRPr sz="1200"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2826950" y="3383400"/>
            <a:ext cx="149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9"/>
              </a:rPr>
              <a:t>atilla@andl.io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8" name="Google Shape;218;p30"/>
          <p:cNvSpPr txBox="1"/>
          <p:nvPr/>
        </p:nvSpPr>
        <p:spPr>
          <a:xfrm>
            <a:off x="4793025" y="3383400"/>
            <a:ext cx="149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10"/>
              </a:rPr>
              <a:t>manu@andl.io</a:t>
            </a:r>
            <a:endParaRPr sz="1200"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6822750" y="3383400"/>
            <a:ext cx="149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11"/>
              </a:rPr>
              <a:t>neel@andl.io</a:t>
            </a:r>
            <a:endParaRPr sz="1200"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2294400" y="4233000"/>
            <a:ext cx="455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12"/>
              </a:rPr>
              <a:t>https://www.linkedin.com/company/andl-ai/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gar Chethan Kumar"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650" y="1760100"/>
            <a:ext cx="1143000" cy="1143000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Atilla Colak"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1550" y="1760100"/>
            <a:ext cx="1143000" cy="1143000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Manu Gautam"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9450" y="1760100"/>
            <a:ext cx="1143000" cy="1143000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Neel Lodha"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7350" y="1760100"/>
            <a:ext cx="1143000" cy="1143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033200" y="3014100"/>
            <a:ext cx="108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Sagar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031100" y="3014100"/>
            <a:ext cx="108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Atilla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029000" y="3014100"/>
            <a:ext cx="108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Manu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026900" y="3014100"/>
            <a:ext cx="108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Neel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10349" y="4563425"/>
            <a:ext cx="435101" cy="47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Meet ANDL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571573"/>
            <a:ext cx="8520600" cy="11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“Artificial Intelligence is not a substitute for human intelligence. It is a tool to enhance human creativity and ingenuity.”</a:t>
            </a:r>
            <a:endParaRPr i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335300" y="2683363"/>
            <a:ext cx="6473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Dr. Fei Fei Li - Professor and Co-Director Of Human-Centered Artificial Intelligence @Stanford University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0349" y="4563425"/>
            <a:ext cx="435101" cy="4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The current issue with AI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53800" y="1677125"/>
            <a:ext cx="85206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The use of AI has become 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increasingly popular within education.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0349" y="4563425"/>
            <a:ext cx="435101" cy="4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0563"/>
            <a:ext cx="8839200" cy="4322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0349" y="4563425"/>
            <a:ext cx="435101" cy="4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The current issue with AI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53800" y="1677125"/>
            <a:ext cx="85206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The use of AI has become increasingly popular within education.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114100" y="24236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But so has its </a:t>
            </a:r>
            <a:r>
              <a:rPr lang="en" sz="1800">
                <a:solidFill>
                  <a:srgbClr val="AF85E2"/>
                </a:solidFill>
                <a:latin typeface="Poppins"/>
                <a:ea typeface="Poppins"/>
                <a:cs typeface="Poppins"/>
                <a:sym typeface="Poppins"/>
              </a:rPr>
              <a:t>misuse</a:t>
            </a:r>
            <a:r>
              <a:rPr lang="en"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0349" y="4563425"/>
            <a:ext cx="435101" cy="4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467988" y="3232800"/>
            <a:ext cx="410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Student decline in critical thinking and decision-making.</a:t>
            </a:r>
            <a:endParaRPr sz="16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4571988" y="3232800"/>
            <a:ext cx="410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AI tools exhibit biases affecting education quality.</a:t>
            </a:r>
            <a:endParaRPr sz="16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1693463" y="1233588"/>
            <a:ext cx="1769700" cy="1695900"/>
          </a:xfrm>
          <a:prstGeom prst="ellipse">
            <a:avLst/>
          </a:prstGeom>
          <a:solidFill>
            <a:srgbClr val="AF85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~35</a:t>
            </a:r>
            <a:r>
              <a:rPr lang="en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%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5739138" y="1258225"/>
            <a:ext cx="1769700" cy="1695900"/>
          </a:xfrm>
          <a:prstGeom prst="ellipse">
            <a:avLst/>
          </a:prstGeom>
          <a:solidFill>
            <a:srgbClr val="AF85E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~70%</a:t>
            </a:r>
            <a:endParaRPr sz="3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0349" y="4563425"/>
            <a:ext cx="435101" cy="47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144155" y="4614250"/>
            <a:ext cx="570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Source:  Zhai, C., Wibowo, S. &amp; Li, L.D. The effects of over-reliance on AI dialogue systems on students' cognitive abilities: a systematic review. Smart Learn. Environ. 11, 28 (2024). https://doi.org/10.1186/s40561-024-00316-7</a:t>
            </a:r>
            <a:endParaRPr sz="6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The current issue with AI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53800" y="1677125"/>
            <a:ext cx="85206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The use of AI has become increasingly popular within education.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1846750" y="3170075"/>
            <a:ext cx="5534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How can educators and students navigate AI </a:t>
            </a:r>
            <a:r>
              <a:rPr lang="en" sz="1800">
                <a:solidFill>
                  <a:srgbClr val="56B8B0"/>
                </a:solidFill>
                <a:latin typeface="Poppins"/>
                <a:ea typeface="Poppins"/>
                <a:cs typeface="Poppins"/>
                <a:sym typeface="Poppins"/>
              </a:rPr>
              <a:t>appropriately</a:t>
            </a:r>
            <a:r>
              <a:rPr lang="en"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3114100" y="24236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But so has its </a:t>
            </a:r>
            <a:r>
              <a:rPr lang="en" sz="1800">
                <a:solidFill>
                  <a:srgbClr val="AF85E2"/>
                </a:solidFill>
                <a:latin typeface="Poppins"/>
                <a:ea typeface="Poppins"/>
                <a:cs typeface="Poppins"/>
                <a:sym typeface="Poppins"/>
              </a:rPr>
              <a:t>misuse</a:t>
            </a:r>
            <a:r>
              <a:rPr lang="en"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0349" y="4563425"/>
            <a:ext cx="435101" cy="4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ctrTitle"/>
          </p:nvPr>
        </p:nvSpPr>
        <p:spPr>
          <a:xfrm>
            <a:off x="359333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Meet ANDL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0349" y="4563425"/>
            <a:ext cx="435101" cy="4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