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E6868"/>
    <a:srgbClr val="7E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E1B20-E088-47BC-AF55-851CB33B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99" y="790575"/>
            <a:ext cx="4884913" cy="5386388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Sometimes you will be asked about </a:t>
            </a:r>
            <a:r>
              <a:rPr lang="en-US" altLang="ko-KR" sz="2000" b="1" dirty="0"/>
              <a:t>bodily sensations </a:t>
            </a:r>
            <a:r>
              <a:rPr lang="en-US" altLang="ko-KR" sz="2000" dirty="0"/>
              <a:t>you feel during experiment</a:t>
            </a:r>
          </a:p>
          <a:p>
            <a:r>
              <a:rPr lang="en-US" altLang="ko-KR" sz="2000" dirty="0"/>
              <a:t>You can mark the change of your bodily sensation by </a:t>
            </a:r>
            <a:r>
              <a:rPr lang="en-US" altLang="ko-KR" sz="2000" b="1" dirty="0"/>
              <a:t>mouse click</a:t>
            </a:r>
            <a:r>
              <a:rPr lang="en-US" altLang="ko-KR" sz="2000" dirty="0"/>
              <a:t> on the body picture</a:t>
            </a:r>
          </a:p>
          <a:p>
            <a:r>
              <a:rPr lang="en-US" altLang="ko-KR" sz="2000" dirty="0"/>
              <a:t>In the </a:t>
            </a:r>
            <a:r>
              <a:rPr lang="en-US" altLang="ko-KR" sz="2000" b="1" dirty="0"/>
              <a:t>left body</a:t>
            </a:r>
            <a:r>
              <a:rPr lang="en-US" altLang="ko-KR" sz="2000" dirty="0"/>
              <a:t>, you can check the regions whose </a:t>
            </a:r>
            <a:r>
              <a:rPr lang="en-US" altLang="ko-KR" sz="2000" b="1" dirty="0">
                <a:solidFill>
                  <a:srgbClr val="FF0000"/>
                </a:solidFill>
              </a:rPr>
              <a:t>activity you feel increasing </a:t>
            </a:r>
            <a:r>
              <a:rPr lang="en-US" altLang="ko-KR" sz="2000" dirty="0"/>
              <a:t>or getting stronger. It will be marked as a </a:t>
            </a:r>
            <a:r>
              <a:rPr lang="en-US" altLang="ko-KR" sz="2000" b="1" dirty="0">
                <a:solidFill>
                  <a:srgbClr val="FF0000"/>
                </a:solidFill>
              </a:rPr>
              <a:t>red</a:t>
            </a:r>
            <a:r>
              <a:rPr lang="en-US" altLang="ko-KR" sz="2000" b="1" dirty="0"/>
              <a:t> </a:t>
            </a:r>
            <a:r>
              <a:rPr lang="en-US" altLang="ko-KR" sz="2000" dirty="0"/>
              <a:t>circle.</a:t>
            </a:r>
          </a:p>
          <a:p>
            <a:r>
              <a:rPr lang="en-US" altLang="ko-KR" sz="2000" dirty="0"/>
              <a:t>In the </a:t>
            </a:r>
            <a:r>
              <a:rPr lang="en-US" altLang="ko-KR" sz="2000" b="1" dirty="0"/>
              <a:t>right body</a:t>
            </a:r>
            <a:r>
              <a:rPr lang="en-US" altLang="ko-KR" sz="2000" dirty="0"/>
              <a:t>, you can check the regions whose </a:t>
            </a:r>
            <a:r>
              <a:rPr lang="en-US" altLang="ko-KR" sz="2000" b="1" dirty="0">
                <a:solidFill>
                  <a:srgbClr val="6666FF"/>
                </a:solidFill>
              </a:rPr>
              <a:t>activity you feel decreasing </a:t>
            </a:r>
            <a:r>
              <a:rPr lang="en-US" altLang="ko-KR" sz="2000" dirty="0"/>
              <a:t>or getting weaker. It will be marked as a </a:t>
            </a:r>
            <a:r>
              <a:rPr lang="en-US" altLang="ko-KR" sz="2000" b="1" dirty="0">
                <a:solidFill>
                  <a:srgbClr val="6666FF"/>
                </a:solidFill>
              </a:rPr>
              <a:t>blue</a:t>
            </a:r>
            <a:r>
              <a:rPr lang="en-US" altLang="ko-KR" sz="2000" b="1" dirty="0"/>
              <a:t> </a:t>
            </a:r>
            <a:r>
              <a:rPr lang="en-US" altLang="ko-KR" sz="2000" dirty="0"/>
              <a:t>circle.</a:t>
            </a:r>
          </a:p>
          <a:p>
            <a:r>
              <a:rPr lang="en-US" altLang="ko-KR" sz="2000" dirty="0"/>
              <a:t>If you click </a:t>
            </a:r>
            <a:r>
              <a:rPr lang="en-US" altLang="ko-KR" sz="2000" b="1" u="sng" dirty="0"/>
              <a:t>RESET</a:t>
            </a:r>
            <a:r>
              <a:rPr lang="en-US" altLang="ko-KR" sz="2000" b="1" dirty="0"/>
              <a:t> </a:t>
            </a:r>
            <a:r>
              <a:rPr lang="en-US" altLang="ko-KR" sz="2000" dirty="0"/>
              <a:t>button, all marks will be removed from the figure and you can  </a:t>
            </a:r>
            <a:r>
              <a:rPr lang="en-US" altLang="ko-KR" sz="2000" b="1" dirty="0"/>
              <a:t>restart</a:t>
            </a:r>
            <a:r>
              <a:rPr lang="en-US" altLang="ko-KR" sz="2000" dirty="0"/>
              <a:t> marking</a:t>
            </a:r>
          </a:p>
          <a:p>
            <a:r>
              <a:rPr lang="en-US" altLang="ko-KR" sz="2000" dirty="0"/>
              <a:t>If you finish marking, </a:t>
            </a:r>
            <a:r>
              <a:rPr lang="en-US" altLang="ko-KR" sz="2000" b="1" u="sng" dirty="0"/>
              <a:t>press ENTER key</a:t>
            </a:r>
            <a:endParaRPr lang="ko-KR" altLang="en-US" sz="2000" b="1" u="sng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AFFDD-09A0-4AD5-852A-D81018E4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12" y="314325"/>
            <a:ext cx="5777925" cy="57491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FD25CF-CCC6-432A-B735-F5E76C1FB2A8}"/>
              </a:ext>
            </a:extLst>
          </p:cNvPr>
          <p:cNvSpPr/>
          <p:nvPr/>
        </p:nvSpPr>
        <p:spPr>
          <a:xfrm>
            <a:off x="6353175" y="1400175"/>
            <a:ext cx="857250" cy="88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B42B4A-372A-4402-A157-FA0EEBC3FD94}"/>
              </a:ext>
            </a:extLst>
          </p:cNvPr>
          <p:cNvCxnSpPr>
            <a:cxnSpLocks/>
          </p:cNvCxnSpPr>
          <p:nvPr/>
        </p:nvCxnSpPr>
        <p:spPr>
          <a:xfrm flipV="1">
            <a:off x="5469281" y="1819277"/>
            <a:ext cx="883894" cy="74413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65229C-C6B6-4F5F-8140-BEF9D8E83387}"/>
              </a:ext>
            </a:extLst>
          </p:cNvPr>
          <p:cNvSpPr/>
          <p:nvPr/>
        </p:nvSpPr>
        <p:spPr>
          <a:xfrm>
            <a:off x="9877425" y="1400175"/>
            <a:ext cx="857250" cy="885825"/>
          </a:xfrm>
          <a:prstGeom prst="rect">
            <a:avLst/>
          </a:prstGeom>
          <a:noFill/>
          <a:ln w="28575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EDBD9F-559B-421C-99CF-084E90C9A94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64479" y="2286000"/>
            <a:ext cx="4841571" cy="1504952"/>
          </a:xfrm>
          <a:prstGeom prst="straightConnector1">
            <a:avLst/>
          </a:prstGeom>
          <a:ln w="38100">
            <a:solidFill>
              <a:srgbClr val="6666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CCF5E1-5A91-4A82-BFC9-0F0FB977164E}"/>
              </a:ext>
            </a:extLst>
          </p:cNvPr>
          <p:cNvSpPr txBox="1"/>
          <p:nvPr/>
        </p:nvSpPr>
        <p:spPr>
          <a:xfrm>
            <a:off x="7753461" y="1777096"/>
            <a:ext cx="14446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Mark using </a:t>
            </a:r>
          </a:p>
          <a:p>
            <a:pPr algn="ctr"/>
            <a:r>
              <a:rPr lang="en-US" altLang="ko-KR" b="1" dirty="0"/>
              <a:t>mouse click!!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692CBF-20BA-435C-98AC-B8335107FE54}"/>
              </a:ext>
            </a:extLst>
          </p:cNvPr>
          <p:cNvCxnSpPr>
            <a:cxnSpLocks/>
          </p:cNvCxnSpPr>
          <p:nvPr/>
        </p:nvCxnSpPr>
        <p:spPr>
          <a:xfrm>
            <a:off x="5464479" y="4676777"/>
            <a:ext cx="3011295" cy="6953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90C40E-E1FE-4273-8C8F-80BC38CC9D9B}"/>
              </a:ext>
            </a:extLst>
          </p:cNvPr>
          <p:cNvSpPr txBox="1"/>
          <p:nvPr/>
        </p:nvSpPr>
        <p:spPr>
          <a:xfrm>
            <a:off x="7528799" y="4635608"/>
            <a:ext cx="23407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Press ENTER to finish!</a:t>
            </a:r>
            <a:endParaRPr lang="ko-KR" altLang="en-US" b="1" dirty="0"/>
          </a:p>
        </p:txBody>
      </p:sp>
      <p:sp>
        <p:nvSpPr>
          <p:cNvPr id="22" name="텍스트 상자 9">
            <a:extLst>
              <a:ext uri="{FF2B5EF4-FFF2-40B4-BE49-F238E27FC236}">
                <a16:creationId xmlns:a16="http://schemas.microsoft.com/office/drawing/2014/main" id="{C8F52C49-0D4E-4CA3-B160-A6251178B437}"/>
              </a:ext>
            </a:extLst>
          </p:cNvPr>
          <p:cNvSpPr txBox="1"/>
          <p:nvPr/>
        </p:nvSpPr>
        <p:spPr>
          <a:xfrm>
            <a:off x="8387081" y="6217675"/>
            <a:ext cx="341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</a:rPr>
              <a:t>Press ‘Space bar’ to continue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텍스트 상자 16">
            <a:extLst>
              <a:ext uri="{FF2B5EF4-FFF2-40B4-BE49-F238E27FC236}">
                <a16:creationId xmlns:a16="http://schemas.microsoft.com/office/drawing/2014/main" id="{716577A8-D5A3-4932-9D72-19F26A153514}"/>
              </a:ext>
            </a:extLst>
          </p:cNvPr>
          <p:cNvSpPr txBox="1"/>
          <p:nvPr/>
        </p:nvSpPr>
        <p:spPr>
          <a:xfrm>
            <a:off x="8464852" y="6415897"/>
            <a:ext cx="17533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Previous page</a:t>
            </a:r>
            <a:endParaRPr kumimoji="1" lang="ko-KR" altLang="en-US" sz="2000" b="1" dirty="0"/>
          </a:p>
        </p:txBody>
      </p:sp>
      <p:sp>
        <p:nvSpPr>
          <p:cNvPr id="24" name="오른쪽 화살표[R] 17">
            <a:extLst>
              <a:ext uri="{FF2B5EF4-FFF2-40B4-BE49-F238E27FC236}">
                <a16:creationId xmlns:a16="http://schemas.microsoft.com/office/drawing/2014/main" id="{87238339-0817-4841-AEF7-FD5BC812422B}"/>
              </a:ext>
            </a:extLst>
          </p:cNvPr>
          <p:cNvSpPr/>
          <p:nvPr/>
        </p:nvSpPr>
        <p:spPr>
          <a:xfrm>
            <a:off x="10791786" y="5912567"/>
            <a:ext cx="577753" cy="4689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오른쪽 화살표[R] 18">
            <a:extLst>
              <a:ext uri="{FF2B5EF4-FFF2-40B4-BE49-F238E27FC236}">
                <a16:creationId xmlns:a16="http://schemas.microsoft.com/office/drawing/2014/main" id="{0F95D96F-F435-4463-95F7-A6B11977BB5C}"/>
              </a:ext>
            </a:extLst>
          </p:cNvPr>
          <p:cNvSpPr/>
          <p:nvPr/>
        </p:nvSpPr>
        <p:spPr>
          <a:xfrm flipH="1">
            <a:off x="8990043" y="5912567"/>
            <a:ext cx="586545" cy="4689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60A587-A803-49C4-94E4-9DFAEA739B90}"/>
              </a:ext>
            </a:extLst>
          </p:cNvPr>
          <p:cNvSpPr/>
          <p:nvPr/>
        </p:nvSpPr>
        <p:spPr>
          <a:xfrm>
            <a:off x="10507107" y="6433091"/>
            <a:ext cx="114710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ko-KR" b="1"/>
              <a:t>Next page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869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132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localizer version</dc:title>
  <dc:creator>haiyan</dc:creator>
  <cp:lastModifiedBy>Jaejoong Kim</cp:lastModifiedBy>
  <cp:revision>97</cp:revision>
  <dcterms:created xsi:type="dcterms:W3CDTF">2019-07-22T21:57:02Z</dcterms:created>
  <dcterms:modified xsi:type="dcterms:W3CDTF">2024-01-21T00:23:01Z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1033-1.1.0.1454</vt:lpwstr>
  </property>
</Properties>
</file>