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6858000" cx="12192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9" roundtripDataSignature="AMtx7miaMMln6b71tHM/AjpzjBsucXW1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290" cy="51349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812" y="0"/>
            <a:ext cx="3078290" cy="51349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375" y="4925254"/>
            <a:ext cx="5682996" cy="402975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804"/>
            <a:ext cx="3078290" cy="51349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812" y="9720804"/>
            <a:ext cx="3078290" cy="51349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10375" y="4925254"/>
            <a:ext cx="5682996" cy="402975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481584" y="1279287"/>
            <a:ext cx="6140577" cy="345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71" name="Shape 71"/>
        <p:cNvGrpSpPr/>
        <p:nvPr/>
      </p:nvGrpSpPr>
      <p:grpSpPr>
        <a:xfrm>
          <a:off x="0" y="0"/>
          <a:ext cx="0" cy="0"/>
          <a:chOff x="0" y="0"/>
          <a:chExt cx="0" cy="0"/>
        </a:xfrm>
      </p:grpSpPr>
      <p:sp>
        <p:nvSpPr>
          <p:cNvPr id="72" name="Google Shape;72;p14"/>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p:nvPr>
            <p:ph idx="2" type="pic"/>
          </p:nvPr>
        </p:nvSpPr>
        <p:spPr>
          <a:xfrm>
            <a:off x="5183188" y="987425"/>
            <a:ext cx="6172200" cy="4873625"/>
          </a:xfrm>
          <a:prstGeom prst="rect">
            <a:avLst/>
          </a:prstGeom>
          <a:noFill/>
          <a:ln>
            <a:noFill/>
          </a:ln>
        </p:spPr>
      </p:sp>
      <p:sp>
        <p:nvSpPr>
          <p:cNvPr id="61" name="Google Shape;61;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idx="1" type="body"/>
          </p:nvPr>
        </p:nvSpPr>
        <p:spPr>
          <a:xfrm>
            <a:off x="701899" y="794544"/>
            <a:ext cx="4884913" cy="538638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sz="2400"/>
              <a:t>Sensation Mapping Task</a:t>
            </a:r>
            <a:endParaRPr/>
          </a:p>
          <a:p>
            <a:pPr indent="-228600" lvl="0" marL="228600" rtl="0" algn="l">
              <a:lnSpc>
                <a:spcPct val="90000"/>
              </a:lnSpc>
              <a:spcBef>
                <a:spcPts val="1000"/>
              </a:spcBef>
              <a:spcAft>
                <a:spcPts val="0"/>
              </a:spcAft>
              <a:buClr>
                <a:schemeClr val="dk1"/>
              </a:buClr>
              <a:buSzPts val="1800"/>
              <a:buChar char="•"/>
            </a:pPr>
            <a:r>
              <a:rPr lang="en-US" sz="1800"/>
              <a:t>Welcome to the sensation mapping task </a:t>
            </a:r>
            <a:endParaRPr/>
          </a:p>
          <a:p>
            <a:pPr indent="-228600" lvl="0" marL="228600" rtl="0" algn="l">
              <a:lnSpc>
                <a:spcPct val="90000"/>
              </a:lnSpc>
              <a:spcBef>
                <a:spcPts val="1000"/>
              </a:spcBef>
              <a:spcAft>
                <a:spcPts val="0"/>
              </a:spcAft>
              <a:buClr>
                <a:schemeClr val="dk1"/>
              </a:buClr>
              <a:buSzPts val="1800"/>
              <a:buChar char="•"/>
            </a:pPr>
            <a:r>
              <a:rPr lang="en-US" sz="1800"/>
              <a:t>You will make responses that show where your bodily sensations occur during different scenarios within a typical university setting.</a:t>
            </a:r>
            <a:endParaRPr/>
          </a:p>
          <a:p>
            <a:pPr indent="-228600" lvl="0" marL="228600" rtl="0" algn="l">
              <a:lnSpc>
                <a:spcPct val="90000"/>
              </a:lnSpc>
              <a:spcBef>
                <a:spcPts val="1000"/>
              </a:spcBef>
              <a:spcAft>
                <a:spcPts val="0"/>
              </a:spcAft>
              <a:buClr>
                <a:schemeClr val="dk1"/>
              </a:buClr>
              <a:buSzPts val="1800"/>
              <a:buChar char="•"/>
            </a:pPr>
            <a:r>
              <a:rPr lang="en-US" sz="1800"/>
              <a:t>The task requires you to identify any perceived changes in physical sensation in response to the presented scenario.</a:t>
            </a:r>
            <a:endParaRPr sz="1800"/>
          </a:p>
          <a:p>
            <a:pPr indent="-228600" lvl="0" marL="228600" rtl="0" algn="l">
              <a:lnSpc>
                <a:spcPct val="90000"/>
              </a:lnSpc>
              <a:spcBef>
                <a:spcPts val="1000"/>
              </a:spcBef>
              <a:spcAft>
                <a:spcPts val="0"/>
              </a:spcAft>
              <a:buSzPts val="1800"/>
              <a:buChar char="•"/>
            </a:pPr>
            <a:r>
              <a:rPr lang="en-US" sz="1800"/>
              <a:t>Physical sensation means </a:t>
            </a:r>
            <a:r>
              <a:rPr lang="en-US" sz="1800"/>
              <a:t>where</a:t>
            </a:r>
            <a:r>
              <a:rPr lang="en-US" sz="1800"/>
              <a:t> you feel things in your body. For example, if you have a headache you would feel that in your forehead. If you have a lot of nerves and your heart is racing you would feel that in your chest. If you are really cold and your fingers are going numb you would feel that in your hands.</a:t>
            </a:r>
            <a:endParaRPr sz="1800"/>
          </a:p>
        </p:txBody>
      </p:sp>
      <p:pic>
        <p:nvPicPr>
          <p:cNvPr id="81" name="Google Shape;81;p1"/>
          <p:cNvPicPr preferRelativeResize="0"/>
          <p:nvPr/>
        </p:nvPicPr>
        <p:blipFill rotWithShape="1">
          <a:blip r:embed="rId3">
            <a:alphaModFix/>
          </a:blip>
          <a:srcRect b="0" l="0" r="0" t="0"/>
          <a:stretch/>
        </p:blipFill>
        <p:spPr>
          <a:xfrm>
            <a:off x="7856393" y="802481"/>
            <a:ext cx="2067213" cy="53061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idx="1" type="body"/>
          </p:nvPr>
        </p:nvSpPr>
        <p:spPr>
          <a:xfrm>
            <a:off x="701899" y="794544"/>
            <a:ext cx="4884913" cy="5386388"/>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b="1" lang="en-US" sz="2400"/>
              <a:t>Sensation Mapping Task</a:t>
            </a:r>
            <a:endParaRPr sz="2400"/>
          </a:p>
          <a:p>
            <a:pPr indent="-228600" lvl="0" marL="228600" rtl="0" algn="l">
              <a:lnSpc>
                <a:spcPct val="90000"/>
              </a:lnSpc>
              <a:spcBef>
                <a:spcPts val="1000"/>
              </a:spcBef>
              <a:spcAft>
                <a:spcPts val="0"/>
              </a:spcAft>
              <a:buClr>
                <a:schemeClr val="dk1"/>
              </a:buClr>
              <a:buSzPts val="2000"/>
              <a:buChar char="•"/>
            </a:pPr>
            <a:r>
              <a:rPr lang="en-US" sz="2000"/>
              <a:t>You can mark the change of your bodily sensation by </a:t>
            </a:r>
            <a:r>
              <a:rPr b="1" lang="en-US" sz="2000"/>
              <a:t>mouse click</a:t>
            </a:r>
            <a:r>
              <a:rPr lang="en-US" sz="2000"/>
              <a:t> on the body picture</a:t>
            </a:r>
            <a:endParaRPr/>
          </a:p>
          <a:p>
            <a:pPr indent="-228600" lvl="0" marL="228600" rtl="0" algn="l">
              <a:lnSpc>
                <a:spcPct val="90000"/>
              </a:lnSpc>
              <a:spcBef>
                <a:spcPts val="1000"/>
              </a:spcBef>
              <a:spcAft>
                <a:spcPts val="0"/>
              </a:spcAft>
              <a:buClr>
                <a:schemeClr val="dk1"/>
              </a:buClr>
              <a:buSzPts val="2000"/>
              <a:buChar char="•"/>
            </a:pPr>
            <a:r>
              <a:rPr lang="en-US" sz="2000"/>
              <a:t>In the </a:t>
            </a:r>
            <a:r>
              <a:rPr b="1" lang="en-US" sz="2000"/>
              <a:t>left body</a:t>
            </a:r>
            <a:r>
              <a:rPr lang="en-US" sz="2000"/>
              <a:t>, you can check the regions whose </a:t>
            </a:r>
            <a:r>
              <a:rPr b="1" lang="en-US" sz="2000">
                <a:solidFill>
                  <a:srgbClr val="FF0000"/>
                </a:solidFill>
              </a:rPr>
              <a:t>activity you feel increasing </a:t>
            </a:r>
            <a:r>
              <a:rPr lang="en-US" sz="2000"/>
              <a:t>or getting stronger. It will be marked as a </a:t>
            </a:r>
            <a:r>
              <a:rPr b="1" lang="en-US" sz="2000">
                <a:solidFill>
                  <a:srgbClr val="FF0000"/>
                </a:solidFill>
              </a:rPr>
              <a:t>red</a:t>
            </a:r>
            <a:r>
              <a:rPr b="1" lang="en-US" sz="2000"/>
              <a:t> </a:t>
            </a:r>
            <a:r>
              <a:rPr lang="en-US" sz="2000"/>
              <a:t>circle.</a:t>
            </a:r>
            <a:endParaRPr/>
          </a:p>
          <a:p>
            <a:pPr indent="-228600" lvl="0" marL="228600" rtl="0" algn="l">
              <a:lnSpc>
                <a:spcPct val="90000"/>
              </a:lnSpc>
              <a:spcBef>
                <a:spcPts val="1000"/>
              </a:spcBef>
              <a:spcAft>
                <a:spcPts val="0"/>
              </a:spcAft>
              <a:buClr>
                <a:schemeClr val="dk1"/>
              </a:buClr>
              <a:buSzPts val="2000"/>
              <a:buChar char="•"/>
            </a:pPr>
            <a:r>
              <a:rPr lang="en-US" sz="2000"/>
              <a:t>In the </a:t>
            </a:r>
            <a:r>
              <a:rPr b="1" lang="en-US" sz="2000"/>
              <a:t>right body</a:t>
            </a:r>
            <a:r>
              <a:rPr lang="en-US" sz="2000"/>
              <a:t>, you can check the regions whose </a:t>
            </a:r>
            <a:r>
              <a:rPr b="1" lang="en-US" sz="2000">
                <a:solidFill>
                  <a:srgbClr val="6666FF"/>
                </a:solidFill>
              </a:rPr>
              <a:t>activity you feel decreasing </a:t>
            </a:r>
            <a:r>
              <a:rPr lang="en-US" sz="2000"/>
              <a:t>or getting weaker. It will be marked as a </a:t>
            </a:r>
            <a:r>
              <a:rPr b="1" lang="en-US" sz="2000">
                <a:solidFill>
                  <a:srgbClr val="6666FF"/>
                </a:solidFill>
              </a:rPr>
              <a:t>blue</a:t>
            </a:r>
            <a:r>
              <a:rPr b="1" lang="en-US" sz="2000"/>
              <a:t> </a:t>
            </a:r>
            <a:r>
              <a:rPr lang="en-US" sz="2000"/>
              <a:t>circle.</a:t>
            </a:r>
            <a:endParaRPr/>
          </a:p>
          <a:p>
            <a:pPr indent="-228600" lvl="0" marL="228600" rtl="0" algn="l">
              <a:lnSpc>
                <a:spcPct val="90000"/>
              </a:lnSpc>
              <a:spcBef>
                <a:spcPts val="1000"/>
              </a:spcBef>
              <a:spcAft>
                <a:spcPts val="0"/>
              </a:spcAft>
              <a:buClr>
                <a:schemeClr val="dk1"/>
              </a:buClr>
              <a:buSzPts val="2000"/>
              <a:buChar char="•"/>
            </a:pPr>
            <a:r>
              <a:rPr lang="en-US" sz="2000"/>
              <a:t>If you click </a:t>
            </a:r>
            <a:r>
              <a:rPr b="1" lang="en-US" sz="2000" u="sng"/>
              <a:t>RESET</a:t>
            </a:r>
            <a:r>
              <a:rPr b="1" lang="en-US" sz="2000"/>
              <a:t> </a:t>
            </a:r>
            <a:r>
              <a:rPr lang="en-US" sz="2000"/>
              <a:t>button, all marks will be removed from the figure, and you can  </a:t>
            </a:r>
            <a:r>
              <a:rPr b="1" lang="en-US" sz="2000"/>
              <a:t>restart</a:t>
            </a:r>
            <a:r>
              <a:rPr lang="en-US" sz="2000"/>
              <a:t> marking</a:t>
            </a:r>
            <a:endParaRPr/>
          </a:p>
          <a:p>
            <a:pPr indent="-228600" lvl="0" marL="228600" rtl="0" algn="l">
              <a:lnSpc>
                <a:spcPct val="90000"/>
              </a:lnSpc>
              <a:spcBef>
                <a:spcPts val="1000"/>
              </a:spcBef>
              <a:spcAft>
                <a:spcPts val="0"/>
              </a:spcAft>
              <a:buClr>
                <a:schemeClr val="dk1"/>
              </a:buClr>
              <a:buSzPts val="2000"/>
              <a:buChar char="•"/>
            </a:pPr>
            <a:r>
              <a:rPr lang="en-US" sz="2000"/>
              <a:t>When</a:t>
            </a:r>
            <a:r>
              <a:rPr lang="en-US" sz="2000"/>
              <a:t> you finish marking, press the </a:t>
            </a:r>
            <a:r>
              <a:rPr b="1" lang="en-US" sz="2000" u="sng"/>
              <a:t>ENTER</a:t>
            </a:r>
            <a:r>
              <a:rPr lang="en-US" sz="2000"/>
              <a:t> key</a:t>
            </a:r>
            <a:endParaRPr sz="2000"/>
          </a:p>
          <a:p>
            <a:pPr indent="-114300" lvl="0" marL="228600" rtl="0" algn="l">
              <a:lnSpc>
                <a:spcPct val="90000"/>
              </a:lnSpc>
              <a:spcBef>
                <a:spcPts val="1000"/>
              </a:spcBef>
              <a:spcAft>
                <a:spcPts val="0"/>
              </a:spcAft>
              <a:buClr>
                <a:schemeClr val="dk1"/>
              </a:buClr>
              <a:buSzPts val="1800"/>
              <a:buNone/>
            </a:pPr>
            <a:r>
              <a:t/>
            </a:r>
            <a:endParaRPr sz="1800"/>
          </a:p>
        </p:txBody>
      </p:sp>
      <p:pic>
        <p:nvPicPr>
          <p:cNvPr id="87" name="Google Shape;87;p2"/>
          <p:cNvPicPr preferRelativeResize="0"/>
          <p:nvPr/>
        </p:nvPicPr>
        <p:blipFill rotWithShape="1">
          <a:blip r:embed="rId3">
            <a:alphaModFix/>
          </a:blip>
          <a:srcRect b="0" l="0" r="0" t="0"/>
          <a:stretch/>
        </p:blipFill>
        <p:spPr>
          <a:xfrm>
            <a:off x="5586812" y="314325"/>
            <a:ext cx="5777925" cy="5749131"/>
          </a:xfrm>
          <a:prstGeom prst="rect">
            <a:avLst/>
          </a:prstGeom>
          <a:noFill/>
          <a:ln>
            <a:noFill/>
          </a:ln>
        </p:spPr>
      </p:pic>
      <p:sp>
        <p:nvSpPr>
          <p:cNvPr id="88" name="Google Shape;88;p2"/>
          <p:cNvSpPr/>
          <p:nvPr/>
        </p:nvSpPr>
        <p:spPr>
          <a:xfrm>
            <a:off x="6353175" y="1400175"/>
            <a:ext cx="857250" cy="885825"/>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89" name="Google Shape;89;p2"/>
          <p:cNvCxnSpPr/>
          <p:nvPr/>
        </p:nvCxnSpPr>
        <p:spPr>
          <a:xfrm flipH="1" rot="10800000">
            <a:off x="5469281" y="1819277"/>
            <a:ext cx="883894" cy="744139"/>
          </a:xfrm>
          <a:prstGeom prst="straightConnector1">
            <a:avLst/>
          </a:prstGeom>
          <a:noFill/>
          <a:ln cap="flat" cmpd="sng" w="38100">
            <a:solidFill>
              <a:srgbClr val="FF0000"/>
            </a:solidFill>
            <a:prstDash val="dot"/>
            <a:miter lim="800000"/>
            <a:headEnd len="sm" w="sm" type="none"/>
            <a:tailEnd len="med" w="med" type="triangle"/>
          </a:ln>
        </p:spPr>
      </p:cxnSp>
      <p:sp>
        <p:nvSpPr>
          <p:cNvPr id="90" name="Google Shape;90;p2"/>
          <p:cNvSpPr/>
          <p:nvPr/>
        </p:nvSpPr>
        <p:spPr>
          <a:xfrm>
            <a:off x="9877425" y="1400175"/>
            <a:ext cx="857250" cy="885825"/>
          </a:xfrm>
          <a:prstGeom prst="rect">
            <a:avLst/>
          </a:prstGeom>
          <a:noFill/>
          <a:ln cap="flat" cmpd="sng" w="28575">
            <a:solidFill>
              <a:srgbClr val="66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1" name="Google Shape;91;p2"/>
          <p:cNvCxnSpPr>
            <a:endCxn id="90" idx="2"/>
          </p:cNvCxnSpPr>
          <p:nvPr/>
        </p:nvCxnSpPr>
        <p:spPr>
          <a:xfrm flipH="1" rot="10800000">
            <a:off x="5464350" y="2286000"/>
            <a:ext cx="4841700" cy="1505100"/>
          </a:xfrm>
          <a:prstGeom prst="straightConnector1">
            <a:avLst/>
          </a:prstGeom>
          <a:noFill/>
          <a:ln cap="flat" cmpd="sng" w="38100">
            <a:solidFill>
              <a:srgbClr val="6666FF"/>
            </a:solidFill>
            <a:prstDash val="dot"/>
            <a:miter lim="800000"/>
            <a:headEnd len="sm" w="sm" type="none"/>
            <a:tailEnd len="med" w="med" type="triangle"/>
          </a:ln>
        </p:spPr>
      </p:cxnSp>
      <p:sp>
        <p:nvSpPr>
          <p:cNvPr id="92" name="Google Shape;92;p2"/>
          <p:cNvSpPr txBox="1"/>
          <p:nvPr/>
        </p:nvSpPr>
        <p:spPr>
          <a:xfrm>
            <a:off x="7753461" y="1777096"/>
            <a:ext cx="1444626"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Mark using </a:t>
            </a:r>
            <a:endParaRPr/>
          </a:p>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mouse click!!</a:t>
            </a:r>
            <a:endParaRPr b="1" i="0" sz="1800" u="none" cap="none" strike="noStrike">
              <a:solidFill>
                <a:schemeClr val="dk1"/>
              </a:solidFill>
              <a:latin typeface="Calibri"/>
              <a:ea typeface="Calibri"/>
              <a:cs typeface="Calibri"/>
              <a:sym typeface="Calibri"/>
            </a:endParaRPr>
          </a:p>
        </p:txBody>
      </p:sp>
      <p:cxnSp>
        <p:nvCxnSpPr>
          <p:cNvPr id="93" name="Google Shape;93;p2"/>
          <p:cNvCxnSpPr/>
          <p:nvPr/>
        </p:nvCxnSpPr>
        <p:spPr>
          <a:xfrm>
            <a:off x="5464479" y="4676777"/>
            <a:ext cx="3011295" cy="695323"/>
          </a:xfrm>
          <a:prstGeom prst="straightConnector1">
            <a:avLst/>
          </a:prstGeom>
          <a:noFill/>
          <a:ln cap="flat" cmpd="sng" w="38100">
            <a:solidFill>
              <a:schemeClr val="dk1"/>
            </a:solidFill>
            <a:prstDash val="dot"/>
            <a:miter lim="800000"/>
            <a:headEnd len="sm" w="sm" type="none"/>
            <a:tailEnd len="med" w="med" type="triangle"/>
          </a:ln>
        </p:spPr>
      </p:cxnSp>
      <p:sp>
        <p:nvSpPr>
          <p:cNvPr id="94" name="Google Shape;94;p2"/>
          <p:cNvSpPr txBox="1"/>
          <p:nvPr/>
        </p:nvSpPr>
        <p:spPr>
          <a:xfrm>
            <a:off x="7528799" y="4635608"/>
            <a:ext cx="234070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Press ENTER to finish!</a:t>
            </a:r>
            <a:endParaRPr b="1" sz="1800">
              <a:solidFill>
                <a:schemeClr val="dk1"/>
              </a:solidFill>
              <a:latin typeface="Calibri"/>
              <a:ea typeface="Calibri"/>
              <a:cs typeface="Calibri"/>
              <a:sym typeface="Calibri"/>
            </a:endParaRPr>
          </a:p>
        </p:txBody>
      </p:sp>
      <p:sp>
        <p:nvSpPr>
          <p:cNvPr id="95" name="Google Shape;95;p2"/>
          <p:cNvSpPr txBox="1"/>
          <p:nvPr/>
        </p:nvSpPr>
        <p:spPr>
          <a:xfrm>
            <a:off x="8387081" y="6217675"/>
            <a:ext cx="34188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Press ‘Space bar’ to continue</a:t>
            </a:r>
            <a:endParaRPr b="1" sz="1800">
              <a:solidFill>
                <a:schemeClr val="lt1"/>
              </a:solidFill>
              <a:latin typeface="Calibri"/>
              <a:ea typeface="Calibri"/>
              <a:cs typeface="Calibri"/>
              <a:sym typeface="Calibri"/>
            </a:endParaRPr>
          </a:p>
        </p:txBody>
      </p:sp>
      <p:sp>
        <p:nvSpPr>
          <p:cNvPr id="96" name="Google Shape;96;p2"/>
          <p:cNvSpPr txBox="1"/>
          <p:nvPr/>
        </p:nvSpPr>
        <p:spPr>
          <a:xfrm>
            <a:off x="8464852" y="6415897"/>
            <a:ext cx="17533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Previous page</a:t>
            </a:r>
            <a:endParaRPr b="1" sz="2000">
              <a:solidFill>
                <a:schemeClr val="dk1"/>
              </a:solidFill>
              <a:latin typeface="Calibri"/>
              <a:ea typeface="Calibri"/>
              <a:cs typeface="Calibri"/>
              <a:sym typeface="Calibri"/>
            </a:endParaRPr>
          </a:p>
        </p:txBody>
      </p:sp>
      <p:sp>
        <p:nvSpPr>
          <p:cNvPr id="97" name="Google Shape;97;p2"/>
          <p:cNvSpPr/>
          <p:nvPr/>
        </p:nvSpPr>
        <p:spPr>
          <a:xfrm>
            <a:off x="10791786" y="5912567"/>
            <a:ext cx="577753" cy="468923"/>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p:nvPr/>
        </p:nvSpPr>
        <p:spPr>
          <a:xfrm flipH="1">
            <a:off x="8990043" y="5912567"/>
            <a:ext cx="586545" cy="468923"/>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2"/>
          <p:cNvSpPr/>
          <p:nvPr/>
        </p:nvSpPr>
        <p:spPr>
          <a:xfrm>
            <a:off x="10507107" y="6433091"/>
            <a:ext cx="11471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Next page</a:t>
            </a:r>
            <a:endParaRPr b="1"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701899" y="794544"/>
            <a:ext cx="4884913" cy="538638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sz="2400"/>
              <a:t>Sensation Mapping Task</a:t>
            </a:r>
            <a:endParaRPr/>
          </a:p>
          <a:p>
            <a:pPr indent="-228600" lvl="0" marL="228600" rtl="0" algn="l">
              <a:lnSpc>
                <a:spcPct val="90000"/>
              </a:lnSpc>
              <a:spcBef>
                <a:spcPts val="1000"/>
              </a:spcBef>
              <a:spcAft>
                <a:spcPts val="0"/>
              </a:spcAft>
              <a:buClr>
                <a:schemeClr val="dk1"/>
              </a:buClr>
              <a:buSzPts val="1800"/>
              <a:buChar char="•"/>
            </a:pPr>
            <a:r>
              <a:rPr lang="en-US" sz="1800"/>
              <a:t>Please respond to each scenario, based upon what is truly felt. </a:t>
            </a:r>
            <a:endParaRPr sz="1800"/>
          </a:p>
          <a:p>
            <a:pPr indent="-228600" lvl="0" marL="228600" rtl="0" algn="l">
              <a:lnSpc>
                <a:spcPct val="90000"/>
              </a:lnSpc>
              <a:spcBef>
                <a:spcPts val="1000"/>
              </a:spcBef>
              <a:spcAft>
                <a:spcPts val="0"/>
              </a:spcAft>
              <a:buSzPts val="1800"/>
              <a:buChar char="•"/>
            </a:pPr>
            <a:r>
              <a:rPr lang="en-US" sz="1800"/>
              <a:t>Try to put yourself in each scenario and imagine what your response is within your body.</a:t>
            </a:r>
            <a:endParaRPr sz="1800"/>
          </a:p>
          <a:p>
            <a:pPr indent="-228600" lvl="0" marL="228600" rtl="0" algn="l">
              <a:lnSpc>
                <a:spcPct val="90000"/>
              </a:lnSpc>
              <a:spcBef>
                <a:spcPts val="1000"/>
              </a:spcBef>
              <a:spcAft>
                <a:spcPts val="0"/>
              </a:spcAft>
              <a:buClr>
                <a:schemeClr val="dk1"/>
              </a:buClr>
              <a:buSzPts val="1800"/>
              <a:buChar char="•"/>
            </a:pPr>
            <a:r>
              <a:rPr lang="en-US" sz="1800"/>
              <a:t>There are no right or wrong answers – This is your subjective personal experience and anything you feel is ok.</a:t>
            </a:r>
            <a:endParaRPr/>
          </a:p>
          <a:p>
            <a:pPr indent="-228600" lvl="0" marL="228600" rtl="0" algn="l">
              <a:lnSpc>
                <a:spcPct val="90000"/>
              </a:lnSpc>
              <a:spcBef>
                <a:spcPts val="1000"/>
              </a:spcBef>
              <a:spcAft>
                <a:spcPts val="0"/>
              </a:spcAft>
              <a:buClr>
                <a:schemeClr val="dk1"/>
              </a:buClr>
              <a:buSzPts val="1800"/>
              <a:buChar char="•"/>
            </a:pPr>
            <a:r>
              <a:rPr lang="en-US" sz="1800"/>
              <a:t>Take your time with each scenario. Please ensure your marking are an accurate reflection of how your body feels when you imagine experiencing this scenario.</a:t>
            </a:r>
            <a:endParaRPr/>
          </a:p>
          <a:p>
            <a:pPr indent="-228600" lvl="0" marL="228600" rtl="0" algn="l">
              <a:lnSpc>
                <a:spcPct val="90000"/>
              </a:lnSpc>
              <a:spcBef>
                <a:spcPts val="1000"/>
              </a:spcBef>
              <a:spcAft>
                <a:spcPts val="0"/>
              </a:spcAft>
              <a:buClr>
                <a:schemeClr val="dk1"/>
              </a:buClr>
              <a:buSzPts val="1800"/>
              <a:buChar char="•"/>
            </a:pPr>
            <a:r>
              <a:rPr lang="en-US" sz="1800"/>
              <a:t>This exercise is not just about the most intense feelings but about </a:t>
            </a:r>
            <a:r>
              <a:rPr i="1" lang="en-US" sz="1800"/>
              <a:t>all </a:t>
            </a:r>
            <a:r>
              <a:rPr lang="en-US" sz="1800"/>
              <a:t>changes noticed in your body’s sensations, whether subtle or strong. </a:t>
            </a:r>
            <a:endParaRPr/>
          </a:p>
        </p:txBody>
      </p:sp>
      <p:pic>
        <p:nvPicPr>
          <p:cNvPr id="105" name="Google Shape;105;p3"/>
          <p:cNvPicPr preferRelativeResize="0"/>
          <p:nvPr/>
        </p:nvPicPr>
        <p:blipFill rotWithShape="1">
          <a:blip r:embed="rId3">
            <a:alphaModFix/>
          </a:blip>
          <a:srcRect b="0" l="0" r="0" t="0"/>
          <a:stretch/>
        </p:blipFill>
        <p:spPr>
          <a:xfrm>
            <a:off x="7856393" y="802481"/>
            <a:ext cx="2067213" cy="53061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2019-07-22T21:57:02Z</dcterms:created>
  <dc:creator>haiyan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1033-1.1.0.1454</vt:lpwstr>
  </property>
</Properties>
</file>