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320" r:id="rId5"/>
    <p:sldId id="322" r:id="rId6"/>
    <p:sldId id="323" r:id="rId7"/>
    <p:sldId id="327" r:id="rId8"/>
    <p:sldId id="324" r:id="rId9"/>
    <p:sldId id="328" r:id="rId10"/>
    <p:sldId id="326" r:id="rId11"/>
    <p:sldId id="325" r:id="rId12"/>
    <p:sldId id="321" r:id="rId13"/>
    <p:sldId id="311" r:id="rId14"/>
    <p:sldId id="276" r:id="rId15"/>
    <p:sldId id="278" r:id="rId16"/>
    <p:sldId id="279" r:id="rId17"/>
    <p:sldId id="280" r:id="rId18"/>
    <p:sldId id="312" r:id="rId19"/>
    <p:sldId id="330" r:id="rId20"/>
    <p:sldId id="329" r:id="rId21"/>
    <p:sldId id="301" r:id="rId22"/>
    <p:sldId id="296" r:id="rId23"/>
    <p:sldId id="313" r:id="rId24"/>
    <p:sldId id="317" r:id="rId25"/>
    <p:sldId id="297" r:id="rId26"/>
    <p:sldId id="305" r:id="rId27"/>
    <p:sldId id="310" r:id="rId28"/>
    <p:sldId id="277" r:id="rId29"/>
    <p:sldId id="306" r:id="rId30"/>
    <p:sldId id="294" r:id="rId31"/>
    <p:sldId id="314" r:id="rId32"/>
    <p:sldId id="287" r:id="rId33"/>
    <p:sldId id="286" r:id="rId34"/>
    <p:sldId id="288" r:id="rId35"/>
    <p:sldId id="315" r:id="rId36"/>
    <p:sldId id="298" r:id="rId37"/>
    <p:sldId id="31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961D97-BA55-7590-F5E8-37D55BB27239}" name="Po-Han Kung" initials="PK" userId="S::pkung@student.unimelb.edu.au::c6df2798-fb01-47eb-a031-a6d0bd84707b" providerId="AD"/>
  <p188:author id="{4F95F1B7-432D-E77E-733C-F647D5E8B6A4}" name="Trevor Steward" initials="TS" userId="S::trevor.steward@unimelb.edu.au::42e1eec4-4f67-4284-8a6e-adeb8e82e485" providerId="AD"/>
  <p188:author id="{3B1587F8-0F99-E77A-C186-066563E77E1F}" name="Eva Guerrero Hreins" initials="EH" userId="S::eva.hreins@unimelb.edu.au::45aa6449-a60d-4cbf-9ab8-fc440c528a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8"/>
    <p:restoredTop sz="94720"/>
  </p:normalViewPr>
  <p:slideViewPr>
    <p:cSldViewPr snapToGrid="0">
      <p:cViewPr>
        <p:scale>
          <a:sx n="92" d="100"/>
          <a:sy n="92" d="100"/>
        </p:scale>
        <p:origin x="1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24A7-9954-5B4D-976B-6D28026BE57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4506-F53A-3340-A269-7299EA76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546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78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5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6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675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80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F9FA-7E4B-E4CB-759D-CEDB7448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64D0B-0CB1-84A2-3A0C-3EB2B8C2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4923-777A-F141-6CA3-C78D1E97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79AC-83B6-2051-9510-06BCBBC5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9EE1-A95D-28F5-E679-5A92B2E2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501-68AD-4E1C-9083-97751CB1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4937-A2CF-EFBF-6D48-D960B9CC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1E9D-16FC-F8C3-C852-442357C4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A78F-D347-5A08-DAEA-7CA6573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245A-4427-D26D-8ADB-8145D208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7FDB1-0A9C-FD99-69BC-DE29759C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2F3B-B397-D235-68E8-447CF1FC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FCD1-E651-AD8D-39C9-9490C646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8C50-805D-7E7C-C340-6CFFC6E2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D673-5B24-D29D-37AC-ABD44ECF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2C58-F6C7-CC03-44CB-10A6DE3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26B0-FB80-47C5-1764-D490CA27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957D-7D9E-81DB-DCCA-843101D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A0DF-F3E7-9284-5A70-A3C60454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D745-A3DE-0D1E-57A2-8004B7D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F05-7DEC-3A06-CBB5-FFF78516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6B53-1C51-151E-8D7C-6C7829F2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8C4B-09E5-51BA-A994-DE9C6D0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DA8B-9BC7-19C9-24D8-ACE65667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A8FA-787F-7A10-6388-C3B0CCC1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9C73-0313-0DFD-CCB8-7DF5C74A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F46B-E1D4-CA2C-E8EA-C40E602D3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72BF-429C-4C4C-B075-B11CBF39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191D-0863-6EC9-E75C-05D404B4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A620-8D9C-478D-19B4-8CC5C73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8F31-95BF-18FE-0C55-A27C36E8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46B-8271-400B-A457-99F4106A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D1C77-64BA-2503-1DB1-5663F00C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FA214-182B-8D5B-6D08-7DA1029D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7FFC-8710-C75C-E3A6-5BE20F11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C29A-EBC6-699B-52A5-F43D9FACD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85353-4C69-AD79-5F1F-93AB1D29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83B46-5D0A-E573-A13F-210FBB96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B50FE-0FB1-1586-105E-8180D6C7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BB30-D415-9410-2592-DBC6AF31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A5988-859E-C8B9-F785-67BEA5AC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FBBFC-85FA-8E03-9074-D52113F9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E94B-4D44-464A-856B-0E128F51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946C-21F3-971F-18FA-D33EDBC7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3125F-E6BA-83C4-05B2-DFD9DD1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53219-7470-BE08-0A35-8A37CBD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87BE-A6F9-1384-B9CF-27876B4F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755C-FCB0-6CF9-5F63-2B40B6FF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CCDF9-A2B5-B9B2-C1D5-451C183B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F0-5417-0A30-81F9-E3E23A42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B338-3753-6D5B-F06C-18135BAA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D3E1-7B29-314A-D138-31829AB8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38C-9D29-9F7F-2343-F0F0D65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EE38D-C38D-0FE5-54E7-FE3781121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5930-6C05-EDB3-5955-0B82A81C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DBB1-DC48-48C7-F4CA-36613772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FB4C-E5B4-1AB7-B127-D31204B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C9C1-0382-28E2-6E0B-7EDAA23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55319-C983-05C7-CC39-D33D9FB5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7804-85B3-0C13-035B-147B7B48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5726-DEFA-F99C-989F-4824628F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736A-4A47-5E49-B435-20FECFFD9B2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7D33-CFBB-A632-7718-B8343F1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33E0-21D8-4F12-17F9-282375790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jpe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>
                <a:latin typeface="Bangla MN" pitchFamily="2" charset="0"/>
                <a:cs typeface="Bangla MN" pitchFamily="2" charset="0"/>
              </a:rPr>
              <a:t>Adolescent Safety Scanning Day Briefing</a:t>
            </a:r>
            <a:endParaRPr lang="en-US" sz="3000" dirty="0"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Today, we will use magnetic resonance imaging (MRI) to understand how your brain responds when completing tasks. 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Reminder: You can stop participating at any point if you feel uncomfortable. Feel free to refer to the plain language statement or to ask any questions during this briefing.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15819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699959" y="3152001"/>
            <a:ext cx="2792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Animals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3CE74D-793B-0247-9F2C-B19EF19D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62DAA-FA2E-7E40-BB14-FB605431AB6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25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496963" y="2369002"/>
            <a:ext cx="73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play as each of these 3 animals.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707B9-1CFB-B51D-9487-DB9D758D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70" y="2972825"/>
            <a:ext cx="1689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1CB323-885D-9A12-2EFB-8D23A3FF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29895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0DD75-DA79-6BA5-F3C7-74035A3F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830" y="2972825"/>
            <a:ext cx="1689100" cy="15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18C4EB-34B4-2698-3C13-82B614E6A9F5}"/>
              </a:ext>
            </a:extLst>
          </p:cNvPr>
          <p:cNvSpPr txBox="1"/>
          <p:nvPr/>
        </p:nvSpPr>
        <p:spPr>
          <a:xfrm>
            <a:off x="2348564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Lion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6FF38-9975-37EA-0200-DB7F359C6318}"/>
              </a:ext>
            </a:extLst>
          </p:cNvPr>
          <p:cNvSpPr txBox="1"/>
          <p:nvPr/>
        </p:nvSpPr>
        <p:spPr>
          <a:xfrm>
            <a:off x="4728944" y="4563823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Hyena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35762-D83A-F525-A680-A932B8C3942E}"/>
              </a:ext>
            </a:extLst>
          </p:cNvPr>
          <p:cNvSpPr txBox="1"/>
          <p:nvPr/>
        </p:nvSpPr>
        <p:spPr>
          <a:xfrm>
            <a:off x="7109327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Antelope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E4CDC6-2BBA-594B-B758-F6E6A8B60B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07944A-9DCE-2E40-B271-8566D60C975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94851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Lion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1615857" y="2692656"/>
            <a:ext cx="9846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large cats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hunt a variety of prey including hyenas and antelope.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~3-4 feet tall and 5-7 feet long. Adult lions weigh 330-550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can run up to 50 mph and have sharp claws and teeth.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42713-BF9B-36CC-84D0-FDD29B9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2" y="9936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BDB98-7695-274E-AD7E-7EDB6AB42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7F8A5-6330-4745-964B-BEA5A25CE5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524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Hyena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15857" y="2674948"/>
            <a:ext cx="10149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dog-like carnivores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hunt a variety of prey including antelope and smaller animals.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~2-3 feet tall and 3-5.5 feet long.  Adult hyenas weigh 90-170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can run up to 40 mph and have sharp claws and teeth.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7FA78-F55E-D0F7-933B-73DC8BE4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9" y="994742"/>
            <a:ext cx="16891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69D5B-4D6A-9A40-B8F8-7530DAFCA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9902F-F6FA-2643-B619-D86258706F21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5468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Antelope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28384" y="2592448"/>
            <a:ext cx="10149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hoofed mammals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primarily eat shrubs and grasses.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~5-6 feet tall and 6-11 feet long.  Adult antelope weigh 75-140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can fight predators with their strong, powerful horns.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B1867-CADE-B4E4-4B15-48E93B42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6" y="994742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41F50-36CD-EA45-B87D-4F89E7654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150FC-CD8A-C84A-845F-6F205144F22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7976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5038546" y="3152001"/>
            <a:ext cx="2114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5831B-31FE-B643-A772-62568C98D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DE2C2-A13C-C849-8C03-DC3EC61E6F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5257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50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animals will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vary in strength throughout the game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, both when you are playing as the animal and the animals you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Below is an example of the varying strengths of the lion: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001172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001173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2" y="3001173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6" y="5882299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CFCCBC-CEC0-2D43-A234-9B0041C137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3A03D-8CB8-B345-93A8-2DAF1678958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2791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left darker lion is fully strong.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right lighter lion is weak, perhaps by malnourishment, age, or injury.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middle lion is medium strength in between the strongest and weakest lion.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373471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344465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3" y="3344464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7" y="6234938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D6896-D390-2246-A41C-C0B5CC05A8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FC0ABF-4D1B-1348-B684-6589B5D4266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12106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stronger Lion is more capable than the weaker lion of defeating other animals.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But the weaker Lion is still a strong predator.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001172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001173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2" y="3001173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6" y="5882299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CFCCBC-CEC0-2D43-A234-9B0041C137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3A03D-8CB8-B345-93A8-2DAF1678958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9456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hyena and antelope also vary in strength.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Darker colors are stronger, lighter colors are weaker.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9A1679-71FE-AF4F-0933-620CACD73B86}"/>
              </a:ext>
            </a:extLst>
          </p:cNvPr>
          <p:cNvGrpSpPr/>
          <p:nvPr/>
        </p:nvGrpSpPr>
        <p:grpSpPr>
          <a:xfrm>
            <a:off x="491341" y="5389137"/>
            <a:ext cx="5604659" cy="451964"/>
            <a:chOff x="3538536" y="6017146"/>
            <a:chExt cx="5604659" cy="4519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32F9E0-A2F7-C550-DB8A-0E7E99C06727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6B4567-AE41-684D-3AF9-74BBD3123151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2AD14B-446B-B80C-940A-F6D8705BF7E8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9E7E9-E5AF-B68A-CACE-E0885A5D9D2D}"/>
              </a:ext>
            </a:extLst>
          </p:cNvPr>
          <p:cNvGrpSpPr/>
          <p:nvPr/>
        </p:nvGrpSpPr>
        <p:grpSpPr>
          <a:xfrm>
            <a:off x="6096000" y="5389137"/>
            <a:ext cx="5604659" cy="451964"/>
            <a:chOff x="3538536" y="6017146"/>
            <a:chExt cx="5604659" cy="4519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1F6C32-572A-27F7-79B7-A3B2B409D05D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255611-7E92-47C2-3D00-7DAEEA074459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8122F6-60EB-DB02-5A02-52CCA85E941A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8CDCF92-E143-1140-9B01-B97458195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27575B-2799-C446-9857-4E64D2388658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9025EE-13ED-C24A-A886-A873C98C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4" y="3270415"/>
            <a:ext cx="16891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4C453-1F7A-754E-8B02-A520E997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900" y="3270415"/>
            <a:ext cx="16891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380F5-2522-C545-8635-25BEC2C4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015" y="3270415"/>
            <a:ext cx="1689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6F7D2-760B-464A-9F62-FA5AA120C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886" y="3270415"/>
            <a:ext cx="1689100" cy="152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128062-E1EF-FD4F-8A9E-3D86F11E7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300" y="3270415"/>
            <a:ext cx="1689100" cy="152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1317E9-C28A-5148-8354-1D5BA43DC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1116" y="3270415"/>
            <a:ext cx="1689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MRI for this study should take approximately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60 minutes, there will be some scans where you will play some games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2F900D-8272-F241-9F1A-41933631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57" y="3085159"/>
            <a:ext cx="4624886" cy="30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48764" y="3152001"/>
            <a:ext cx="249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7369D-799B-7646-9E04-2D9E6FCCA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76DF7-7DF3-8A42-9139-D0E67697EEF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0853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During the game,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play as each animal for several trials before switching to a new animal.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For example, here you will be playing as a hyena of different strength in the next 30 trials: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53CB5-F993-5D4F-9A53-C197661E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934" y="3429000"/>
            <a:ext cx="2928044" cy="264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F1AA3-F90A-9A4B-99AD-756268213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18" y="3432036"/>
            <a:ext cx="2901164" cy="2617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35821-B5ED-DA41-80E2-29ADCFF36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582" y="3420943"/>
            <a:ext cx="2901164" cy="26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On each individual trial, you will first know the strength of the animal you are playing.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For example, here you are a medium strength hyena: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02F3B-FAE2-3066-2F41-DFDB0A1C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0" y="3427172"/>
            <a:ext cx="2928899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58F80-46F8-5F4E-9E70-F51950783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26A59-B1F0-5A41-AA18-4303BEF4FD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12966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You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D7D0E9E-BCFE-9045-BBA2-139C6B78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9962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ADF5D-7452-994F-A1E4-643D93288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E0E2F-CA10-CB4E-9CAD-364433EA3F8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915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1, 2, 3 are low confidence and 6, 7, 8 are high confidence.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should make your choices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after seeing this </a:t>
            </a:r>
            <a:r>
              <a:rPr lang="en-US" sz="2000" b="1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screen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, and you will only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have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5 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.</a:t>
            </a:r>
            <a:endParaRPr lang="en-US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8A784E1-45AA-454A-A0A3-C0351118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3151460"/>
            <a:ext cx="2913200" cy="2771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65F49-4E8C-2C42-BC46-D3D968664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9442BA-AA0F-854F-BAD5-92186D5F19BC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87275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you know which animal you are and your strength for that individual trial, you will be told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who you are battling.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On this battle you are facing the strong antelope: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C3206-0256-11DE-E712-AA964F6B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1" y="3441438"/>
            <a:ext cx="2928898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019B8D-636F-014D-87F1-B7DB9F4B7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8A8A9-14C9-0647-AA13-53DE5B9F68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8352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 against a strong antelope.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D6DA5D7-C2A0-794E-B0F9-941D89CC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1183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0E976-2A87-A24A-8CFD-67A915170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4C684D-3ABF-B64E-9A76-9AF15FB09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05518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is 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a summary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of the screens you’ll see for the given example: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B14E87-798F-83E0-7FFD-D4B571B1D9FA}"/>
              </a:ext>
            </a:extLst>
          </p:cNvPr>
          <p:cNvGrpSpPr/>
          <p:nvPr/>
        </p:nvGrpSpPr>
        <p:grpSpPr>
          <a:xfrm>
            <a:off x="1752557" y="2652603"/>
            <a:ext cx="8686886" cy="1766553"/>
            <a:chOff x="3788952" y="2662012"/>
            <a:chExt cx="7595562" cy="1537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18699F-966C-0537-12D2-CA81B656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88952" y="2763680"/>
              <a:ext cx="1530175" cy="13806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FD637-8D8A-7482-0001-157B769C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351452" y="2765014"/>
              <a:ext cx="1530325" cy="138074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F2E34-EBFA-A4C2-CF96-271BC1229183}"/>
                </a:ext>
              </a:extLst>
            </p:cNvPr>
            <p:cNvGrpSpPr/>
            <p:nvPr/>
          </p:nvGrpSpPr>
          <p:grpSpPr>
            <a:xfrm>
              <a:off x="6823663" y="2763545"/>
              <a:ext cx="1527048" cy="1380744"/>
              <a:chOff x="10713903" y="493102"/>
              <a:chExt cx="1527048" cy="1380744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C4C65C1-A406-1ABE-9062-6BD5B0F07FDE}"/>
                  </a:ext>
                </a:extLst>
              </p:cNvPr>
              <p:cNvSpPr/>
              <p:nvPr/>
            </p:nvSpPr>
            <p:spPr>
              <a:xfrm>
                <a:off x="10713903" y="493102"/>
                <a:ext cx="1527048" cy="1380744"/>
              </a:xfrm>
              <a:prstGeom prst="roundRect">
                <a:avLst>
                  <a:gd name="adj" fmla="val 1177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1E5992-B49B-1B21-8F23-6AAA7D9C8BA0}"/>
                  </a:ext>
                </a:extLst>
              </p:cNvPr>
              <p:cNvSpPr txBox="1"/>
              <p:nvPr/>
            </p:nvSpPr>
            <p:spPr>
              <a:xfrm>
                <a:off x="11191779" y="863913"/>
                <a:ext cx="572593" cy="8309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ngla MN" pitchFamily="2" charset="0"/>
                    <a:ea typeface="+mn-ea"/>
                    <a:cs typeface="Bangla MN" pitchFamily="2" charset="0"/>
                  </a:rPr>
                  <a:t>+</a:t>
                </a:r>
              </a:p>
            </p:txBody>
          </p:sp>
        </p:grpSp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FC0F57-13BE-2D71-7CA9-F9C95851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3448" y="2662012"/>
              <a:ext cx="1531066" cy="15372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868207-7CA5-2A63-6912-B5E19EA4EA5A}"/>
              </a:ext>
            </a:extLst>
          </p:cNvPr>
          <p:cNvSpPr txBox="1"/>
          <p:nvPr/>
        </p:nvSpPr>
        <p:spPr>
          <a:xfrm>
            <a:off x="5273040" y="4675049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Brief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pause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6F005-897A-997F-72E0-54320ED40589}"/>
              </a:ext>
            </a:extLst>
          </p:cNvPr>
          <p:cNvSpPr txBox="1"/>
          <p:nvPr/>
        </p:nvSpPr>
        <p:spPr>
          <a:xfrm>
            <a:off x="1862483" y="4603022"/>
            <a:ext cx="153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for this individual battle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a medium strength hyena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EE8B2-2452-0A49-0A9A-CF6EA242BEF7}"/>
              </a:ext>
            </a:extLst>
          </p:cNvPr>
          <p:cNvSpPr txBox="1"/>
          <p:nvPr/>
        </p:nvSpPr>
        <p:spPr>
          <a:xfrm>
            <a:off x="7100211" y="4645258"/>
            <a:ext cx="1527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fighting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fighting a strong antelope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B902C-86F4-39F0-E25B-AE28A513AFE3}"/>
              </a:ext>
            </a:extLst>
          </p:cNvPr>
          <p:cNvSpPr txBox="1"/>
          <p:nvPr/>
        </p:nvSpPr>
        <p:spPr>
          <a:xfrm>
            <a:off x="8808510" y="4674382"/>
            <a:ext cx="1531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 against a strong antelope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C9BE5-7B93-DE2F-537E-A75BCAA242CC}"/>
              </a:ext>
            </a:extLst>
          </p:cNvPr>
          <p:cNvSpPr txBox="1"/>
          <p:nvPr/>
        </p:nvSpPr>
        <p:spPr>
          <a:xfrm>
            <a:off x="-183878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85850-7114-72E0-03A3-46E256B8AA31}"/>
              </a:ext>
            </a:extLst>
          </p:cNvPr>
          <p:cNvSpPr txBox="1"/>
          <p:nvPr/>
        </p:nvSpPr>
        <p:spPr>
          <a:xfrm>
            <a:off x="9736670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538C3C-697C-0F4E-0C87-FFE009203E08}"/>
              </a:ext>
            </a:extLst>
          </p:cNvPr>
          <p:cNvCxnSpPr>
            <a:cxnSpLocks/>
          </p:cNvCxnSpPr>
          <p:nvPr/>
        </p:nvCxnSpPr>
        <p:spPr>
          <a:xfrm>
            <a:off x="856870" y="2503141"/>
            <a:ext cx="104541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079FEDAD-674F-DF43-BCDB-939FDED4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089" y="2669774"/>
            <a:ext cx="1751048" cy="17580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D17255D-2255-2749-BF0B-F533D660B633}"/>
              </a:ext>
            </a:extLst>
          </p:cNvPr>
          <p:cNvSpPr txBox="1"/>
          <p:nvPr/>
        </p:nvSpPr>
        <p:spPr>
          <a:xfrm>
            <a:off x="3623436" y="4675049"/>
            <a:ext cx="146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81E77-4FD8-C744-84B9-FCDE5D1A4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F709D33-0DD9-3E42-83BC-0543149D887A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58926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74643" y="3152001"/>
            <a:ext cx="244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57AA9-5373-774E-9079-D81462C13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96026-3A4C-6545-BC72-F5056AA9C6D0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31266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lose,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hear an unpleasant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Losing does not necessarily mean getting killed, it just means getting defeated.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stronger but the weaker animal escapes, you lose and risk hearing the sound.</a:t>
            </a:r>
          </a:p>
        </p:txBody>
      </p:sp>
      <p:pic>
        <p:nvPicPr>
          <p:cNvPr id="11" name="Picture 10">
            <a:hlinkClick r:id="" action="ppaction://noaction">
              <a:snd r:embed="rId3" name="WhiteNoiseLong.wav"/>
            </a:hlinkClick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8841" y="3894591"/>
            <a:ext cx="2653223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48A4BC-D90B-4442-8A50-7B850B80A96C}"/>
              </a:ext>
            </a:extLst>
          </p:cNvPr>
          <p:cNvSpPr txBox="1"/>
          <p:nvPr/>
        </p:nvSpPr>
        <p:spPr>
          <a:xfrm>
            <a:off x="563672" y="5770925"/>
            <a:ext cx="430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ngla MN" pitchFamily="2" charset="0"/>
                <a:cs typeface="Bangla MN" pitchFamily="2" charset="0"/>
              </a:rPr>
              <a:t>Click here for the sound effect️ </a:t>
            </a:r>
            <a:r>
              <a:rPr lang="en-US" sz="1800" dirty="0">
                <a:latin typeface="Bangla MN" pitchFamily="2" charset="0"/>
                <a:cs typeface="Bangla MN" pitchFamily="2" charset="0"/>
                <a:sym typeface="Wingdings" pitchFamily="2" charset="2"/>
              </a:rPr>
              <a:t></a:t>
            </a:r>
            <a:endParaRPr lang="en-US" sz="1800" dirty="0">
              <a:latin typeface="Bangla MN" pitchFamily="2" charset="0"/>
              <a:cs typeface="Bangla MN" pitchFamily="2" charset="0"/>
            </a:endParaRPr>
          </a:p>
          <a:p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8AEB71-F303-C54F-860A-CC6C37C2B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E75D4-FF27-2F4D-8763-D3984D661E4F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471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ask you to respond using two button boxes.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You will use your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index, middle , and ring fingers on each hand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to press the left 3 buttons.</a:t>
            </a:r>
            <a:endParaRPr lang="en-AU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23A13-5876-C945-BD6F-DFD847CC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8" y="3074982"/>
            <a:ext cx="4382631" cy="3099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F5C094C-BB9D-C749-8E96-B7A90A90FBAE}"/>
              </a:ext>
            </a:extLst>
          </p:cNvPr>
          <p:cNvSpPr/>
          <p:nvPr/>
        </p:nvSpPr>
        <p:spPr>
          <a:xfrm rot="18204497">
            <a:off x="2230243" y="2952403"/>
            <a:ext cx="1260920" cy="2068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1066E-BCDB-3744-9662-D63BE050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69" y="2753632"/>
            <a:ext cx="3935324" cy="3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win,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hear any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Winning does not necessarily mean killing the animal, it means defeating it in a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weaker but you escape, you will win and be safe from the sound.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388" y="3984738"/>
            <a:ext cx="2653223" cy="2623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DDD32-BDE6-8C4C-B8FB-49A46FF5B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A8804-E9D2-784F-B06A-15056DD6C9C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9002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always win your battle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when you’re a stronger predator.</a:t>
            </a:r>
          </a:p>
          <a:p>
            <a:endParaRPr lang="en-US" sz="2000" b="1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But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the likelihood of winning is better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the stronger you are and the weaker your competitor 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B71CD-B80D-B93E-362F-6E4D7437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0555" y="3429000"/>
            <a:ext cx="2623394" cy="2623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272B5-9E7B-2CF6-34F7-E1831A0F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8053" y="3429000"/>
            <a:ext cx="2630170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0065C-5B77-2DBD-105D-0738873B08EA}"/>
              </a:ext>
            </a:extLst>
          </p:cNvPr>
          <p:cNvSpPr txBox="1"/>
          <p:nvPr/>
        </p:nvSpPr>
        <p:spPr>
          <a:xfrm>
            <a:off x="2925196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angla MN" pitchFamily="2" charset="0"/>
                <a:cs typeface="Bangla MN" pitchFamily="2" charset="0"/>
              </a:rPr>
              <a:t>You won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23B44-2B9F-ADE6-981A-EF66287A610B}"/>
              </a:ext>
            </a:extLst>
          </p:cNvPr>
          <p:cNvSpPr txBox="1"/>
          <p:nvPr/>
        </p:nvSpPr>
        <p:spPr>
          <a:xfrm>
            <a:off x="6532695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You lost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EC8F1D-A066-6642-8256-F96DFF264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87C7B-B195-C341-B2B7-F5958E0D3D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81318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3861276" y="3152001"/>
            <a:ext cx="4469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Some other things…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1C02B-1B5E-EF42-8B99-948259B75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E1869-91FB-D642-BC72-6D1304FBA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92397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play 3 rounds total of this game. Each round takes about 10 minutes.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We will check in with you after each round to see how you’re doing.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start the session with a 7-minute scan where we take a picture of your brain. Meanwhile, you will go through the instructions about another game that you will be playing in the scanner. 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play 4 rounds of that game. Each round takes about 5 minutes.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It is very important that you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hold still in the scanner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because any small movements can blur the pictures.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477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83491-0025-AE38-1E9E-6150FB3A8204}"/>
              </a:ext>
            </a:extLst>
          </p:cNvPr>
          <p:cNvSpPr txBox="1"/>
          <p:nvPr/>
        </p:nvSpPr>
        <p:spPr>
          <a:xfrm>
            <a:off x="75906" y="209973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Setup scans ~1minute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34B67-C543-1BC7-AC7F-58091369CEC6}"/>
              </a:ext>
            </a:extLst>
          </p:cNvPr>
          <p:cNvSpPr txBox="1"/>
          <p:nvPr/>
        </p:nvSpPr>
        <p:spPr>
          <a:xfrm>
            <a:off x="3158527" y="2094587"/>
            <a:ext cx="1540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Structural Scans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&amp; New Game Instructions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~7minutes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6DC9E-2D79-FF50-5227-2B0F91010269}"/>
              </a:ext>
            </a:extLst>
          </p:cNvPr>
          <p:cNvSpPr txBox="1"/>
          <p:nvPr/>
        </p:nvSpPr>
        <p:spPr>
          <a:xfrm>
            <a:off x="1412276" y="2099732"/>
            <a:ext cx="170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41CAA-9C3F-64EF-E6E4-A42838EA7CEF}"/>
              </a:ext>
            </a:extLst>
          </p:cNvPr>
          <p:cNvSpPr txBox="1"/>
          <p:nvPr/>
        </p:nvSpPr>
        <p:spPr>
          <a:xfrm>
            <a:off x="469946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7FC29-3117-4A11-6C32-05958DB3281B}"/>
              </a:ext>
            </a:extLst>
          </p:cNvPr>
          <p:cNvSpPr txBox="1"/>
          <p:nvPr/>
        </p:nvSpPr>
        <p:spPr>
          <a:xfrm>
            <a:off x="609600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2889D-EC3D-FB75-DE0D-544447B3B3A5}"/>
              </a:ext>
            </a:extLst>
          </p:cNvPr>
          <p:cNvSpPr txBox="1"/>
          <p:nvPr/>
        </p:nvSpPr>
        <p:spPr>
          <a:xfrm>
            <a:off x="7582672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BACAE-708C-1E07-7863-FAD71C41A305}"/>
              </a:ext>
            </a:extLst>
          </p:cNvPr>
          <p:cNvSpPr txBox="1"/>
          <p:nvPr/>
        </p:nvSpPr>
        <p:spPr>
          <a:xfrm>
            <a:off x="10501241" y="2099732"/>
            <a:ext cx="181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BCBEE-1DAB-F274-FE15-973D09B023C5}"/>
              </a:ext>
            </a:extLst>
          </p:cNvPr>
          <p:cNvSpPr txBox="1"/>
          <p:nvPr/>
        </p:nvSpPr>
        <p:spPr>
          <a:xfrm>
            <a:off x="3707877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0F7-8803-AB80-B81A-C5B54BDD15AB}"/>
              </a:ext>
            </a:extLst>
          </p:cNvPr>
          <p:cNvSpPr txBox="1"/>
          <p:nvPr/>
        </p:nvSpPr>
        <p:spPr>
          <a:xfrm>
            <a:off x="5248810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D29A7-F80B-A0A6-DEE4-EB3864FA5668}"/>
              </a:ext>
            </a:extLst>
          </p:cNvPr>
          <p:cNvSpPr txBox="1"/>
          <p:nvPr/>
        </p:nvSpPr>
        <p:spPr>
          <a:xfrm>
            <a:off x="6735233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3B866-9954-92AC-60B7-58B4BA2E0CB1}"/>
              </a:ext>
            </a:extLst>
          </p:cNvPr>
          <p:cNvSpPr txBox="1"/>
          <p:nvPr/>
        </p:nvSpPr>
        <p:spPr>
          <a:xfrm>
            <a:off x="283026" y="1543287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START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6F597-3AD9-E01A-B6D2-BA94417C7DF6}"/>
              </a:ext>
            </a:extLst>
          </p:cNvPr>
          <p:cNvCxnSpPr/>
          <p:nvPr/>
        </p:nvCxnSpPr>
        <p:spPr>
          <a:xfrm>
            <a:off x="1550941" y="1677913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6ACFED-BDE7-8BF5-CFFB-0A673C59CEE4}"/>
              </a:ext>
            </a:extLst>
          </p:cNvPr>
          <p:cNvCxnSpPr/>
          <p:nvPr/>
        </p:nvCxnSpPr>
        <p:spPr>
          <a:xfrm>
            <a:off x="3559709" y="3758702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793D9E-A5D6-7AF4-C283-FD77869620B7}"/>
              </a:ext>
            </a:extLst>
          </p:cNvPr>
          <p:cNvSpPr txBox="1"/>
          <p:nvPr/>
        </p:nvSpPr>
        <p:spPr>
          <a:xfrm>
            <a:off x="9015711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4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7FD4C-4A71-F54A-8075-75AA920BCBEF}"/>
              </a:ext>
            </a:extLst>
          </p:cNvPr>
          <p:cNvSpPr txBox="1"/>
          <p:nvPr/>
        </p:nvSpPr>
        <p:spPr>
          <a:xfrm>
            <a:off x="8835170" y="36464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DONE</a:t>
            </a:r>
            <a:r>
              <a:rPr lang="en-A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898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Ask the experimenter if you have any questions.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this briefing, you will complete an MRI safety screening with the radiographer.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B3CDA-C2ED-114E-88C9-08DE9457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A5B238-A34B-2B44-8D86-FA0C28030D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34141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entering the scanner, we will place a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respiratory belt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around your waist to monitor breathing.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is quite loud, so we will give you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in-ear earphones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wear that protect you from the sound and some foam cushioning next to your ears.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10" name="Scanner-Noise-Updated.mp3">
            <a:hlinkClick r:id="" action="ppaction://media"/>
            <a:extLst>
              <a:ext uri="{FF2B5EF4-FFF2-40B4-BE49-F238E27FC236}">
                <a16:creationId xmlns:a16="http://schemas.microsoft.com/office/drawing/2014/main" id="{8A29318B-0801-964D-A2BA-0C6B32B017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/>
          <a:stretch/>
        </p:blipFill>
        <p:spPr>
          <a:xfrm>
            <a:off x="4769389" y="3699907"/>
            <a:ext cx="2653222" cy="2653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BC5AA6-9B82-4448-8F47-07B1EA9DBBDD}"/>
              </a:ext>
            </a:extLst>
          </p:cNvPr>
          <p:cNvSpPr txBox="1"/>
          <p:nvPr/>
        </p:nvSpPr>
        <p:spPr>
          <a:xfrm>
            <a:off x="387926" y="5563101"/>
            <a:ext cx="4484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ngla MN" pitchFamily="2" charset="0"/>
                <a:cs typeface="Bangla MN" pitchFamily="2" charset="0"/>
              </a:rPr>
              <a:t>Click here for the scanner</a:t>
            </a:r>
            <a:r>
              <a:rPr lang="zh-CN" altLang="en-US" sz="1800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altLang="zh-CN" sz="1800" dirty="0">
                <a:latin typeface="Bangla MN" pitchFamily="2" charset="0"/>
                <a:cs typeface="Bangla MN" pitchFamily="2" charset="0"/>
              </a:rPr>
              <a:t>noise</a:t>
            </a:r>
            <a:r>
              <a:rPr lang="zh-CN" altLang="en-US" sz="1800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sz="1800" dirty="0">
                <a:latin typeface="Bangla MN" pitchFamily="2" charset="0"/>
                <a:cs typeface="Bangla MN" pitchFamily="2" charset="0"/>
                <a:sym typeface="Wingdings" pitchFamily="2" charset="2"/>
              </a:rPr>
              <a:t></a:t>
            </a:r>
            <a:endParaRPr lang="en-US" sz="1800" dirty="0">
              <a:latin typeface="Bangla MN" pitchFamily="2" charset="0"/>
              <a:cs typeface="Bangla MN" pitchFamily="2" charset="0"/>
            </a:endParaRPr>
          </a:p>
          <a:p>
            <a:endParaRPr lang="en-CN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A027CA-6C33-B64D-96DF-D0B9995C698D}"/>
              </a:ext>
            </a:extLst>
          </p:cNvPr>
          <p:cNvSpPr/>
          <p:nvPr/>
        </p:nvSpPr>
        <p:spPr>
          <a:xfrm>
            <a:off x="4780915" y="3723549"/>
            <a:ext cx="2630170" cy="2599296"/>
          </a:xfrm>
          <a:prstGeom prst="roundRect">
            <a:avLst>
              <a:gd name="adj" fmla="val 1177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4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4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noise means that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we won’t be able to hear you during the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; however, we can see you the entire time you are in the scanner.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 need to get our attention, you can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us between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or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use the emergency buzzer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we provide if you are not feeling well and urgently need attention.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you through the in-ear earphones between each scan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make sure you are feeling ok, and to instruct you what to do next. You can also ask questions during this time if you forget something.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2442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During the scans, it is very important that you keep your head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as still as possible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, as even slight movements can blur the images of your brain.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your arms or legs feel stiff, you can slightly wiggle them between scans, while keeping your head still.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each task, you will see a ‘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Waiting for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’ screen. Please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remain as still as possible 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from when this appears on the screen.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7235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can shake during the last scan, this is normal and should not cause concern.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It is also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normal to feel some dizziness when you enter and exit the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This should go away quickly, but you are encouraged to get up slowly when you get off the table at the end of the scans.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270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Do you have any questions so far?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 will now brief you on one of the tasks you will complete in the scanner…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773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Welcome to the Survival Game!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become different powerful animals. 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also battle other dangerous animals.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3660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9BEA181066048B3FF76D28915822B" ma:contentTypeVersion="15" ma:contentTypeDescription="Create a new document." ma:contentTypeScope="" ma:versionID="f285cf715a0cf87a35bb60aebdc8b6c9">
  <xsd:schema xmlns:xsd="http://www.w3.org/2001/XMLSchema" xmlns:xs="http://www.w3.org/2001/XMLSchema" xmlns:p="http://schemas.microsoft.com/office/2006/metadata/properties" xmlns:ns2="daf31937-5c4f-4e36-a8d9-626984e07ebd" xmlns:ns3="a8fd9021-eca3-4fd4-8026-6f227723cead" targetNamespace="http://schemas.microsoft.com/office/2006/metadata/properties" ma:root="true" ma:fieldsID="744df078a4d9e9d5ba233b6f0f7abc7b" ns2:_="" ns3:_="">
    <xsd:import namespace="daf31937-5c4f-4e36-a8d9-626984e07ebd"/>
    <xsd:import namespace="a8fd9021-eca3-4fd4-8026-6f227723ce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f31937-5c4f-4e36-a8d9-626984e07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b163b37-248a-4bdb-8038-6e8df1cc47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d9021-eca3-4fd4-8026-6f227723ce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ef0a1b7-092d-4759-8c80-11120c94323f}" ma:internalName="TaxCatchAll" ma:showField="CatchAllData" ma:web="a8fd9021-eca3-4fd4-8026-6f227723ce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f31937-5c4f-4e36-a8d9-626984e07ebd">
      <Terms xmlns="http://schemas.microsoft.com/office/infopath/2007/PartnerControls"/>
    </lcf76f155ced4ddcb4097134ff3c332f>
    <TaxCatchAll xmlns="a8fd9021-eca3-4fd4-8026-6f227723cead" xsi:nil="true"/>
  </documentManagement>
</p:properties>
</file>

<file path=customXml/itemProps1.xml><?xml version="1.0" encoding="utf-8"?>
<ds:datastoreItem xmlns:ds="http://schemas.openxmlformats.org/officeDocument/2006/customXml" ds:itemID="{420A8D93-CDBB-4E16-A506-3D5059F87A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f31937-5c4f-4e36-a8d9-626984e07ebd"/>
    <ds:schemaRef ds:uri="a8fd9021-eca3-4fd4-8026-6f227723c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F62D99-D697-46FC-8163-15A227B0F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C877D-D064-4C92-9FDE-72E2677A4405}">
  <ds:schemaRefs>
    <ds:schemaRef ds:uri="a8fd9021-eca3-4fd4-8026-6f227723cead"/>
    <ds:schemaRef ds:uri="daf31937-5c4f-4e36-a8d9-626984e07ebd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1562</Words>
  <Application>Microsoft Macintosh PowerPoint</Application>
  <PresentationFormat>Widescreen</PresentationFormat>
  <Paragraphs>247</Paragraphs>
  <Slides>35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Bangla MN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Guerrero Hreins</dc:creator>
  <cp:lastModifiedBy>Yubing Zhang</cp:lastModifiedBy>
  <cp:revision>395</cp:revision>
  <dcterms:created xsi:type="dcterms:W3CDTF">2022-07-28T04:49:07Z</dcterms:created>
  <dcterms:modified xsi:type="dcterms:W3CDTF">2023-12-13T02:58:30Z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0x010100B279BEA181066048B3FF76D28915822B</vt:lpwstr>
  </property>
  <property fmtid="{D5CDD505-2E9C-101B-9397-08002B2CF9AE}" pid="3" name="MediaServiceImageTags">
    <vt:lpwstr/>
  </property>
</Properties>
</file>