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6" r:id="rId7"/>
    <p:sldId id="267" r:id="rId8"/>
    <p:sldId id="268" r:id="rId9"/>
    <p:sldId id="269" r:id="rId10"/>
    <p:sldId id="270" r:id="rId11"/>
    <p:sldId id="271" r:id="rId12"/>
    <p:sldId id="265" r:id="rId13"/>
    <p:sldId id="272" r:id="rId14"/>
    <p:sldId id="261" r:id="rId15"/>
    <p:sldId id="273" r:id="rId16"/>
    <p:sldId id="262"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Melvin </a:t>
            </a:r>
            <a:r>
              <a:rPr lang="en-US"/>
              <a:t>Alex Mathew Andoor</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15501" y="798738"/>
            <a:ext cx="8544204" cy="47580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Wealth segmentation by Age category of Old and New Customers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Title 6">
            <a:extLst>
              <a:ext uri="{FF2B5EF4-FFF2-40B4-BE49-F238E27FC236}">
                <a16:creationId xmlns:a16="http://schemas.microsoft.com/office/drawing/2014/main" id="{1E0B9C04-9D21-4830-9199-1C71F6CF824F}"/>
              </a:ext>
            </a:extLst>
          </p:cNvPr>
          <p:cNvSpPr>
            <a:spLocks noGrp="1"/>
          </p:cNvSpPr>
          <p:nvPr>
            <p:ph type="title"/>
          </p:nvPr>
        </p:nvSpPr>
        <p:spPr>
          <a:xfrm>
            <a:off x="95595" y="1956735"/>
            <a:ext cx="4476405" cy="1641043"/>
          </a:xfrm>
        </p:spPr>
        <p:txBody>
          <a:bodyPr>
            <a:normAutofit/>
          </a:bodyPr>
          <a:lstStyle/>
          <a:p>
            <a:pPr algn="l"/>
            <a:r>
              <a:rPr lang="en-US" sz="1100" dirty="0"/>
              <a:t>1.Amongst the New Customers in all the age groups the maximum customers are classified as Mass Customer</a:t>
            </a:r>
            <a:br>
              <a:rPr lang="en-US" sz="1100" dirty="0"/>
            </a:br>
            <a:r>
              <a:rPr lang="en-US" sz="1100" dirty="0"/>
              <a:t>2. The next Largest category is the High Net Worth Customers </a:t>
            </a:r>
            <a:br>
              <a:rPr lang="en-US" sz="1100" dirty="0"/>
            </a:br>
            <a:r>
              <a:rPr lang="en-US" sz="1100" dirty="0"/>
              <a:t>3.Only in the Middle age category the Affluent Customers are more than the High Net Worth Customers</a:t>
            </a:r>
          </a:p>
        </p:txBody>
      </p:sp>
      <p:pic>
        <p:nvPicPr>
          <p:cNvPr id="3" name="Picture 2" descr="A screenshot of a cell phone&#10;&#10;Description automatically generated">
            <a:extLst>
              <a:ext uri="{FF2B5EF4-FFF2-40B4-BE49-F238E27FC236}">
                <a16:creationId xmlns:a16="http://schemas.microsoft.com/office/drawing/2014/main" id="{2B513AA5-A9F9-4593-A758-964103C86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442" y="1316896"/>
            <a:ext cx="4312963" cy="3568903"/>
          </a:xfrm>
          <a:prstGeom prst="rect">
            <a:avLst/>
          </a:prstGeom>
        </p:spPr>
      </p:pic>
    </p:spTree>
    <p:extLst>
      <p:ext uri="{BB962C8B-B14F-4D97-AF65-F5344CB8AC3E}">
        <p14:creationId xmlns:p14="http://schemas.microsoft.com/office/powerpoint/2010/main" val="39380486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15501" y="798738"/>
            <a:ext cx="8544204" cy="47580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Wealth segmentation by Age category of Old and New Customers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Title 6">
            <a:extLst>
              <a:ext uri="{FF2B5EF4-FFF2-40B4-BE49-F238E27FC236}">
                <a16:creationId xmlns:a16="http://schemas.microsoft.com/office/drawing/2014/main" id="{1E0B9C04-9D21-4830-9199-1C71F6CF824F}"/>
              </a:ext>
            </a:extLst>
          </p:cNvPr>
          <p:cNvSpPr>
            <a:spLocks noGrp="1"/>
          </p:cNvSpPr>
          <p:nvPr>
            <p:ph type="title"/>
          </p:nvPr>
        </p:nvSpPr>
        <p:spPr>
          <a:xfrm>
            <a:off x="95595" y="1956735"/>
            <a:ext cx="4476405" cy="1641043"/>
          </a:xfrm>
        </p:spPr>
        <p:txBody>
          <a:bodyPr>
            <a:normAutofit/>
          </a:bodyPr>
          <a:lstStyle/>
          <a:p>
            <a:pPr algn="l"/>
            <a:r>
              <a:rPr lang="en-US" sz="1100" dirty="0"/>
              <a:t>1.Amongst the Old Customers in all the age groups the maximum customers are classified as Mass Customer.</a:t>
            </a:r>
            <a:br>
              <a:rPr lang="en-US" sz="1100" dirty="0"/>
            </a:br>
            <a:r>
              <a:rPr lang="en-US" sz="1100" dirty="0"/>
              <a:t>2. The next Largest category is the High Net Worth Customers </a:t>
            </a:r>
            <a:br>
              <a:rPr lang="en-US" sz="1100" dirty="0"/>
            </a:br>
            <a:r>
              <a:rPr lang="en-US" sz="1100" dirty="0"/>
              <a:t>3.Only in the Elderly age category the Affluent Customers are more than the High Net Worth Customers</a:t>
            </a:r>
            <a:br>
              <a:rPr lang="en-US" sz="1100" dirty="0"/>
            </a:br>
            <a:endParaRPr lang="en-US" sz="1100" dirty="0"/>
          </a:p>
        </p:txBody>
      </p:sp>
      <p:pic>
        <p:nvPicPr>
          <p:cNvPr id="4" name="Picture 3" descr="A screenshot of a cell phone&#10;&#10;Description automatically generated">
            <a:extLst>
              <a:ext uri="{FF2B5EF4-FFF2-40B4-BE49-F238E27FC236}">
                <a16:creationId xmlns:a16="http://schemas.microsoft.com/office/drawing/2014/main" id="{4F916C06-2756-4B22-840D-BA5FE387C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200" y="1274542"/>
            <a:ext cx="4356676" cy="3707656"/>
          </a:xfrm>
          <a:prstGeom prst="rect">
            <a:avLst/>
          </a:prstGeom>
        </p:spPr>
      </p:pic>
    </p:spTree>
    <p:extLst>
      <p:ext uri="{BB962C8B-B14F-4D97-AF65-F5344CB8AC3E}">
        <p14:creationId xmlns:p14="http://schemas.microsoft.com/office/powerpoint/2010/main" val="58871370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60520"/>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 and Customer Segmentation</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close up of a map&#10;&#10;Description automatically generated">
            <a:extLst>
              <a:ext uri="{FF2B5EF4-FFF2-40B4-BE49-F238E27FC236}">
                <a16:creationId xmlns:a16="http://schemas.microsoft.com/office/drawing/2014/main" id="{CE18E677-321D-4D2B-8270-008AA850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 y="2908471"/>
            <a:ext cx="3058500" cy="2235029"/>
          </a:xfrm>
          <a:prstGeom prst="rect">
            <a:avLst/>
          </a:prstGeom>
        </p:spPr>
      </p:pic>
      <p:pic>
        <p:nvPicPr>
          <p:cNvPr id="5" name="Picture 4" descr="A picture containing text, water, group, riding&#10;&#10;Description automatically generated">
            <a:extLst>
              <a:ext uri="{FF2B5EF4-FFF2-40B4-BE49-F238E27FC236}">
                <a16:creationId xmlns:a16="http://schemas.microsoft.com/office/drawing/2014/main" id="{A2F275E1-3E35-4716-B008-FB96E6CD8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943" y="2908471"/>
            <a:ext cx="2820113" cy="2235029"/>
          </a:xfrm>
          <a:prstGeom prst="rect">
            <a:avLst/>
          </a:prstGeom>
        </p:spPr>
      </p:pic>
      <p:pic>
        <p:nvPicPr>
          <p:cNvPr id="7" name="Picture 6" descr="A picture containing text, water, large&#10;&#10;Description automatically generated">
            <a:extLst>
              <a:ext uri="{FF2B5EF4-FFF2-40B4-BE49-F238E27FC236}">
                <a16:creationId xmlns:a16="http://schemas.microsoft.com/office/drawing/2014/main" id="{A0EC5A4E-2BCF-4A0B-93E7-7F5A89CA3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5700" y="2908471"/>
            <a:ext cx="2743274" cy="2235029"/>
          </a:xfrm>
          <a:prstGeom prst="rect">
            <a:avLst/>
          </a:prstGeom>
        </p:spPr>
      </p:pic>
      <p:sp>
        <p:nvSpPr>
          <p:cNvPr id="9" name="TextBox 8">
            <a:extLst>
              <a:ext uri="{FF2B5EF4-FFF2-40B4-BE49-F238E27FC236}">
                <a16:creationId xmlns:a16="http://schemas.microsoft.com/office/drawing/2014/main" id="{75418397-E48D-435D-8FF3-752D6F7C537A}"/>
              </a:ext>
            </a:extLst>
          </p:cNvPr>
          <p:cNvSpPr txBox="1"/>
          <p:nvPr/>
        </p:nvSpPr>
        <p:spPr>
          <a:xfrm>
            <a:off x="264882" y="1388361"/>
            <a:ext cx="8445885"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Arial"/>
              </a:rPr>
              <a:t>RFM analysis helps to find out those customers whom a business organization shoul</a:t>
            </a:r>
            <a:r>
              <a:rPr lang="en-US" sz="1200" dirty="0"/>
              <a:t>d target to </a:t>
            </a:r>
            <a:r>
              <a:rPr lang="en-US" sz="1200" dirty="0" err="1"/>
              <a:t>maximise</a:t>
            </a:r>
            <a:r>
              <a:rPr lang="en-US" sz="1200" dirty="0"/>
              <a:t> their revenue.</a:t>
            </a:r>
          </a:p>
          <a:p>
            <a:pPr marL="0" marR="0" indent="0" algn="l" defTabSz="9144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sz="1200" dirty="0"/>
              <a:t>RFM Analysis(Recency, Frequency, Monetary Value) displays the customers having high level of engagement with a business for the mentioned categories. </a:t>
            </a:r>
            <a:endParaRPr kumimoji="0" lang="en-US" sz="12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US" sz="1200" dirty="0"/>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Arial"/>
              </a:rPr>
              <a:t>The below given 3 graphs displays the Recency, Frequency, Monetary va</a:t>
            </a:r>
            <a:r>
              <a:rPr lang="en-US" sz="1200" dirty="0"/>
              <a:t>lue distribution of the Transaction dataset. From the graphs we can find how skewed the data is.</a:t>
            </a:r>
            <a:endParaRPr kumimoji="0" lang="en-US" sz="12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US" sz="1200" dirty="0"/>
          </a:p>
          <a:p>
            <a:pPr marL="0" marR="0" indent="0" algn="l" defTabSz="9144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41479392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 and Customer Segmentation</a:t>
            </a:r>
          </a:p>
        </p:txBody>
      </p:sp>
      <p:sp>
        <p:nvSpPr>
          <p:cNvPr id="142" name="Shape 91"/>
          <p:cNvSpPr/>
          <p:nvPr/>
        </p:nvSpPr>
        <p:spPr>
          <a:xfrm>
            <a:off x="205025" y="1638354"/>
            <a:ext cx="4134600" cy="25023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200" b="1" i="1" dirty="0"/>
              <a:t>Customer Segmentation Distribution</a:t>
            </a:r>
            <a:r>
              <a:rPr sz="1200" b="1" i="1" dirty="0"/>
              <a:t>.</a:t>
            </a:r>
            <a:endParaRPr lang="en-US" sz="1200" b="1" i="1" dirty="0"/>
          </a:p>
          <a:p>
            <a:r>
              <a:rPr lang="en-US" sz="1200" dirty="0"/>
              <a:t>So, the customers are segmented as:</a:t>
            </a:r>
          </a:p>
          <a:p>
            <a:pPr marL="342900" indent="-342900">
              <a:buFont typeface="+mj-lt"/>
              <a:buAutoNum type="arabicPeriod"/>
            </a:pPr>
            <a:r>
              <a:rPr lang="en-US" sz="1200" dirty="0"/>
              <a:t>Platinum Customer</a:t>
            </a:r>
          </a:p>
          <a:p>
            <a:pPr marL="342900" indent="-342900">
              <a:buFont typeface="+mj-lt"/>
              <a:buAutoNum type="arabicPeriod"/>
            </a:pPr>
            <a:r>
              <a:rPr lang="en-US" sz="1200" dirty="0"/>
              <a:t>Loyal Customer</a:t>
            </a:r>
          </a:p>
          <a:p>
            <a:pPr marL="342900" indent="-342900">
              <a:buFont typeface="+mj-lt"/>
              <a:buAutoNum type="arabicPeriod"/>
            </a:pPr>
            <a:r>
              <a:rPr lang="en-US" sz="1200" dirty="0"/>
              <a:t>Needs Attention</a:t>
            </a:r>
          </a:p>
          <a:p>
            <a:pPr marL="342900" indent="-342900">
              <a:buFont typeface="+mj-lt"/>
              <a:buAutoNum type="arabicPeriod"/>
            </a:pPr>
            <a:r>
              <a:rPr lang="en-US" sz="1200" dirty="0"/>
              <a:t>Almost Lost Customer</a:t>
            </a:r>
          </a:p>
          <a:p>
            <a:pPr marL="342900" indent="-342900">
              <a:buFont typeface="+mj-lt"/>
              <a:buAutoNum type="arabicPeriod"/>
            </a:pPr>
            <a:r>
              <a:rPr lang="en-US" sz="1200" dirty="0"/>
              <a:t>Loosing Customer</a:t>
            </a:r>
          </a:p>
          <a:p>
            <a:pPr marL="342900" indent="-342900">
              <a:buFont typeface="+mj-lt"/>
              <a:buAutoNum type="arabicPeriod"/>
            </a:pPr>
            <a:r>
              <a:rPr lang="en-US" sz="1200" dirty="0"/>
              <a:t>Very Loyal Customer</a:t>
            </a:r>
          </a:p>
          <a:p>
            <a:pPr marL="342900" indent="-342900">
              <a:buFont typeface="+mj-lt"/>
              <a:buAutoNum type="arabicPeriod"/>
            </a:pPr>
            <a:r>
              <a:rPr lang="en-US" sz="1200" dirty="0"/>
              <a:t>Promising Customer</a:t>
            </a:r>
          </a:p>
          <a:p>
            <a:pPr marL="342900" indent="-342900">
              <a:buFont typeface="+mj-lt"/>
              <a:buAutoNum type="arabicPeriod"/>
            </a:pPr>
            <a:r>
              <a:rPr lang="en-US" sz="1200" dirty="0"/>
              <a:t>Potential Customer</a:t>
            </a:r>
          </a:p>
          <a:p>
            <a:endParaRPr lang="en-US" sz="12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descr="A picture containing accessory, umbrella&#10;&#10;Description automatically generated">
            <a:extLst>
              <a:ext uri="{FF2B5EF4-FFF2-40B4-BE49-F238E27FC236}">
                <a16:creationId xmlns:a16="http://schemas.microsoft.com/office/drawing/2014/main" id="{C4B34062-9822-4613-8B97-68E80051B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025" y="1575200"/>
            <a:ext cx="4134600" cy="3568300"/>
          </a:xfrm>
          <a:prstGeom prst="rect">
            <a:avLst/>
          </a:prstGeom>
        </p:spPr>
      </p:pic>
    </p:spTree>
    <p:extLst>
      <p:ext uri="{BB962C8B-B14F-4D97-AF65-F5344CB8AC3E}">
        <p14:creationId xmlns:p14="http://schemas.microsoft.com/office/powerpoint/2010/main" val="405325516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Summarized table with the top 1000 customers to be targeted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6A08403F-8673-4A5D-AD86-7923AE3CB22F}"/>
              </a:ext>
            </a:extLst>
          </p:cNvPr>
          <p:cNvPicPr>
            <a:picLocks noChangeAspect="1"/>
          </p:cNvPicPr>
          <p:nvPr/>
        </p:nvPicPr>
        <p:blipFill>
          <a:blip r:embed="rId2"/>
          <a:stretch>
            <a:fillRect/>
          </a:stretch>
        </p:blipFill>
        <p:spPr>
          <a:xfrm>
            <a:off x="1503485" y="1936296"/>
            <a:ext cx="5706207" cy="3071071"/>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Target Customer</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8F8B15C5-4E01-4E99-B43B-65114AC5188E}"/>
              </a:ext>
            </a:extLst>
          </p:cNvPr>
          <p:cNvPicPr>
            <a:picLocks noChangeAspect="1"/>
          </p:cNvPicPr>
          <p:nvPr/>
        </p:nvPicPr>
        <p:blipFill>
          <a:blip r:embed="rId2"/>
          <a:stretch>
            <a:fillRect/>
          </a:stretch>
        </p:blipFill>
        <p:spPr>
          <a:xfrm>
            <a:off x="287300" y="1828800"/>
            <a:ext cx="8401050" cy="1485900"/>
          </a:xfrm>
          <a:prstGeom prst="rect">
            <a:avLst/>
          </a:prstGeom>
        </p:spPr>
      </p:pic>
      <p:sp>
        <p:nvSpPr>
          <p:cNvPr id="3" name="TextBox 2">
            <a:extLst>
              <a:ext uri="{FF2B5EF4-FFF2-40B4-BE49-F238E27FC236}">
                <a16:creationId xmlns:a16="http://schemas.microsoft.com/office/drawing/2014/main" id="{FDBCC51F-6710-45C9-B5EB-51F46BB1E403}"/>
              </a:ext>
            </a:extLst>
          </p:cNvPr>
          <p:cNvSpPr txBox="1"/>
          <p:nvPr/>
        </p:nvSpPr>
        <p:spPr>
          <a:xfrm>
            <a:off x="287300" y="3596054"/>
            <a:ext cx="8483325"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So, the customers from these two selected segmentation tends to spend more and also buys frequently than the customers from the other segments.</a:t>
            </a: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Hence the customers from these segments has to be targeted by the Marketing team of Sprocket Central</a:t>
            </a:r>
          </a:p>
        </p:txBody>
      </p:sp>
    </p:spTree>
    <p:extLst>
      <p:ext uri="{BB962C8B-B14F-4D97-AF65-F5344CB8AC3E}">
        <p14:creationId xmlns:p14="http://schemas.microsoft.com/office/powerpoint/2010/main" val="38480814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itle 1">
            <a:extLst>
              <a:ext uri="{FF2B5EF4-FFF2-40B4-BE49-F238E27FC236}">
                <a16:creationId xmlns:a16="http://schemas.microsoft.com/office/drawing/2014/main" id="{2116EFDA-4752-4420-8264-7F65E9768B2E}"/>
              </a:ext>
            </a:extLst>
          </p:cNvPr>
          <p:cNvSpPr>
            <a:spLocks noGrp="1"/>
          </p:cNvSpPr>
          <p:nvPr>
            <p:ph type="title"/>
          </p:nvPr>
        </p:nvSpPr>
        <p:spPr>
          <a:xfrm>
            <a:off x="250023" y="852149"/>
            <a:ext cx="8520602" cy="500435"/>
          </a:xfrm>
        </p:spPr>
        <p:txBody>
          <a:bodyPr>
            <a:noAutofit/>
          </a:bodyPr>
          <a:lstStyle/>
          <a:p>
            <a:r>
              <a:rPr lang="en-US" sz="2000" b="1" dirty="0"/>
              <a:t>Identify the top customers to be targeted from the given Dataset</a:t>
            </a:r>
          </a:p>
        </p:txBody>
      </p:sp>
      <p:sp>
        <p:nvSpPr>
          <p:cNvPr id="3" name="Text Placeholder 2">
            <a:extLst>
              <a:ext uri="{FF2B5EF4-FFF2-40B4-BE49-F238E27FC236}">
                <a16:creationId xmlns:a16="http://schemas.microsoft.com/office/drawing/2014/main" id="{88BB14BE-AAB0-45CD-BE0A-A91C12426D9E}"/>
              </a:ext>
            </a:extLst>
          </p:cNvPr>
          <p:cNvSpPr>
            <a:spLocks noGrp="1"/>
          </p:cNvSpPr>
          <p:nvPr>
            <p:ph type="body" sz="half" idx="1"/>
          </p:nvPr>
        </p:nvSpPr>
        <p:spPr>
          <a:xfrm>
            <a:off x="205025" y="1529027"/>
            <a:ext cx="8520601" cy="1421149"/>
          </a:xfrm>
        </p:spPr>
        <p:txBody>
          <a:bodyPr>
            <a:normAutofit lnSpcReduction="10000"/>
          </a:bodyPr>
          <a:lstStyle/>
          <a:p>
            <a:r>
              <a:rPr lang="en-US" sz="1200" dirty="0"/>
              <a:t>Problem Definition:</a:t>
            </a:r>
          </a:p>
          <a:p>
            <a:pPr lvl="1"/>
            <a:r>
              <a:rPr lang="en-US" sz="1200" dirty="0"/>
              <a:t>Sprocket Central Pty Ltd is a specialist in a high-quality bikes and cycling accessories for the riders.</a:t>
            </a:r>
          </a:p>
          <a:p>
            <a:pPr lvl="1"/>
            <a:r>
              <a:rPr lang="en-US" sz="1200" dirty="0"/>
              <a:t>Their Marketing team is trying to boost the business by identifying the customer behavior and trends from the existing dataset.</a:t>
            </a:r>
          </a:p>
          <a:p>
            <a:pPr lvl="1"/>
            <a:r>
              <a:rPr lang="en-US" sz="1200" dirty="0"/>
              <a:t>With the given dataset the top customers to be targeted is to be recommended so as to drive higher value for the organization</a:t>
            </a:r>
          </a:p>
        </p:txBody>
      </p:sp>
      <p:sp>
        <p:nvSpPr>
          <p:cNvPr id="4" name="Text Placeholder 3">
            <a:extLst>
              <a:ext uri="{FF2B5EF4-FFF2-40B4-BE49-F238E27FC236}">
                <a16:creationId xmlns:a16="http://schemas.microsoft.com/office/drawing/2014/main" id="{C54787B0-DAB1-4C46-BCBB-DA02B4171145}"/>
              </a:ext>
            </a:extLst>
          </p:cNvPr>
          <p:cNvSpPr>
            <a:spLocks noGrp="1"/>
          </p:cNvSpPr>
          <p:nvPr>
            <p:ph type="body" sz="half" idx="13"/>
          </p:nvPr>
        </p:nvSpPr>
        <p:spPr>
          <a:xfrm>
            <a:off x="205025" y="2950176"/>
            <a:ext cx="8520601" cy="1664553"/>
          </a:xfrm>
        </p:spPr>
        <p:txBody>
          <a:bodyPr>
            <a:normAutofit/>
          </a:bodyPr>
          <a:lstStyle/>
          <a:p>
            <a:pPr>
              <a:buFont typeface="Wingdings" panose="05000000000000000000" pitchFamily="2" charset="2"/>
              <a:buChar char="Ø"/>
            </a:pPr>
            <a:r>
              <a:rPr lang="en-US" sz="1200" dirty="0"/>
              <a:t>Data Analysis:</a:t>
            </a:r>
          </a:p>
          <a:p>
            <a:pPr lvl="1">
              <a:buFont typeface="Wingdings" panose="05000000000000000000" pitchFamily="2" charset="2"/>
              <a:buChar char="Ø"/>
            </a:pPr>
            <a:r>
              <a:rPr lang="en-US" sz="1200" dirty="0"/>
              <a:t>Age Distribution of Old and  New Customers</a:t>
            </a:r>
          </a:p>
          <a:p>
            <a:pPr lvl="1">
              <a:buFont typeface="Wingdings" panose="05000000000000000000" pitchFamily="2" charset="2"/>
              <a:buChar char="Ø"/>
            </a:pPr>
            <a:r>
              <a:rPr lang="en-US" sz="1200" dirty="0"/>
              <a:t>Past 3 years bike related purchases of Old and New Customers</a:t>
            </a:r>
          </a:p>
          <a:p>
            <a:pPr lvl="1">
              <a:buFont typeface="Wingdings" panose="05000000000000000000" pitchFamily="2" charset="2"/>
              <a:buChar char="Ø"/>
            </a:pPr>
            <a:r>
              <a:rPr lang="en-US" sz="1200" dirty="0"/>
              <a:t>Job Industry Distribution amongst the old and new customers</a:t>
            </a:r>
          </a:p>
          <a:p>
            <a:pPr lvl="1">
              <a:buFont typeface="Wingdings" panose="05000000000000000000" pitchFamily="2" charset="2"/>
              <a:buChar char="Ø"/>
            </a:pPr>
            <a:r>
              <a:rPr lang="en-US" sz="1200" dirty="0"/>
              <a:t>Cars owned and not owned in each state</a:t>
            </a:r>
          </a:p>
          <a:p>
            <a:pPr lvl="1">
              <a:buFont typeface="Wingdings" panose="05000000000000000000" pitchFamily="2" charset="2"/>
              <a:buChar char="Ø"/>
            </a:pPr>
            <a:r>
              <a:rPr lang="en-US" sz="1200" dirty="0"/>
              <a:t>Wealth segmentation by Age category of Old and New Customers</a:t>
            </a:r>
          </a:p>
          <a:p>
            <a:pPr lvl="1">
              <a:buFont typeface="Wingdings" panose="05000000000000000000" pitchFamily="2" charset="2"/>
              <a:buChar char="Ø"/>
            </a:pPr>
            <a:r>
              <a:rPr lang="en-US" sz="1200" dirty="0"/>
              <a:t>RFM Analysis and Customer Segmentation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endParaRPr dirty="0"/>
          </a:p>
        </p:txBody>
      </p:sp>
      <p:sp>
        <p:nvSpPr>
          <p:cNvPr id="133" name="Shape 82"/>
          <p:cNvSpPr/>
          <p:nvPr/>
        </p:nvSpPr>
        <p:spPr>
          <a:xfrm>
            <a:off x="205025" y="1591483"/>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Summary Table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Table 2">
            <a:extLst>
              <a:ext uri="{FF2B5EF4-FFF2-40B4-BE49-F238E27FC236}">
                <a16:creationId xmlns:a16="http://schemas.microsoft.com/office/drawing/2014/main" id="{7592CD01-D8B7-4FC2-AA49-C39D4582526A}"/>
              </a:ext>
            </a:extLst>
          </p:cNvPr>
          <p:cNvGraphicFramePr>
            <a:graphicFrameLocks noGrp="1"/>
          </p:cNvGraphicFramePr>
          <p:nvPr>
            <p:extLst>
              <p:ext uri="{D42A27DB-BD31-4B8C-83A1-F6EECF244321}">
                <p14:modId xmlns:p14="http://schemas.microsoft.com/office/powerpoint/2010/main" val="4212760123"/>
              </p:ext>
            </p:extLst>
          </p:nvPr>
        </p:nvGraphicFramePr>
        <p:xfrm>
          <a:off x="2717563" y="1591483"/>
          <a:ext cx="5019021" cy="3435783"/>
        </p:xfrm>
        <a:graphic>
          <a:graphicData uri="http://schemas.openxmlformats.org/drawingml/2006/table">
            <a:tbl>
              <a:tblPr firstRow="1" firstCol="1" bandRow="1">
                <a:tableStyleId>{5940675A-B579-460E-94D1-54222C63F5DA}</a:tableStyleId>
              </a:tblPr>
              <a:tblGrid>
                <a:gridCol w="808412">
                  <a:extLst>
                    <a:ext uri="{9D8B030D-6E8A-4147-A177-3AD203B41FA5}">
                      <a16:colId xmlns:a16="http://schemas.microsoft.com/office/drawing/2014/main" val="2178085654"/>
                    </a:ext>
                  </a:extLst>
                </a:gridCol>
                <a:gridCol w="976427">
                  <a:extLst>
                    <a:ext uri="{9D8B030D-6E8A-4147-A177-3AD203B41FA5}">
                      <a16:colId xmlns:a16="http://schemas.microsoft.com/office/drawing/2014/main" val="3559079805"/>
                    </a:ext>
                  </a:extLst>
                </a:gridCol>
                <a:gridCol w="1014540">
                  <a:extLst>
                    <a:ext uri="{9D8B030D-6E8A-4147-A177-3AD203B41FA5}">
                      <a16:colId xmlns:a16="http://schemas.microsoft.com/office/drawing/2014/main" val="506836606"/>
                    </a:ext>
                  </a:extLst>
                </a:gridCol>
                <a:gridCol w="1256097">
                  <a:extLst>
                    <a:ext uri="{9D8B030D-6E8A-4147-A177-3AD203B41FA5}">
                      <a16:colId xmlns:a16="http://schemas.microsoft.com/office/drawing/2014/main" val="3659113980"/>
                    </a:ext>
                  </a:extLst>
                </a:gridCol>
                <a:gridCol w="963545">
                  <a:extLst>
                    <a:ext uri="{9D8B030D-6E8A-4147-A177-3AD203B41FA5}">
                      <a16:colId xmlns:a16="http://schemas.microsoft.com/office/drawing/2014/main" val="3679186849"/>
                    </a:ext>
                  </a:extLst>
                </a:gridCol>
              </a:tblGrid>
              <a:tr h="217761">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Transactions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Customer Address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Customer Demographic</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New Customer List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extLst>
                  <a:ext uri="{0D108BD9-81ED-4DB2-BD59-A6C34878D82A}">
                    <a16:rowId xmlns:a16="http://schemas.microsoft.com/office/drawing/2014/main" val="3110841400"/>
                  </a:ext>
                </a:extLst>
              </a:tr>
              <a:tr h="217761">
                <a:tc>
                  <a:txBody>
                    <a:bodyPr/>
                    <a:lstStyle/>
                    <a:p>
                      <a:pPr marL="0" marR="0">
                        <a:lnSpc>
                          <a:spcPct val="107000"/>
                        </a:lnSpc>
                        <a:spcBef>
                          <a:spcPts val="0"/>
                        </a:spcBef>
                        <a:spcAft>
                          <a:spcPts val="0"/>
                        </a:spcAft>
                      </a:pPr>
                      <a:r>
                        <a:rPr lang="en-US" sz="700">
                          <a:effectLst/>
                        </a:rPr>
                        <a:t>Accuracy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Date of Birth: Not Accurate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extLst>
                  <a:ext uri="{0D108BD9-81ED-4DB2-BD59-A6C34878D82A}">
                    <a16:rowId xmlns:a16="http://schemas.microsoft.com/office/drawing/2014/main" val="2884200698"/>
                  </a:ext>
                </a:extLst>
              </a:tr>
              <a:tr h="440989">
                <a:tc>
                  <a:txBody>
                    <a:bodyPr/>
                    <a:lstStyle/>
                    <a:p>
                      <a:pPr marL="0" marR="0">
                        <a:lnSpc>
                          <a:spcPct val="107000"/>
                        </a:lnSpc>
                        <a:spcBef>
                          <a:spcPts val="0"/>
                        </a:spcBef>
                        <a:spcAft>
                          <a:spcPts val="0"/>
                        </a:spcAft>
                      </a:pPr>
                      <a:r>
                        <a:rPr lang="en-US" sz="700">
                          <a:effectLst/>
                        </a:rPr>
                        <a:t>Completeness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1.Online Order Column:Blanks</a:t>
                      </a:r>
                      <a:endParaRPr lang="en-US" sz="600">
                        <a:effectLst/>
                      </a:endParaRPr>
                    </a:p>
                    <a:p>
                      <a:pPr marL="0" marR="0">
                        <a:lnSpc>
                          <a:spcPct val="107000"/>
                        </a:lnSpc>
                        <a:spcBef>
                          <a:spcPts val="0"/>
                        </a:spcBef>
                        <a:spcAft>
                          <a:spcPts val="0"/>
                        </a:spcAft>
                      </a:pPr>
                      <a:r>
                        <a:rPr lang="en-US" sz="700">
                          <a:effectLst/>
                        </a:rPr>
                        <a:t>2.Brand Column:Blanks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1.Date of Birth: Blanks</a:t>
                      </a:r>
                      <a:endParaRPr lang="en-US" sz="600">
                        <a:effectLst/>
                      </a:endParaRPr>
                    </a:p>
                    <a:p>
                      <a:pPr marL="0" marR="0">
                        <a:lnSpc>
                          <a:spcPct val="107000"/>
                        </a:lnSpc>
                        <a:spcBef>
                          <a:spcPts val="0"/>
                        </a:spcBef>
                        <a:spcAft>
                          <a:spcPts val="0"/>
                        </a:spcAft>
                      </a:pPr>
                      <a:r>
                        <a:rPr lang="en-US" sz="700">
                          <a:effectLst/>
                        </a:rPr>
                        <a:t>2.Job Title: Blanks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1.Date of Birth: Blanks</a:t>
                      </a:r>
                      <a:endParaRPr lang="en-US" sz="600">
                        <a:effectLst/>
                      </a:endParaRPr>
                    </a:p>
                    <a:p>
                      <a:pPr marL="0" marR="0">
                        <a:lnSpc>
                          <a:spcPct val="107000"/>
                        </a:lnSpc>
                        <a:spcBef>
                          <a:spcPts val="0"/>
                        </a:spcBef>
                        <a:spcAft>
                          <a:spcPts val="0"/>
                        </a:spcAft>
                      </a:pPr>
                      <a:r>
                        <a:rPr lang="en-US" sz="700">
                          <a:effectLst/>
                        </a:rPr>
                        <a:t>2.Job Title: Blanks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extLst>
                  <a:ext uri="{0D108BD9-81ED-4DB2-BD59-A6C34878D82A}">
                    <a16:rowId xmlns:a16="http://schemas.microsoft.com/office/drawing/2014/main" val="3303543619"/>
                  </a:ext>
                </a:extLst>
              </a:tr>
              <a:tr h="217761">
                <a:tc>
                  <a:txBody>
                    <a:bodyPr/>
                    <a:lstStyle/>
                    <a:p>
                      <a:pPr marL="0" marR="0">
                        <a:lnSpc>
                          <a:spcPct val="107000"/>
                        </a:lnSpc>
                        <a:spcBef>
                          <a:spcPts val="0"/>
                        </a:spcBef>
                        <a:spcAft>
                          <a:spcPts val="0"/>
                        </a:spcAft>
                      </a:pPr>
                      <a:r>
                        <a:rPr lang="en-US" sz="700">
                          <a:effectLst/>
                        </a:rPr>
                        <a:t>Consistency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States: Not Consistent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Gender: Not Consistent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extLst>
                  <a:ext uri="{0D108BD9-81ED-4DB2-BD59-A6C34878D82A}">
                    <a16:rowId xmlns:a16="http://schemas.microsoft.com/office/drawing/2014/main" val="2194078438"/>
                  </a:ext>
                </a:extLst>
              </a:tr>
              <a:tr h="106146">
                <a:tc>
                  <a:txBody>
                    <a:bodyPr/>
                    <a:lstStyle/>
                    <a:p>
                      <a:pPr marL="0" marR="0">
                        <a:lnSpc>
                          <a:spcPct val="107000"/>
                        </a:lnSpc>
                        <a:spcBef>
                          <a:spcPts val="0"/>
                        </a:spcBef>
                        <a:spcAft>
                          <a:spcPts val="0"/>
                        </a:spcAft>
                      </a:pPr>
                      <a:r>
                        <a:rPr lang="en-US" sz="700">
                          <a:effectLst/>
                        </a:rPr>
                        <a:t>Currency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extLst>
                  <a:ext uri="{0D108BD9-81ED-4DB2-BD59-A6C34878D82A}">
                    <a16:rowId xmlns:a16="http://schemas.microsoft.com/office/drawing/2014/main" val="604134381"/>
                  </a:ext>
                </a:extLst>
              </a:tr>
              <a:tr h="106146">
                <a:tc>
                  <a:txBody>
                    <a:bodyPr/>
                    <a:lstStyle/>
                    <a:p>
                      <a:pPr marL="0" marR="0">
                        <a:lnSpc>
                          <a:spcPct val="107000"/>
                        </a:lnSpc>
                        <a:spcBef>
                          <a:spcPts val="0"/>
                        </a:spcBef>
                        <a:spcAft>
                          <a:spcPts val="0"/>
                        </a:spcAft>
                      </a:pPr>
                      <a:r>
                        <a:rPr lang="en-US" sz="700">
                          <a:effectLst/>
                        </a:rPr>
                        <a:t>Relevancy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extLst>
                  <a:ext uri="{0D108BD9-81ED-4DB2-BD59-A6C34878D82A}">
                    <a16:rowId xmlns:a16="http://schemas.microsoft.com/office/drawing/2014/main" val="1067327931"/>
                  </a:ext>
                </a:extLst>
              </a:tr>
              <a:tr h="1891976">
                <a:tc>
                  <a:txBody>
                    <a:bodyPr/>
                    <a:lstStyle/>
                    <a:p>
                      <a:pPr marL="0" marR="0">
                        <a:lnSpc>
                          <a:spcPct val="107000"/>
                        </a:lnSpc>
                        <a:spcBef>
                          <a:spcPts val="0"/>
                        </a:spcBef>
                        <a:spcAft>
                          <a:spcPts val="0"/>
                        </a:spcAft>
                      </a:pPr>
                      <a:r>
                        <a:rPr lang="en-US" sz="700">
                          <a:effectLst/>
                        </a:rPr>
                        <a:t>Validity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Product first Sold Date:Format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1.Past 3 year purchase column: Data in text format and not in Numeric format.</a:t>
                      </a:r>
                      <a:endParaRPr lang="en-US" sz="600">
                        <a:effectLst/>
                      </a:endParaRPr>
                    </a:p>
                    <a:p>
                      <a:pPr marL="0" marR="0">
                        <a:lnSpc>
                          <a:spcPct val="107000"/>
                        </a:lnSpc>
                        <a:spcBef>
                          <a:spcPts val="0"/>
                        </a:spcBef>
                        <a:spcAft>
                          <a:spcPts val="0"/>
                        </a:spcAft>
                      </a:pPr>
                      <a:r>
                        <a:rPr lang="en-US" sz="700">
                          <a:effectLst/>
                        </a:rPr>
                        <a:t>2.Postcode: Data in text format and not in Numeric format 3.Property valuation: Data in text format and not in Numeric format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extLst>
                  <a:ext uri="{0D108BD9-81ED-4DB2-BD59-A6C34878D82A}">
                    <a16:rowId xmlns:a16="http://schemas.microsoft.com/office/drawing/2014/main" val="2115216810"/>
                  </a:ext>
                </a:extLst>
              </a:tr>
              <a:tr h="217761">
                <a:tc>
                  <a:txBody>
                    <a:bodyPr/>
                    <a:lstStyle/>
                    <a:p>
                      <a:pPr marL="0" marR="0">
                        <a:lnSpc>
                          <a:spcPct val="107000"/>
                        </a:lnSpc>
                        <a:spcBef>
                          <a:spcPts val="0"/>
                        </a:spcBef>
                        <a:spcAft>
                          <a:spcPts val="0"/>
                        </a:spcAft>
                      </a:pPr>
                      <a:r>
                        <a:rPr lang="en-US" sz="700">
                          <a:effectLst/>
                        </a:rPr>
                        <a:t>Uniqueness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tc>
                  <a:txBody>
                    <a:bodyPr/>
                    <a:lstStyle/>
                    <a:p>
                      <a:pPr marL="0" marR="0">
                        <a:lnSpc>
                          <a:spcPct val="107000"/>
                        </a:lnSpc>
                        <a:spcBef>
                          <a:spcPts val="0"/>
                        </a:spcBef>
                        <a:spcAft>
                          <a:spcPts val="0"/>
                        </a:spcAft>
                      </a:pPr>
                      <a:r>
                        <a:rPr lang="en-US" sz="700" dirty="0">
                          <a:effectLst/>
                        </a:rPr>
                        <a:t>Rank Column: Duplicated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9112" marR="39112" marT="0" marB="0"/>
                </a:tc>
                <a:extLst>
                  <a:ext uri="{0D108BD9-81ED-4DB2-BD59-A6C34878D82A}">
                    <a16:rowId xmlns:a16="http://schemas.microsoft.com/office/drawing/2014/main" val="287455250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15501" y="1068365"/>
            <a:ext cx="5040428" cy="47580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Age Distribution of Old and New Customers</a:t>
            </a:r>
          </a:p>
        </p:txBody>
      </p:sp>
      <p:sp>
        <p:nvSpPr>
          <p:cNvPr id="142" name="Shape 91"/>
          <p:cNvSpPr/>
          <p:nvPr/>
        </p:nvSpPr>
        <p:spPr>
          <a:xfrm>
            <a:off x="205024" y="1792009"/>
            <a:ext cx="4134600" cy="195819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u="sng" dirty="0"/>
              <a:t>Old customers Age Distribution.</a:t>
            </a:r>
          </a:p>
          <a:p>
            <a:pPr marL="285750" lvl="4" indent="-285750">
              <a:buFont typeface="Arial" panose="020B0604020202020204" pitchFamily="34" charset="0"/>
              <a:buChar char="•"/>
            </a:pPr>
            <a:r>
              <a:rPr lang="en-US" dirty="0"/>
              <a:t>Most of the Old customers belong to the Age group of 40 – 60</a:t>
            </a:r>
          </a:p>
          <a:p>
            <a:pPr marL="285750" lvl="4" indent="-285750">
              <a:buFont typeface="Arial" panose="020B0604020202020204" pitchFamily="34" charset="0"/>
              <a:buChar char="•"/>
            </a:pPr>
            <a:r>
              <a:rPr lang="en-US" dirty="0"/>
              <a:t>The Least customers are aged below 20 and above 80</a:t>
            </a:r>
          </a:p>
          <a:p>
            <a:pPr marL="285750" lvl="4" indent="-285750">
              <a:buFont typeface="Arial" panose="020B0604020202020204" pitchFamily="34" charset="0"/>
              <a:buChar char="•"/>
            </a:pPr>
            <a:r>
              <a:rPr lang="en-US" dirty="0"/>
              <a:t>So what we can conclude is that the Majority of the Old Customers of Sprocket Central are Young and Middle Aged people</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descr="A picture containing drawing&#10;&#10;Description automatically generated">
            <a:extLst>
              <a:ext uri="{FF2B5EF4-FFF2-40B4-BE49-F238E27FC236}">
                <a16:creationId xmlns:a16="http://schemas.microsoft.com/office/drawing/2014/main" id="{CCE6DFB6-8F79-48D9-9D60-D338C2CE8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378" y="1147779"/>
            <a:ext cx="4245618" cy="375201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15501" y="1068365"/>
            <a:ext cx="5040428" cy="47580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Age Distribution of Old and New Customers</a:t>
            </a:r>
          </a:p>
        </p:txBody>
      </p:sp>
      <p:sp>
        <p:nvSpPr>
          <p:cNvPr id="142" name="Shape 91"/>
          <p:cNvSpPr/>
          <p:nvPr/>
        </p:nvSpPr>
        <p:spPr>
          <a:xfrm>
            <a:off x="205024" y="1792009"/>
            <a:ext cx="4134600" cy="238908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u="sng" dirty="0"/>
              <a:t>New customers Age Distribution.</a:t>
            </a:r>
          </a:p>
          <a:p>
            <a:pPr marL="285750" lvl="4" indent="-285750">
              <a:buFont typeface="Arial" panose="020B0604020202020204" pitchFamily="34" charset="0"/>
              <a:buChar char="•"/>
            </a:pPr>
            <a:r>
              <a:rPr lang="en-US" dirty="0"/>
              <a:t>Most of the New customers belong to the Age group of 40 – 60</a:t>
            </a:r>
          </a:p>
          <a:p>
            <a:pPr marL="285750" lvl="4" indent="-285750">
              <a:buFont typeface="Arial" panose="020B0604020202020204" pitchFamily="34" charset="0"/>
              <a:buChar char="•"/>
            </a:pPr>
            <a:r>
              <a:rPr lang="en-US" dirty="0"/>
              <a:t>The Least number of customers are aged between 30-40 and above 80</a:t>
            </a:r>
          </a:p>
          <a:p>
            <a:pPr marL="285750" lvl="4" indent="-285750">
              <a:buFont typeface="Arial" panose="020B0604020202020204" pitchFamily="34" charset="0"/>
              <a:buChar char="•"/>
            </a:pPr>
            <a:r>
              <a:rPr lang="en-US" dirty="0"/>
              <a:t>So what we can conclude is that the Majority of the Old Customers of Sprocket Central are Young and Middle Aged people</a:t>
            </a:r>
          </a:p>
          <a:p>
            <a:pPr marL="285750" lvl="4" indent="-285750">
              <a:buFont typeface="Arial" panose="020B0604020202020204" pitchFamily="34" charset="0"/>
              <a:buChar char="•"/>
            </a:pPr>
            <a:r>
              <a:rPr lang="en-US" dirty="0"/>
              <a:t>Between 30 – 40 age group we can see steep drop in the customers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picture containing door, drawing, computer&#10;&#10;Description automatically generated">
            <a:extLst>
              <a:ext uri="{FF2B5EF4-FFF2-40B4-BE49-F238E27FC236}">
                <a16:creationId xmlns:a16="http://schemas.microsoft.com/office/drawing/2014/main" id="{B5E08F9F-9293-490F-9132-932EBFA80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397" y="952440"/>
            <a:ext cx="4134599" cy="4107506"/>
          </a:xfrm>
          <a:prstGeom prst="rect">
            <a:avLst/>
          </a:prstGeom>
        </p:spPr>
      </p:pic>
    </p:spTree>
    <p:extLst>
      <p:ext uri="{BB962C8B-B14F-4D97-AF65-F5344CB8AC3E}">
        <p14:creationId xmlns:p14="http://schemas.microsoft.com/office/powerpoint/2010/main" val="181860202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15501" y="798738"/>
            <a:ext cx="8544204" cy="47580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Past 3 years bike related purchases of Old and New Customers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descr="A picture containing drawing&#10;&#10;Description automatically generated">
            <a:extLst>
              <a:ext uri="{FF2B5EF4-FFF2-40B4-BE49-F238E27FC236}">
                <a16:creationId xmlns:a16="http://schemas.microsoft.com/office/drawing/2014/main" id="{70763806-B145-4163-B34A-737B5C09C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2755"/>
            <a:ext cx="4451386" cy="301680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1B1EA9A-A021-418F-81C5-C7EF5A4EC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117" y="2092755"/>
            <a:ext cx="4407674" cy="3050745"/>
          </a:xfrm>
          <a:prstGeom prst="rect">
            <a:avLst/>
          </a:prstGeom>
        </p:spPr>
      </p:pic>
      <p:sp>
        <p:nvSpPr>
          <p:cNvPr id="7" name="Title 6">
            <a:extLst>
              <a:ext uri="{FF2B5EF4-FFF2-40B4-BE49-F238E27FC236}">
                <a16:creationId xmlns:a16="http://schemas.microsoft.com/office/drawing/2014/main" id="{1E0B9C04-9D21-4830-9199-1C71F6CF824F}"/>
              </a:ext>
            </a:extLst>
          </p:cNvPr>
          <p:cNvSpPr>
            <a:spLocks noGrp="1"/>
          </p:cNvSpPr>
          <p:nvPr>
            <p:ph type="title"/>
          </p:nvPr>
        </p:nvSpPr>
        <p:spPr>
          <a:xfrm>
            <a:off x="8101" y="1194634"/>
            <a:ext cx="8520602" cy="759926"/>
          </a:xfrm>
        </p:spPr>
        <p:txBody>
          <a:bodyPr>
            <a:normAutofit fontScale="90000"/>
          </a:bodyPr>
          <a:lstStyle/>
          <a:p>
            <a:pPr algn="l"/>
            <a:br>
              <a:rPr lang="en-US" sz="1200" dirty="0"/>
            </a:br>
            <a:r>
              <a:rPr lang="en-US" sz="1200" dirty="0"/>
              <a:t>From the last 3 years purchase history we can conclude be it the New or the Old Customers Females have purchased the bikes more than the males</a:t>
            </a:r>
            <a:br>
              <a:rPr lang="en-US" sz="1200" dirty="0"/>
            </a:br>
            <a:br>
              <a:rPr lang="en-US" sz="1200" dirty="0"/>
            </a:br>
            <a:r>
              <a:rPr lang="en-US" sz="1200" dirty="0"/>
              <a:t>So Females dominate the males in bike related purchases</a:t>
            </a:r>
            <a:br>
              <a:rPr lang="en-US" sz="1200" dirty="0"/>
            </a:br>
            <a:endParaRPr lang="en-US" sz="1200" dirty="0"/>
          </a:p>
        </p:txBody>
      </p:sp>
    </p:spTree>
    <p:extLst>
      <p:ext uri="{BB962C8B-B14F-4D97-AF65-F5344CB8AC3E}">
        <p14:creationId xmlns:p14="http://schemas.microsoft.com/office/powerpoint/2010/main" val="196787077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15501" y="798738"/>
            <a:ext cx="8544204" cy="47580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Job Industry Distribution amongst the old and new customers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Title 6">
            <a:extLst>
              <a:ext uri="{FF2B5EF4-FFF2-40B4-BE49-F238E27FC236}">
                <a16:creationId xmlns:a16="http://schemas.microsoft.com/office/drawing/2014/main" id="{1E0B9C04-9D21-4830-9199-1C71F6CF824F}"/>
              </a:ext>
            </a:extLst>
          </p:cNvPr>
          <p:cNvSpPr>
            <a:spLocks noGrp="1"/>
          </p:cNvSpPr>
          <p:nvPr>
            <p:ph type="title"/>
          </p:nvPr>
        </p:nvSpPr>
        <p:spPr>
          <a:xfrm>
            <a:off x="-15501" y="959583"/>
            <a:ext cx="8520602" cy="1230028"/>
          </a:xfrm>
        </p:spPr>
        <p:txBody>
          <a:bodyPr>
            <a:normAutofit/>
          </a:bodyPr>
          <a:lstStyle/>
          <a:p>
            <a:pPr algn="l"/>
            <a:r>
              <a:rPr lang="en-US" sz="1100" dirty="0"/>
              <a:t>1. Majority of the old customers are from the Manufacturing Industry whereas it is from the Financial Services Industry that majority of the New Customers belong to.</a:t>
            </a:r>
            <a:br>
              <a:rPr lang="en-US" sz="1100" dirty="0"/>
            </a:br>
            <a:r>
              <a:rPr lang="en-US" sz="1100" dirty="0"/>
              <a:t>2. Around 50% of the old and new customers are from the Manufacturing and Financial Services industry.</a:t>
            </a:r>
            <a:br>
              <a:rPr lang="en-US" sz="1100" dirty="0"/>
            </a:br>
            <a:r>
              <a:rPr lang="en-US" sz="1100" dirty="0"/>
              <a:t>3. The Agriculture and Entertainment industry has the least old and new customers</a:t>
            </a:r>
            <a:br>
              <a:rPr lang="en-US" sz="1100" dirty="0"/>
            </a:br>
            <a:endParaRPr lang="en-US" sz="1100" dirty="0"/>
          </a:p>
        </p:txBody>
      </p:sp>
      <p:pic>
        <p:nvPicPr>
          <p:cNvPr id="3" name="Picture 2" descr="A picture containing umbrella, clock&#10;&#10;Description automatically generated">
            <a:extLst>
              <a:ext uri="{FF2B5EF4-FFF2-40B4-BE49-F238E27FC236}">
                <a16:creationId xmlns:a16="http://schemas.microsoft.com/office/drawing/2014/main" id="{B33779D6-F678-4D9A-B57C-DA0D3DD5E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 y="2092755"/>
            <a:ext cx="4347896" cy="3188940"/>
          </a:xfrm>
          <a:prstGeom prst="rect">
            <a:avLst/>
          </a:prstGeom>
        </p:spPr>
      </p:pic>
      <p:pic>
        <p:nvPicPr>
          <p:cNvPr id="8" name="Picture 7" descr="A picture containing umbrella&#10;&#10;Description automatically generated">
            <a:extLst>
              <a:ext uri="{FF2B5EF4-FFF2-40B4-BE49-F238E27FC236}">
                <a16:creationId xmlns:a16="http://schemas.microsoft.com/office/drawing/2014/main" id="{44277FDB-DBCE-4B53-AB6C-FA087E88F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64807"/>
            <a:ext cx="4460905" cy="3341692"/>
          </a:xfrm>
          <a:prstGeom prst="rect">
            <a:avLst/>
          </a:prstGeom>
        </p:spPr>
      </p:pic>
    </p:spTree>
    <p:extLst>
      <p:ext uri="{BB962C8B-B14F-4D97-AF65-F5344CB8AC3E}">
        <p14:creationId xmlns:p14="http://schemas.microsoft.com/office/powerpoint/2010/main" val="38754397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15501" y="798738"/>
            <a:ext cx="8544204" cy="47580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Cars owned and not owned in each state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Title 6">
            <a:extLst>
              <a:ext uri="{FF2B5EF4-FFF2-40B4-BE49-F238E27FC236}">
                <a16:creationId xmlns:a16="http://schemas.microsoft.com/office/drawing/2014/main" id="{1E0B9C04-9D21-4830-9199-1C71F6CF824F}"/>
              </a:ext>
            </a:extLst>
          </p:cNvPr>
          <p:cNvSpPr>
            <a:spLocks noGrp="1"/>
          </p:cNvSpPr>
          <p:nvPr>
            <p:ph type="title"/>
          </p:nvPr>
        </p:nvSpPr>
        <p:spPr>
          <a:xfrm>
            <a:off x="95595" y="1956735"/>
            <a:ext cx="4476405" cy="1641043"/>
          </a:xfrm>
        </p:spPr>
        <p:txBody>
          <a:bodyPr>
            <a:normAutofit/>
          </a:bodyPr>
          <a:lstStyle/>
          <a:p>
            <a:pPr algn="l"/>
            <a:r>
              <a:rPr lang="en-US" sz="1100" dirty="0"/>
              <a:t>1. Majority of the Customers seems to be from the New South Wales state.</a:t>
            </a:r>
            <a:br>
              <a:rPr lang="en-US" sz="1100" dirty="0"/>
            </a:br>
            <a:r>
              <a:rPr lang="en-US" sz="1100" dirty="0"/>
              <a:t>2. NSW has the greatest number of customers that don’t own a car.</a:t>
            </a:r>
            <a:br>
              <a:rPr lang="en-US" sz="1100" dirty="0"/>
            </a:br>
            <a:r>
              <a:rPr lang="en-US" sz="1100" dirty="0"/>
              <a:t>3.  Victoria State has almost the same number of cars owned and not owned.</a:t>
            </a:r>
            <a:br>
              <a:rPr lang="en-US" sz="1100" dirty="0"/>
            </a:br>
            <a:r>
              <a:rPr lang="en-US" sz="1100" dirty="0"/>
              <a:t>4. QLD is the only state with high number of customers that own a car.</a:t>
            </a:r>
            <a:br>
              <a:rPr lang="en-US" sz="1100" dirty="0"/>
            </a:br>
            <a:endParaRPr lang="en-US" sz="1100" dirty="0"/>
          </a:p>
        </p:txBody>
      </p:sp>
      <p:pic>
        <p:nvPicPr>
          <p:cNvPr id="4" name="Picture 3">
            <a:extLst>
              <a:ext uri="{FF2B5EF4-FFF2-40B4-BE49-F238E27FC236}">
                <a16:creationId xmlns:a16="http://schemas.microsoft.com/office/drawing/2014/main" id="{78006CD8-63D2-42CF-9FA0-AFC7256F7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912" y="931492"/>
            <a:ext cx="4312963" cy="4212008"/>
          </a:xfrm>
          <a:prstGeom prst="rect">
            <a:avLst/>
          </a:prstGeom>
        </p:spPr>
      </p:pic>
    </p:spTree>
    <p:extLst>
      <p:ext uri="{BB962C8B-B14F-4D97-AF65-F5344CB8AC3E}">
        <p14:creationId xmlns:p14="http://schemas.microsoft.com/office/powerpoint/2010/main" val="323624660"/>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1937</TotalTime>
  <Words>1461</Words>
  <Application>Microsoft Office PowerPoint</Application>
  <PresentationFormat>On-screen Show (16:9)</PresentationFormat>
  <Paragraphs>140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Open Sans</vt:lpstr>
      <vt:lpstr>Open Sans Extrabold</vt:lpstr>
      <vt:lpstr>Open Sans Light</vt:lpstr>
      <vt:lpstr>Wingdings</vt:lpstr>
      <vt:lpstr>Simple Light</vt:lpstr>
      <vt:lpstr>PowerPoint Presentation</vt:lpstr>
      <vt:lpstr>PowerPoint Presentation</vt:lpstr>
      <vt:lpstr>Identify the top customers to be targeted from the given Dataset</vt:lpstr>
      <vt:lpstr>PowerPoint Presentation</vt:lpstr>
      <vt:lpstr>PowerPoint Presentation</vt:lpstr>
      <vt:lpstr>PowerPoint Presentation</vt:lpstr>
      <vt:lpstr> From the last 3 years purchase history we can conclude be it the New or the Old Customers Females have purchased the bikes more than the males  So Females dominate the males in bike related purchases </vt:lpstr>
      <vt:lpstr>1. Majority of the old customers are from the Manufacturing Industry whereas it is from the Financial Services Industry that majority of the New Customers belong to. 2. Around 50% of the old and new customers are from the Manufacturing and Financial Services industry. 3. The Agriculture and Entertainment industry has the least old and new customers </vt:lpstr>
      <vt:lpstr>1. Majority of the Customers seems to be from the New South Wales state. 2. NSW has the greatest number of customers that don’t own a car. 3.  Victoria State has almost the same number of cars owned and not owned. 4. QLD is the only state with high number of customers that own a car. </vt:lpstr>
      <vt:lpstr>1.Amongst the New Customers in all the age groups the maximum customers are classified as Mass Customer 2. The next Largest category is the High Net Worth Customers  3.Only in the Middle age category the Affluent Customers are more than the High Net Worth Customers</vt:lpstr>
      <vt:lpstr>1.Amongst the Old Customers in all the age groups the maximum customers are classified as Mass Customer. 2. The next Largest category is the High Net Worth Customers  3.Only in the Elderly age category the Affluent Customers are more than the High Net Worth Customers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MELVIN ALEX</cp:lastModifiedBy>
  <cp:revision>27</cp:revision>
  <dcterms:modified xsi:type="dcterms:W3CDTF">2020-08-12T20:31:14Z</dcterms:modified>
</cp:coreProperties>
</file>