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4" r:id="rId3"/>
    <p:sldId id="256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374" autoAdjust="0"/>
  </p:normalViewPr>
  <p:slideViewPr>
    <p:cSldViewPr snapToGrid="0">
      <p:cViewPr varScale="1">
        <p:scale>
          <a:sx n="69" d="100"/>
          <a:sy n="69" d="100"/>
        </p:scale>
        <p:origin x="552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34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54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3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58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49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83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89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7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35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7D3-16AF-4088-8BD3-017E81B938FD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26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57D3-16AF-4088-8BD3-017E81B938FD}" type="datetimeFigureOut">
              <a:rPr lang="es-ES" smtClean="0"/>
              <a:t>13/08/2022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F6F8-B142-4188-B98C-70FB33307B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3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26" Type="http://schemas.openxmlformats.org/officeDocument/2006/relationships/slide" Target="slide26.xml"/><Relationship Id="rId3" Type="http://schemas.openxmlformats.org/officeDocument/2006/relationships/slide" Target="slide3.xml"/><Relationship Id="rId21" Type="http://schemas.openxmlformats.org/officeDocument/2006/relationships/slide" Target="slide21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5" Type="http://schemas.openxmlformats.org/officeDocument/2006/relationships/slide" Target="slide25.xml"/><Relationship Id="rId2" Type="http://schemas.openxmlformats.org/officeDocument/2006/relationships/image" Target="../media/image1.png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9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24" Type="http://schemas.openxmlformats.org/officeDocument/2006/relationships/slide" Target="slide24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23" Type="http://schemas.openxmlformats.org/officeDocument/2006/relationships/slide" Target="slide23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Relationship Id="rId22" Type="http://schemas.openxmlformats.org/officeDocument/2006/relationships/slide" Target="slide22.xml"/><Relationship Id="rId27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/>
          <p:cNvSpPr>
            <a:spLocks noGrp="1"/>
          </p:cNvSpPr>
          <p:nvPr>
            <p:ph type="title"/>
          </p:nvPr>
        </p:nvSpPr>
        <p:spPr>
          <a:xfrm>
            <a:off x="0" y="3816609"/>
            <a:ext cx="4383376" cy="983672"/>
          </a:xfrm>
        </p:spPr>
        <p:txBody>
          <a:bodyPr>
            <a:normAutofit fontScale="90000"/>
          </a:bodyPr>
          <a:lstStyle/>
          <a:p>
            <a:r>
              <a:rPr lang="es-ES" sz="24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Carrera: </a:t>
            </a:r>
            <a:br>
              <a:rPr lang="es-ES" sz="24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s-ES" sz="2200" dirty="0">
                <a:latin typeface="Roboto" panose="02000000000000000000" pitchFamily="2" charset="0"/>
                <a:ea typeface="Roboto" panose="02000000000000000000" pitchFamily="2" charset="0"/>
              </a:rPr>
              <a:t>Desarrollo de Software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s-ES" sz="2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ítulo 7"/>
          <p:cNvSpPr txBox="1">
            <a:spLocks/>
          </p:cNvSpPr>
          <p:nvPr/>
        </p:nvSpPr>
        <p:spPr>
          <a:xfrm>
            <a:off x="3969819" y="3884027"/>
            <a:ext cx="4563486" cy="848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7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Nombre del profesor:</a:t>
            </a:r>
          </a:p>
          <a:p>
            <a:r>
              <a:rPr lang="es-ES" sz="2200" dirty="0" smtClean="0">
                <a:latin typeface="Roboto" panose="02000000000000000000" pitchFamily="2" charset="0"/>
                <a:ea typeface="Roboto" panose="02000000000000000000" pitchFamily="2" charset="0"/>
              </a:rPr>
              <a:t>Carlos </a:t>
            </a:r>
            <a:r>
              <a:rPr lang="es-ES" sz="2200" dirty="0">
                <a:latin typeface="Roboto" panose="02000000000000000000" pitchFamily="2" charset="0"/>
                <a:ea typeface="Roboto" panose="02000000000000000000" pitchFamily="2" charset="0"/>
              </a:rPr>
              <a:t>Luis Pazmiño</a:t>
            </a:r>
            <a:r>
              <a:rPr lang="es-E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ES" sz="28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s-ES" sz="2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Título 7"/>
          <p:cNvSpPr txBox="1">
            <a:spLocks/>
          </p:cNvSpPr>
          <p:nvPr/>
        </p:nvSpPr>
        <p:spPr>
          <a:xfrm>
            <a:off x="365759" y="149467"/>
            <a:ext cx="3932237" cy="5380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MANUAL DE DJANGO</a:t>
            </a:r>
            <a:endParaRPr lang="es-ES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Título 7"/>
          <p:cNvSpPr txBox="1">
            <a:spLocks/>
          </p:cNvSpPr>
          <p:nvPr/>
        </p:nvSpPr>
        <p:spPr>
          <a:xfrm>
            <a:off x="8533305" y="3816607"/>
            <a:ext cx="4854432" cy="731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6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Nombre del estudiante </a:t>
            </a:r>
          </a:p>
          <a:p>
            <a:r>
              <a:rPr lang="es-ES" sz="3400" dirty="0" smtClean="0">
                <a:latin typeface="Roboto" panose="02000000000000000000" pitchFamily="2" charset="0"/>
                <a:ea typeface="Roboto" panose="02000000000000000000" pitchFamily="2" charset="0"/>
              </a:rPr>
              <a:t>Andrade </a:t>
            </a:r>
            <a:r>
              <a:rPr lang="es-ES" sz="3400" dirty="0">
                <a:latin typeface="Roboto" panose="02000000000000000000" pitchFamily="2" charset="0"/>
                <a:ea typeface="Roboto" panose="02000000000000000000" pitchFamily="2" charset="0"/>
              </a:rPr>
              <a:t>Cantos Ariel </a:t>
            </a:r>
            <a:r>
              <a:rPr lang="es-ES" sz="3400" dirty="0" smtClean="0">
                <a:latin typeface="Roboto" panose="02000000000000000000" pitchFamily="2" charset="0"/>
                <a:ea typeface="Roboto" panose="02000000000000000000" pitchFamily="2" charset="0"/>
              </a:rPr>
              <a:t>Eduardo</a:t>
            </a:r>
            <a:r>
              <a:rPr lang="es-E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ES" sz="280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s-ES" sz="2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74" y="1038181"/>
            <a:ext cx="1789425" cy="23908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2" b="13454"/>
          <a:stretch/>
        </p:blipFill>
        <p:spPr>
          <a:xfrm>
            <a:off x="133205" y="944508"/>
            <a:ext cx="2867891" cy="22734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972" y="935892"/>
            <a:ext cx="3730336" cy="2493108"/>
          </a:xfrm>
          <a:prstGeom prst="rect">
            <a:avLst/>
          </a:prstGeom>
        </p:spPr>
      </p:pic>
      <p:sp>
        <p:nvSpPr>
          <p:cNvPr id="20" name="Marcador de texto 19"/>
          <p:cNvSpPr>
            <a:spLocks noGrp="1"/>
          </p:cNvSpPr>
          <p:nvPr>
            <p:ph type="body" sz="half" idx="2"/>
          </p:nvPr>
        </p:nvSpPr>
        <p:spPr>
          <a:xfrm>
            <a:off x="0" y="6109998"/>
            <a:ext cx="8049492" cy="896110"/>
          </a:xfrm>
        </p:spPr>
        <p:txBody>
          <a:bodyPr>
            <a:normAutofit/>
          </a:bodyPr>
          <a:lstStyle/>
          <a:p>
            <a:r>
              <a:rPr lang="es-E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Manual sobre qué es, como usar y como crear un proyecto en Django.</a:t>
            </a:r>
            <a:endParaRPr lang="es-E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Marcador de texto 19"/>
          <p:cNvSpPr txBox="1">
            <a:spLocks/>
          </p:cNvSpPr>
          <p:nvPr/>
        </p:nvSpPr>
        <p:spPr>
          <a:xfrm>
            <a:off x="44534" y="4502513"/>
            <a:ext cx="1212765" cy="46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3ero “G”</a:t>
            </a:r>
            <a:endParaRPr lang="es-E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/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8. Crear una Apps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core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A continuación, ejecuta el siguiente comando para crear la aplicación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catalog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que vivirá dentro de nuestro proyecto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locallibrary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(éste debe ejecutarse en la misma carpeta que el manage.py de tu proyecto):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manage.py startapp Tutorial1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28" y="1087242"/>
            <a:ext cx="5690717" cy="3963060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/>
          <a:lstStyle/>
          <a:p>
            <a:r>
              <a:rPr lang="es-ES" dirty="0">
                <a:latin typeface="Roboto Medium" panose="02000000000000000000" pitchFamily="2" charset="0"/>
                <a:ea typeface="Roboto Medium" panose="02000000000000000000" pitchFamily="2" charset="0"/>
              </a:rPr>
              <a:t>9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 ¿Qué es la Carpeta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Templates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?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En esta carpeta colocaremos nuestros archivos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que darán la estructura a nuestro sitio web.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29598"/>
            <a:ext cx="5763066" cy="4683696"/>
          </a:xfrm>
          <a:prstGeom prst="rect">
            <a:avLst/>
          </a:prstGeom>
        </p:spPr>
      </p:pic>
      <p:sp>
        <p:nvSpPr>
          <p:cNvPr id="9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/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10. ¿Qué es la Carpeta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stactic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?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Sirve almacene sus archivos estáticos en una carpeta llamada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static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en su aplicación. 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Por ejemplo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my_app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static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my_app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/example.jpg .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376" y="1076486"/>
            <a:ext cx="4163304" cy="4501784"/>
          </a:xfrm>
          <a:prstGeom prst="rect">
            <a:avLst/>
          </a:prstGeom>
        </p:spPr>
      </p:pic>
      <p:sp>
        <p:nvSpPr>
          <p:cNvPr id="9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/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11. Crear un archivo base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html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 en la APPS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core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Despues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de crear nuestro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en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templates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, creamos una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de la siguiente forma:</a:t>
            </a:r>
          </a:p>
          <a:p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urlpatterns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(‘pagina',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views.pagina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=‘pagina'),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Luego creamos nuestra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en views.py:</a:t>
            </a:r>
          </a:p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def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pagina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(request):</a:t>
            </a:r>
          </a:p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   return render(request,‘pagina.html')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9315"/>
            <a:ext cx="5717190" cy="2677097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12. ¿Cómo se llaman a los CSS desde el archivo base HTML?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Los llamamos en cualquier pagina del proyecto con el comando: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{%load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static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%}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6956"/>
            <a:ext cx="5505450" cy="2266950"/>
          </a:xfrm>
          <a:prstGeom prst="rect">
            <a:avLst/>
          </a:prstGeom>
        </p:spPr>
      </p:pic>
      <p:sp>
        <p:nvSpPr>
          <p:cNvPr id="6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85565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13. Como consume un archivo hijo HTML al utilizar la herencia del</a:t>
            </a:r>
            <a:b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archivo base HTML.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612777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El hijo recibe la herencia directa del archivo padre mediante el llamado del comando: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{% extends ‘carpeta_de_la_herencia/Archivo_padre_herencia.html'%}</a:t>
            </a:r>
          </a:p>
          <a:p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7316"/>
            <a:ext cx="5735434" cy="951988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14. Crear un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view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 que llame al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html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 hijo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Llamamos al archivo hijo con el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views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con el comando:</a:t>
            </a:r>
          </a:p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def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hijo_herencia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(request):</a:t>
            </a:r>
          </a:p>
          <a:p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   return render(archivo_hijo_herencia,'archivo_hijo_herencia.html')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7348"/>
            <a:ext cx="5146944" cy="2932420"/>
          </a:xfrm>
          <a:prstGeom prst="rect">
            <a:avLst/>
          </a:prstGeom>
        </p:spPr>
      </p:pic>
      <p:sp>
        <p:nvSpPr>
          <p:cNvPr id="6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15. Crear la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urls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 que llame al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views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289220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La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va a llamar al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que creamos, llamamos al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views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mediante este comando:</a:t>
            </a:r>
          </a:p>
          <a:p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Urlpatterns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= [ </a:t>
            </a:r>
            <a:endParaRPr lang="es-E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path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('Promociones',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views.PromocionesV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='Promociones'),</a:t>
            </a:r>
          </a:p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61" y="1828492"/>
            <a:ext cx="6390762" cy="1600508"/>
          </a:xfrm>
          <a:prstGeom prst="rect">
            <a:avLst/>
          </a:prstGeom>
        </p:spPr>
      </p:pic>
      <p:sp>
        <p:nvSpPr>
          <p:cNvPr id="6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8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16. Integrar la aplicación APPS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core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 al proyecto principal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289220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Vamos al archivo settings.py para poner nuestro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en el proyecto y que Django lo reconozca.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En donde dice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Installed_Apps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necesitamos poner el nombre de nuestra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entre comillas y dentro de los corchetes, como se ve en la imagen a la derecha.</a:t>
            </a:r>
          </a:p>
          <a:p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58" y="1060058"/>
            <a:ext cx="4532215" cy="4262593"/>
          </a:xfrm>
          <a:prstGeom prst="rect">
            <a:avLst/>
          </a:prstGeom>
        </p:spPr>
      </p:pic>
      <p:sp>
        <p:nvSpPr>
          <p:cNvPr id="6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06259" y="1271074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17. Crear las tablas del sistema de usuarios para utilizar el panel de</a:t>
            </a:r>
            <a:b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administración.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06259" y="3046412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Tenemos que migrar las tablas que Django necesita para subir toda nuestra información a la base de datos y consultarla a la hora de iniciar la sesión en nuestro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admin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de Django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Para esto usaremos el comando:</a:t>
            </a:r>
          </a:p>
          <a:p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manage.py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migrate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12" y="2071174"/>
            <a:ext cx="6353175" cy="1162050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7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82879" y="1069144"/>
            <a:ext cx="3573195" cy="52472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 action="ppaction://hlinksldjump"/>
              </a:rPr>
              <a:t>1. ¿Qué es Django?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4" action="ppaction://hlinksldjump"/>
              </a:rPr>
              <a:t>2. ¿Qué es la máquina virtual en Django?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5" action="ppaction://hlinksldjump"/>
              </a:rPr>
              <a:t>3. ¿Qué es MVT en Django?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6" action="ppaction://hlinksldjump"/>
              </a:rPr>
              <a:t>4. Crear un proyecto con la máquina virtual.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7" action="ppaction://hlinksldjump"/>
              </a:rPr>
              <a:t>5. Descargar los instaladores de Django al proyecto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8" action="ppaction://hlinksldjump"/>
              </a:rPr>
              <a:t>6. Crear un proyecto para programar en Django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9" action="ppaction://hlinksldjump"/>
              </a:rPr>
              <a:t>7. Ejecutar el proyecto y el mensaje de felicitaciones.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0" action="ppaction://hlinksldjump"/>
              </a:rPr>
              <a:t>8. Crear una Apps </a:t>
            </a:r>
            <a:r>
              <a:rPr lang="es-ES" sz="1400" u="sng" dirty="0" err="1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0" action="ppaction://hlinksldjump"/>
              </a:rPr>
              <a:t>core</a:t>
            </a:r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0" action="ppaction://hlinksldjump"/>
              </a:rPr>
              <a:t>.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1" action="ppaction://hlinksldjump"/>
              </a:rPr>
              <a:t>9. ¿Qué es la Carpeta </a:t>
            </a:r>
            <a:r>
              <a:rPr lang="es-ES" sz="1400" u="sng" dirty="0" err="1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1" action="ppaction://hlinksldjump"/>
              </a:rPr>
              <a:t>Templates</a:t>
            </a:r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1" action="ppaction://hlinksldjump"/>
              </a:rPr>
              <a:t>?</a:t>
            </a:r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u="sng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2" action="ppaction://hlinksldjump"/>
              </a:rPr>
              <a:t>10. ¿Qué es la Carpeta </a:t>
            </a:r>
            <a:r>
              <a:rPr lang="es-ES" sz="1400" u="sng" dirty="0" err="1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2" action="ppaction://hlinksldjump"/>
              </a:rPr>
              <a:t>stactic</a:t>
            </a:r>
            <a:r>
              <a:rPr lang="es-ES" sz="1400" u="sng" dirty="0" smtClean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hlinkClick r:id="rId12" action="ppaction://hlinksldjump"/>
              </a:rPr>
              <a:t>?</a:t>
            </a:r>
            <a:endParaRPr lang="es-ES" sz="1400" u="sn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756074" y="1069143"/>
            <a:ext cx="3854548" cy="52472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3" action="ppaction://hlinksldjump"/>
              </a:rPr>
              <a:t>11. Crear un archivo base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13" action="ppaction://hlinksldjump"/>
              </a:rPr>
              <a:t>html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3" action="ppaction://hlinksldjump"/>
              </a:rPr>
              <a:t> en la APPS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13" action="ppaction://hlinksldjump"/>
              </a:rPr>
              <a:t>core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4" action="ppaction://hlinksldjump"/>
              </a:rPr>
              <a:t>12. ¿Cómo se llaman a los CSS desde el archivo base HTML?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5" action="ppaction://hlinksldjump"/>
              </a:rPr>
              <a:t>13. Como consume un archivo hijo HTML al utilizar la herencia del</a:t>
            </a:r>
            <a:b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5" action="ppaction://hlinksldjump"/>
              </a:rPr>
            </a:b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5" action="ppaction://hlinksldjump"/>
              </a:rPr>
              <a:t>archivo base HTML.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6" action="ppaction://hlinksldjump"/>
              </a:rPr>
              <a:t>14. Crear un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16" action="ppaction://hlinksldjump"/>
              </a:rPr>
              <a:t>view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6" action="ppaction://hlinksldjump"/>
              </a:rPr>
              <a:t> que llame al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16" action="ppaction://hlinksldjump"/>
              </a:rPr>
              <a:t>html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6" action="ppaction://hlinksldjump"/>
              </a:rPr>
              <a:t> hijo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7" action="ppaction://hlinksldjump"/>
              </a:rPr>
              <a:t>15. Crear la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17" action="ppaction://hlinksldjump"/>
              </a:rPr>
              <a:t>urls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7" action="ppaction://hlinksldjump"/>
              </a:rPr>
              <a:t> que llame al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17" action="ppaction://hlinksldjump"/>
              </a:rPr>
              <a:t>views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7" action="ppaction://hlinksldjump"/>
              </a:rPr>
              <a:t>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8" action="ppaction://hlinksldjump"/>
              </a:rPr>
              <a:t>16. Integrar la aplicación APPS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18" action="ppaction://hlinksldjump"/>
              </a:rPr>
              <a:t>core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8" action="ppaction://hlinksldjump"/>
              </a:rPr>
              <a:t> al proyecto principal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9" action="ppaction://hlinksldjump"/>
              </a:rPr>
              <a:t>17. Crear las tablas del sistema de usuarios para utilizar el panel de</a:t>
            </a:r>
            <a:b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9" action="ppaction://hlinksldjump"/>
              </a:rPr>
            </a:b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19" action="ppaction://hlinksldjump"/>
              </a:rPr>
              <a:t>administración.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610622" y="1069143"/>
            <a:ext cx="4178105" cy="52472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0" action="ppaction://hlinksldjump"/>
              </a:rPr>
              <a:t>18. Crear un usuario para poder ingresar al Panel de Administración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1" action="ppaction://hlinksldjump"/>
              </a:rPr>
              <a:t>19. Que es un modelo en Django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2" action="ppaction://hlinksldjump"/>
              </a:rPr>
              <a:t>20. Crear un modelo en Django.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3" action="ppaction://hlinksldjump"/>
              </a:rPr>
              <a:t>21. Migrar el Modelo a la base del Panel de Administración.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4" action="ppaction://hlinksldjump"/>
              </a:rPr>
              <a:t>22. Integrar el Modelo al Panel de Administración.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5" action="ppaction://hlinksldjump"/>
              </a:rPr>
              <a:t>23. Ingresar información al modelo por el Panel de Administración.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6" action="ppaction://hlinksldjump"/>
              </a:rPr>
              <a:t>24. Realizar la consulta de todo lo ingresado en el modelo desde el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26" action="ppaction://hlinksldjump"/>
              </a:rPr>
              <a:t>views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6" action="ppaction://hlinksldjump"/>
              </a:rPr>
              <a:t>.</a:t>
            </a:r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E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7" action="ppaction://hlinksldjump"/>
              </a:rPr>
              <a:t>25)Mostrar los datos guardados en el modelo al </a:t>
            </a:r>
            <a:r>
              <a:rPr lang="es-ES" sz="1400" dirty="0" err="1" smtClean="0">
                <a:latin typeface="Roboto" panose="02000000000000000000" pitchFamily="2" charset="0"/>
                <a:ea typeface="Roboto" panose="02000000000000000000" pitchFamily="2" charset="0"/>
                <a:hlinkClick r:id="rId27" action="ppaction://hlinksldjump"/>
              </a:rPr>
              <a:t>html</a:t>
            </a:r>
            <a:r>
              <a:rPr lang="es-ES" sz="1400" dirty="0" smtClean="0">
                <a:latin typeface="Roboto" panose="02000000000000000000" pitchFamily="2" charset="0"/>
                <a:ea typeface="Roboto" panose="02000000000000000000" pitchFamily="2" charset="0"/>
                <a:hlinkClick r:id="rId27" action="ppaction://hlinksldjump"/>
              </a:rPr>
              <a:t> hijo.</a:t>
            </a:r>
            <a:endParaRPr lang="es-E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ítulo 7"/>
          <p:cNvSpPr>
            <a:spLocks noGrp="1"/>
          </p:cNvSpPr>
          <p:nvPr>
            <p:ph type="title"/>
          </p:nvPr>
        </p:nvSpPr>
        <p:spPr>
          <a:xfrm>
            <a:off x="365759" y="149467"/>
            <a:ext cx="8085514" cy="538089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Índice:  </a:t>
            </a:r>
            <a:r>
              <a:rPr lang="es-ES" sz="2800" dirty="0" smtClean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Puede hacer clic en el tema a revisar</a:t>
            </a:r>
            <a:endParaRPr lang="es-ES" sz="2800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06259" y="1271074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18. Crear un usuario para poder ingresar al Panel de Administración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06259" y="3046412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Para crear nuestro usuario usaremos el comando: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manage.py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createsuperuser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Escogemos nuestro nombre de usuario y nuestra contraseña, la repetimos nuevamente y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nos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dira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que el usuario se ha registrado exitosamente.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0" y="2246557"/>
            <a:ext cx="6443002" cy="1599709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06259" y="1271074"/>
            <a:ext cx="3932237" cy="1600200"/>
          </a:xfrm>
        </p:spPr>
        <p:txBody>
          <a:bodyPr anchor="t">
            <a:normAutofit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19. Que es un modelo en Django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06259" y="2485708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Un modelo es la fuente única y definitiva de información sobre sus datos. Contiene los campos y comportamientos esenciales de los datos que está almacenando. En general, cada modelo se asigna a una sola tabla de base de datos.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4759"/>
            <a:ext cx="5133975" cy="1933575"/>
          </a:xfrm>
          <a:prstGeom prst="rect">
            <a:avLst/>
          </a:prstGeom>
        </p:spPr>
      </p:pic>
      <p:sp>
        <p:nvSpPr>
          <p:cNvPr id="6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20. Crear un modelo en Django.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289220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Para crear un modelo necesitamos crear una clase la cual será nuestro modelo y los atributos de esta serán los tipos de datos que contendrá el modelo como vemos en la imagen a la derecha.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0331"/>
            <a:ext cx="6174349" cy="2325404"/>
          </a:xfrm>
          <a:prstGeom prst="rect">
            <a:avLst/>
          </a:prstGeom>
        </p:spPr>
      </p:pic>
      <p:sp>
        <p:nvSpPr>
          <p:cNvPr id="6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21. Migrar el Modelo a la base del Panel de Administración.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289220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Para hacer la migración del modelo necesitamos primero verificar que el modelo este listo para ser migrado, esto lo hacemos con el comando:</a:t>
            </a:r>
          </a:p>
          <a:p>
            <a:r>
              <a:rPr lang="es-ES" b="1" dirty="0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anage.py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makemigrations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Luego migraremos el modelo que tengamos con el comando:</a:t>
            </a:r>
          </a:p>
          <a:p>
            <a:r>
              <a:rPr lang="es-ES" b="1" dirty="0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anage.py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migrate</a:t>
            </a:r>
            <a:endParaRPr lang="es-ES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99" y="1812524"/>
            <a:ext cx="6307286" cy="2027956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22. Integrar el Modelo al Panel de Administración.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289220"/>
            <a:ext cx="3999293" cy="3811588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Para que el modelo lo reconozca nuestro panel de administración, debemos añadirlo a nuestro archivo admin.py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Primero importamos nuestro modelo con el comando:</a:t>
            </a:r>
          </a:p>
          <a:p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.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models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import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Modelo </a:t>
            </a:r>
          </a:p>
          <a:p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Tambien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podemos importar todo del archivo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models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cambiando el nombre por el “*” de la siguiente forma:</a:t>
            </a:r>
          </a:p>
          <a:p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.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models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import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 *</a:t>
            </a:r>
          </a:p>
          <a:p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Ahora nada mas tenemos que usar la siguiente sentencia y poner el nombre de nuestro modelo en el paréntesis:</a:t>
            </a:r>
          </a:p>
          <a:p>
            <a:r>
              <a:rPr lang="es-E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admin.site.register</a:t>
            </a:r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(Modelo)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8801"/>
            <a:ext cx="5374975" cy="2006258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259813" y="6028631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841585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23. Ingresar información al modelo por el Panel de Administración.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826502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Con nuestro usuario y contraseña anteriormente creados podemos entrar a nuestro panel e ingresar información con los respectivos atributos que mencionamos en nuestro modelo</a:t>
            </a:r>
          </a:p>
        </p:txBody>
      </p:sp>
      <p:sp>
        <p:nvSpPr>
          <p:cNvPr id="6" name="Título 7">
            <a:hlinkClick r:id="rId3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3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3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3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122630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24. Realizar la consulta de todo lo ingresado en el modelo desde el</a:t>
            </a:r>
            <a:b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views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3017172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Como vemos en la imagen podemos añadir información a las paginas cuantas veces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querramos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, también podemos editarla y eliminarla, en mi caso se escribirá el siguiente texto en el atributo contenido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Promociones disponibles en "LAS HUECAS" - Seco de Pollo y Guatita X $4,50 - Encebollado, Tallarín y Guatita X $5,50 - Cazuela familiar (5 personas)</a:t>
            </a:r>
            <a:endParaRPr lang="es-ES" dirty="0" smtClean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91" y="1627621"/>
            <a:ext cx="6804955" cy="2779102"/>
          </a:xfrm>
          <a:prstGeom prst="rect">
            <a:avLst/>
          </a:prstGeom>
        </p:spPr>
      </p:pic>
      <p:sp>
        <p:nvSpPr>
          <p:cNvPr id="7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122630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25)Mostrar los datos guardados en el modelo al </a:t>
            </a:r>
            <a:r>
              <a:rPr lang="es-ES" dirty="0" err="1" smtClean="0">
                <a:latin typeface="Roboto Medium" panose="02000000000000000000" pitchFamily="2" charset="0"/>
                <a:ea typeface="Roboto Medium" panose="02000000000000000000" pitchFamily="2" charset="0"/>
              </a:rPr>
              <a:t>html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 hijo.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3017172"/>
            <a:ext cx="3999293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Si vamos a nuestra pagina podemos corroborar que todo lo que ingresamos se muestra correctamente en la pagina web.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Nuestro titulo, el contenido o párrafo y nuestra imagen que guardamos en la carpeta media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4606"/>
            <a:ext cx="6077259" cy="2507055"/>
          </a:xfrm>
          <a:prstGeom prst="rect">
            <a:avLst/>
          </a:prstGeom>
        </p:spPr>
      </p:pic>
      <p:sp>
        <p:nvSpPr>
          <p:cNvPr id="5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5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1. ¿Qué es Django?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1" name="Marcador de posición de imagen 10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 r="1799"/>
          <a:stretch>
            <a:fillRect/>
          </a:stretch>
        </p:blipFill>
        <p:spPr/>
      </p:pic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Django es un framework web de alto nivel que permite el desarrollo rápido de sitios web seguros y mantenibles. Desarrollado por programadores experimentados, Django se encarga de gran parte de las complicaciones del desarrollo web</a:t>
            </a:r>
            <a:endParaRPr lang="es-E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689020"/>
            <a:ext cx="3932237" cy="1600200"/>
          </a:xfrm>
        </p:spPr>
        <p:txBody>
          <a:bodyPr/>
          <a:lstStyle/>
          <a:p>
            <a:r>
              <a:rPr lang="es-ES" dirty="0"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 ¿Qué es la máquina virtual en Django?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1" name="Marcador de posición de imagen 10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64" y="987425"/>
            <a:ext cx="4537048" cy="4873625"/>
          </a:xfrm>
        </p:spPr>
      </p:pic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289220"/>
            <a:ext cx="3932237" cy="3811588"/>
          </a:xfrm>
        </p:spPr>
        <p:txBody>
          <a:bodyPr/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rea un entorno aislado con tu propia instalación de directorios al cual tu usuario tiene acceso total. Esto te permite instalar una versión personalizada de Python y sus diferentes paquetes, los cuales no están conectados a la instalación global del servidor.</a:t>
            </a:r>
            <a:endParaRPr lang="es-E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 ¿Qué es MVT en Django?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1" name="Marcador de posición de imagen 10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64" y="987425"/>
            <a:ext cx="4537048" cy="4873625"/>
          </a:xfrm>
        </p:spPr>
      </p:pic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Django sigue el modelo MVC (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View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Controller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- Modelo Vista Controlador), bueno realmente es MTV (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 Template View – Modelo Plantilla Vista ), separando la programación del diseño con lo que podemos tener trabajando en paralelo a programadores y diseñadores, ahorrando mucho tiempo.</a:t>
            </a:r>
            <a:endParaRPr lang="es-E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/>
          <a:lstStyle/>
          <a:p>
            <a:r>
              <a:rPr lang="es-ES" dirty="0"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 Crear un proyecto con la máquina virtual.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Para crear un proyecto le damos a 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File/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NewProject</a:t>
            </a:r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49" y="1162826"/>
            <a:ext cx="6274788" cy="3949579"/>
          </a:xfrm>
        </p:spPr>
      </p:pic>
      <p:sp>
        <p:nvSpPr>
          <p:cNvPr id="6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/>
          <a:lstStyle/>
          <a:p>
            <a:r>
              <a:rPr lang="es-ES" dirty="0">
                <a:latin typeface="Roboto Medium" panose="02000000000000000000" pitchFamily="2" charset="0"/>
                <a:ea typeface="Roboto Medium" panose="02000000000000000000" pitchFamily="2" charset="0"/>
              </a:rPr>
              <a:t>5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 Descargar los instaladores de Django al proyecto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Podemos instalar Django en nuestro proyecto siguiendo estos pasos: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File/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Preferences</a:t>
            </a:r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/Python </a:t>
            </a:r>
            <a:r>
              <a:rPr lang="es-E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Interpreter</a:t>
            </a:r>
            <a:endParaRPr lang="es-ES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49" y="1124112"/>
            <a:ext cx="6274788" cy="4027008"/>
          </a:xfrm>
        </p:spPr>
      </p:pic>
      <p:sp>
        <p:nvSpPr>
          <p:cNvPr id="9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/>
          <a:lstStyle/>
          <a:p>
            <a:r>
              <a:rPr lang="es-ES" dirty="0">
                <a:latin typeface="Roboto Medium" panose="02000000000000000000" pitchFamily="2" charset="0"/>
                <a:ea typeface="Roboto Medium" panose="02000000000000000000" pitchFamily="2" charset="0"/>
              </a:rPr>
              <a:t>6</a:t>
            </a:r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. Crear un proyecto para programar en Django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Crear el nuevo proyecto usando el comando 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django-admin startproject 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como se muestra, y navega luego dentro de la carpeta.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t="11158"/>
          <a:stretch/>
        </p:blipFill>
        <p:spPr>
          <a:xfrm>
            <a:off x="5731098" y="1051819"/>
            <a:ext cx="6184152" cy="3687605"/>
          </a:xfrm>
          <a:prstGeom prst="rect">
            <a:avLst/>
          </a:prstGeom>
        </p:spPr>
      </p:pic>
      <p:sp>
        <p:nvSpPr>
          <p:cNvPr id="13" name="Título 7">
            <a:hlinkClick r:id="rId4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4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5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9788" y="560231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7. Ejecutar el proyecto y el mensaje de felicitaciones.</a:t>
            </a:r>
            <a:endParaRPr lang="es-E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906844" y="2289220"/>
            <a:ext cx="3932237" cy="3811588"/>
          </a:xfrm>
        </p:spPr>
        <p:txBody>
          <a:bodyPr/>
          <a:lstStyle/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Crear el nuevo proyecto usando el comando </a:t>
            </a:r>
          </a:p>
          <a:p>
            <a:r>
              <a:rPr lang="es-ES" b="1" dirty="0" smtClean="0">
                <a:latin typeface="Roboto" panose="02000000000000000000" pitchFamily="2" charset="0"/>
                <a:ea typeface="Roboto" panose="02000000000000000000" pitchFamily="2" charset="0"/>
              </a:rPr>
              <a:t>django-admin startproject </a:t>
            </a:r>
          </a:p>
          <a:p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</a:rPr>
              <a:t>como se muestra, y navega luego dentro de la carpeta.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1692298"/>
            <a:ext cx="6800512" cy="206833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3760632"/>
            <a:ext cx="4872038" cy="1855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ítulo 7">
            <a:hlinkClick r:id="rId5" action="ppaction://hlinksldjump"/>
          </p:cNvPr>
          <p:cNvSpPr txBox="1">
            <a:spLocks/>
          </p:cNvSpPr>
          <p:nvPr/>
        </p:nvSpPr>
        <p:spPr>
          <a:xfrm>
            <a:off x="428625" y="5739617"/>
            <a:ext cx="1680674" cy="4019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5" action="ppaction://hlinksldjump"/>
              </a:rPr>
              <a:t>Volver al índice </a:t>
            </a:r>
            <a:r>
              <a:rPr lang="es-ES" sz="1400" u="sng" dirty="0" smtClean="0">
                <a:solidFill>
                  <a:srgbClr val="002060"/>
                </a:solidFill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  <a:hlinkClick r:id="rId5" action="ppaction://hlinksldjump"/>
              </a:rPr>
              <a:t>↖</a:t>
            </a:r>
            <a:r>
              <a:rPr lang="es-ES" sz="1400" u="sng" dirty="0" smtClean="0">
                <a:solidFill>
                  <a:srgbClr val="002060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5" action="ppaction://hlinksldjump"/>
              </a:rPr>
              <a:t>  </a:t>
            </a:r>
            <a:endParaRPr lang="es-ES" sz="1400" u="sng" dirty="0">
              <a:solidFill>
                <a:srgbClr val="00206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6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1465</Words>
  <Application>Microsoft Office PowerPoint</Application>
  <PresentationFormat>Panorámica</PresentationFormat>
  <Paragraphs>172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Roboto Medium</vt:lpstr>
      <vt:lpstr>Tema de Office</vt:lpstr>
      <vt:lpstr>Carrera:  Desarrollo de Software </vt:lpstr>
      <vt:lpstr>Índice:  Puede hacer clic en el tema a revisar</vt:lpstr>
      <vt:lpstr>1. ¿Qué es Django?</vt:lpstr>
      <vt:lpstr>2. ¿Qué es la máquina virtual en Django?</vt:lpstr>
      <vt:lpstr>3. ¿Qué es MVT en Django?</vt:lpstr>
      <vt:lpstr>4. Crear un proyecto con la máquina virtual.</vt:lpstr>
      <vt:lpstr>5. Descargar los instaladores de Django al proyecto</vt:lpstr>
      <vt:lpstr>6. Crear un proyecto para programar en Django</vt:lpstr>
      <vt:lpstr>7. Ejecutar el proyecto y el mensaje de felicitaciones.</vt:lpstr>
      <vt:lpstr>8. Crear una Apps core.</vt:lpstr>
      <vt:lpstr>9. ¿Qué es la Carpeta Templates?</vt:lpstr>
      <vt:lpstr>10. ¿Qué es la Carpeta stactic?</vt:lpstr>
      <vt:lpstr>11. Crear un archivo base html en la APPS core</vt:lpstr>
      <vt:lpstr>12. ¿Cómo se llaman a los CSS desde el archivo base HTML?</vt:lpstr>
      <vt:lpstr>13. Como consume un archivo hijo HTML al utilizar la herencia del archivo base HTML.</vt:lpstr>
      <vt:lpstr>14. Crear un view que llame al html hijo</vt:lpstr>
      <vt:lpstr>15. Crear la urls que llame al views.</vt:lpstr>
      <vt:lpstr>16. Integrar la aplicación APPS core al proyecto principal</vt:lpstr>
      <vt:lpstr>17. Crear las tablas del sistema de usuarios para utilizar el panel de administración.</vt:lpstr>
      <vt:lpstr>18. Crear un usuario para poder ingresar al Panel de Administración</vt:lpstr>
      <vt:lpstr>19. Que es un modelo en Django</vt:lpstr>
      <vt:lpstr>20. Crear un modelo en Django.</vt:lpstr>
      <vt:lpstr>21. Migrar el Modelo a la base del Panel de Administración.</vt:lpstr>
      <vt:lpstr>22. Integrar el Modelo al Panel de Administración.</vt:lpstr>
      <vt:lpstr>23. Ingresar información al modelo por el Panel de Administración.</vt:lpstr>
      <vt:lpstr>24. Realizar la consulta de todo lo ingresado en el modelo desde el views.</vt:lpstr>
      <vt:lpstr>25)Mostrar los datos guardados en el modelo al html hijo.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Django?</dc:title>
  <dc:creator>Fernando</dc:creator>
  <cp:lastModifiedBy>Fernando</cp:lastModifiedBy>
  <cp:revision>34</cp:revision>
  <dcterms:created xsi:type="dcterms:W3CDTF">2022-08-12T22:53:53Z</dcterms:created>
  <dcterms:modified xsi:type="dcterms:W3CDTF">2022-08-13T07:12:13Z</dcterms:modified>
</cp:coreProperties>
</file>