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E36DE-2C2D-428F-98EE-91D11C53B08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FC09-E41B-432F-9912-8EBCFE993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79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6FC09-E41B-432F-9912-8EBCFE9934B1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5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1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81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52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0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6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79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8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78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8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61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75C5-DAE5-44BC-9E40-AA1934085DB3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BAB8-F268-4D50-8699-7B6BDA85E1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9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INTRODUCCIÓN A SQL</a:t>
            </a:r>
            <a:endParaRPr lang="es-CO" sz="6000" b="1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s-MX" sz="4800" dirty="0" smtClean="0">
                <a:solidFill>
                  <a:schemeClr val="tx1"/>
                </a:solidFill>
              </a:rPr>
              <a:t>Usando SQL para consultar su base de datos</a:t>
            </a:r>
            <a:endParaRPr lang="es-CO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4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 smtClean="0"/>
              <a:t>Seleccionando </a:t>
            </a:r>
            <a:r>
              <a:rPr lang="es-CO" b="1" dirty="0"/>
              <a:t>todas las columnas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Puede </a:t>
            </a:r>
            <a:r>
              <a:rPr lang="es-MX" dirty="0"/>
              <a:t>mostrar todas las columnas de datos en una tabla siguiendo la palabra clave SELECT con un asterisco (*).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55272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27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Selección de columnas específicas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Puede </a:t>
            </a:r>
            <a:r>
              <a:rPr lang="es-MX" dirty="0"/>
              <a:t>usar la instrucción SELECT para mostrar columnas específicas de la tabla especificando los nombres de las columnas, separados por comas.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2728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9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INTRODUCCIÓN A SQL</a:t>
            </a:r>
            <a:endParaRPr lang="es-CO" sz="6000" b="1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/>
                </a:solidFill>
              </a:rPr>
              <a:t>Restricción y clasificación de datos.</a:t>
            </a:r>
            <a:endParaRPr lang="es-CO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9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MX" b="1" dirty="0" smtClean="0"/>
              <a:t>Limitar </a:t>
            </a:r>
            <a:r>
              <a:rPr lang="es-MX" b="1" dirty="0"/>
              <a:t>las filas que se seleccionan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Restrinja </a:t>
            </a:r>
            <a:r>
              <a:rPr lang="es-MX" dirty="0"/>
              <a:t>las filas que se devuelven utilizando </a:t>
            </a:r>
            <a:r>
              <a:rPr lang="es-MX" dirty="0" smtClean="0"/>
              <a:t>la cláusula </a:t>
            </a:r>
            <a:r>
              <a:rPr lang="es-MX" dirty="0" smtClean="0"/>
              <a:t>WHERE </a:t>
            </a:r>
            <a:r>
              <a:rPr lang="es-MX" dirty="0" smtClean="0"/>
              <a:t>:</a:t>
            </a:r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cláusula WHERE sigue a la cláusula FROM.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29843"/>
            <a:ext cx="6480720" cy="102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02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Usando la cláusula WHERE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ES" sz="2800" dirty="0" smtClean="0"/>
              <a:t>En el ejemplo, la instrucción SELECT recupera la identificación del empleado, el apellido, la identificación del trabajo y el número de departamento de todos los empleados que están en el departamento 90. </a:t>
            </a:r>
          </a:p>
          <a:p>
            <a:pPr marL="0" indent="0" algn="just">
              <a:buNone/>
            </a:pPr>
            <a:r>
              <a:rPr lang="es-ES" sz="2800" b="1" dirty="0" smtClean="0"/>
              <a:t>Nota</a:t>
            </a:r>
            <a:r>
              <a:rPr lang="es-ES" sz="2800" dirty="0" smtClean="0"/>
              <a:t>: No puede usar el alias de columna en la cláusula WHERE.</a:t>
            </a:r>
            <a:endParaRPr lang="es-MX" sz="2800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60" y="1412776"/>
            <a:ext cx="662473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496" y="2420888"/>
            <a:ext cx="417646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6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MX" b="1" dirty="0" smtClean="0"/>
              <a:t>Cadenas </a:t>
            </a:r>
            <a:r>
              <a:rPr lang="es-MX" b="1" dirty="0"/>
              <a:t>de caracteres y fechas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0939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Las cadenas de caracteres y los valores de fecha se incluyen entre comillas simples. </a:t>
            </a:r>
          </a:p>
          <a:p>
            <a:pPr algn="just"/>
            <a:r>
              <a:rPr lang="es-MX" dirty="0" smtClean="0"/>
              <a:t>Los valores de carácter distinguen entre mayúsculas y minúsculas y los valores de fecha son sensibles al formato. </a:t>
            </a:r>
          </a:p>
          <a:p>
            <a:pPr algn="just"/>
            <a:r>
              <a:rPr lang="es-MX" dirty="0" smtClean="0"/>
              <a:t>El formato predeterminado de visualización de la fecha es DD-MON-RR.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 smtClean="0"/>
          </a:p>
          <a:p>
            <a:pPr marL="0" indent="0" algn="just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7934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MX" b="1" dirty="0" smtClean="0"/>
              <a:t>Cadenas </a:t>
            </a:r>
            <a:r>
              <a:rPr lang="es-MX" b="1" dirty="0"/>
              <a:t>de caracteres y fechas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 smtClean="0"/>
          </a:p>
          <a:p>
            <a:pPr marL="0" indent="0" algn="just">
              <a:buNone/>
            </a:pPr>
            <a:endParaRPr lang="es-MX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69674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1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 smtClean="0"/>
              <a:t>Operadores </a:t>
            </a:r>
            <a:r>
              <a:rPr lang="es-CO" b="1" dirty="0"/>
              <a:t>de comparación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 smtClean="0"/>
          </a:p>
          <a:p>
            <a:pPr marL="0" indent="0" algn="just">
              <a:buNone/>
            </a:pPr>
            <a:endParaRPr lang="es-MX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400600" cy="412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00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Definición de condiciones mediante los operadores lógicos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 smtClean="0"/>
          </a:p>
          <a:p>
            <a:pPr marL="0" indent="0" algn="just">
              <a:buNone/>
            </a:pPr>
            <a:endParaRPr lang="es-MX" sz="28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83940"/>
            <a:ext cx="6336704" cy="278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 smtClean="0"/>
              <a:t>Reglas </a:t>
            </a:r>
            <a:r>
              <a:rPr lang="es-CO" b="1" dirty="0"/>
              <a:t>de Precedencia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/>
          </a:p>
          <a:p>
            <a:pPr algn="just"/>
            <a:endParaRPr lang="es-ES" sz="2800" dirty="0" smtClean="0"/>
          </a:p>
          <a:p>
            <a:pPr algn="just"/>
            <a:endParaRPr lang="es-ES" sz="2800" dirty="0"/>
          </a:p>
          <a:p>
            <a:pPr algn="just"/>
            <a:endParaRPr lang="es-ES" sz="2800" dirty="0" smtClean="0"/>
          </a:p>
          <a:p>
            <a:pPr algn="just"/>
            <a:endParaRPr lang="es-ES" sz="2800" dirty="0"/>
          </a:p>
          <a:p>
            <a:pPr algn="just"/>
            <a:endParaRPr lang="es-ES" sz="2800" dirty="0" smtClean="0"/>
          </a:p>
          <a:p>
            <a:pPr algn="just"/>
            <a:endParaRPr lang="es-ES" sz="2800" dirty="0"/>
          </a:p>
          <a:p>
            <a:pPr algn="just"/>
            <a:endParaRPr lang="es-ES" sz="2800" dirty="0" smtClean="0"/>
          </a:p>
          <a:p>
            <a:pPr algn="just"/>
            <a:r>
              <a:rPr lang="es-ES" sz="2800" dirty="0" smtClean="0"/>
              <a:t>Puede usar paréntesis para anular las reglas de precedencia.</a:t>
            </a:r>
            <a:endParaRPr lang="es-MX" sz="2800" dirty="0" smtClean="0"/>
          </a:p>
          <a:p>
            <a:pPr marL="0" indent="0" algn="just">
              <a:buNone/>
            </a:pPr>
            <a:endParaRPr lang="es-MX" sz="2800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24" y="1556792"/>
            <a:ext cx="547260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4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Lenguaje de consulta estructurado (SQL) es: 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lenguaje estándar ANSI para operar bases de datos relacionales.</a:t>
            </a:r>
          </a:p>
          <a:p>
            <a:r>
              <a:rPr lang="es-ES" dirty="0" smtClean="0"/>
              <a:t>Eficiente, fácil de aprender y de usar.</a:t>
            </a:r>
          </a:p>
          <a:p>
            <a:r>
              <a:rPr lang="es-MX" dirty="0" smtClean="0"/>
              <a:t>Funcionalmente </a:t>
            </a:r>
            <a:r>
              <a:rPr lang="es-MX" dirty="0"/>
              <a:t>completo (con SQL, puede definir, recuperar y manipular datos en las tablas).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555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Uso de la cláusula ORDER BY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Ordene las filas recuperadas con la cláusula ORDER BY:</a:t>
            </a:r>
            <a:endParaRPr lang="es-MX" dirty="0" smtClean="0"/>
          </a:p>
          <a:p>
            <a:pPr marL="0" indent="0">
              <a:buNone/>
            </a:pPr>
            <a:r>
              <a:rPr lang="es-ES" dirty="0" smtClean="0"/>
              <a:t> 	 - ASC: orden ascendente, por defecto. </a:t>
            </a:r>
          </a:p>
          <a:p>
            <a:pPr marL="0" indent="0">
              <a:buNone/>
            </a:pPr>
            <a:r>
              <a:rPr lang="es-ES" dirty="0" smtClean="0"/>
              <a:t>  	- DESC: orden descendente.</a:t>
            </a:r>
          </a:p>
          <a:p>
            <a:r>
              <a:rPr lang="es-ES" dirty="0" smtClean="0"/>
              <a:t>La cláusula ORDER BY es la última en la </a:t>
            </a:r>
            <a:r>
              <a:rPr lang="es-ES" dirty="0" smtClean="0"/>
              <a:t>declaración</a:t>
            </a:r>
            <a:r>
              <a:rPr lang="es-ES" dirty="0" smtClean="0"/>
              <a:t> SELECT.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7959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Uso de la cláusula ORDER BY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81200"/>
            <a:ext cx="7128792" cy="388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49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Clasificación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Clasificación </a:t>
            </a:r>
            <a:r>
              <a:rPr lang="es-CO" dirty="0"/>
              <a:t>en </a:t>
            </a:r>
            <a:r>
              <a:rPr lang="es-CO" dirty="0" smtClean="0"/>
              <a:t>orden </a:t>
            </a:r>
            <a:r>
              <a:rPr lang="es-CO" dirty="0"/>
              <a:t>descendente</a:t>
            </a:r>
            <a:r>
              <a:rPr lang="es-CO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ES" dirty="0" smtClean="0"/>
              <a:t>Clasificación por alias de columna:</a:t>
            </a:r>
          </a:p>
          <a:p>
            <a:endParaRPr lang="es-MX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029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6000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25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Clasificación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5928" y="140496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r>
              <a:rPr lang="es-MX" dirty="0" smtClean="0"/>
              <a:t>Ordenar </a:t>
            </a:r>
            <a:r>
              <a:rPr lang="es-MX" dirty="0"/>
              <a:t>utilizando la posición numérica de la columna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ES" dirty="0" smtClean="0"/>
              <a:t>Clasificación por columnas múltiples:</a:t>
            </a:r>
            <a:endParaRPr lang="es-MX" dirty="0"/>
          </a:p>
          <a:p>
            <a:endParaRPr lang="es-MX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068960"/>
            <a:ext cx="626469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55" y="4941168"/>
            <a:ext cx="628146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4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INTRODUCCIÓN A SQL</a:t>
            </a:r>
            <a:endParaRPr lang="es-CO" sz="6000" b="1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s-MX" sz="4800" dirty="0" smtClean="0"/>
              <a:t/>
            </a:r>
            <a:br>
              <a:rPr lang="es-MX" sz="4800" dirty="0" smtClean="0"/>
            </a:br>
            <a:r>
              <a:rPr lang="es-MX" sz="4800" dirty="0">
                <a:solidFill>
                  <a:schemeClr val="tx1"/>
                </a:solidFill>
              </a:rPr>
              <a:t>Usando funciones de una sola fila para </a:t>
            </a:r>
            <a:r>
              <a:rPr lang="es-MX" sz="4800" dirty="0" smtClean="0">
                <a:solidFill>
                  <a:schemeClr val="tx1"/>
                </a:solidFill>
              </a:rPr>
              <a:t>personalizar </a:t>
            </a:r>
            <a:r>
              <a:rPr lang="es-MX" sz="4800" dirty="0">
                <a:solidFill>
                  <a:schemeClr val="tx1"/>
                </a:solidFill>
              </a:rPr>
              <a:t>la salida</a:t>
            </a:r>
            <a:r>
              <a:rPr lang="es-ES" sz="4800" dirty="0" smtClean="0">
                <a:solidFill>
                  <a:schemeClr val="tx1"/>
                </a:solidFill>
              </a:rPr>
              <a:t>.</a:t>
            </a:r>
            <a:endParaRPr lang="es-CO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7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Funciones SQL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5928" y="140496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endParaRPr lang="es-CO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6413"/>
            <a:ext cx="6696743" cy="38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64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Funciones SQL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5928" y="1404961"/>
            <a:ext cx="8229600" cy="468833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Las </a:t>
            </a:r>
            <a:r>
              <a:rPr lang="es-MX" dirty="0"/>
              <a:t>funciones son una característica muy poderosa de SQL. Se pueden utilizar para hacer lo siguiente</a:t>
            </a:r>
            <a:r>
              <a:rPr lang="es-MX" dirty="0" smtClean="0"/>
              <a:t>: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ES" dirty="0" smtClean="0"/>
              <a:t>• Realizar cálculos sobre datos. </a:t>
            </a:r>
          </a:p>
          <a:p>
            <a:pPr marL="0" indent="0" algn="just">
              <a:buNone/>
            </a:pPr>
            <a:r>
              <a:rPr lang="es-ES" dirty="0" smtClean="0"/>
              <a:t>• Modificar elementos de datos individuales </a:t>
            </a:r>
          </a:p>
          <a:p>
            <a:pPr marL="0" indent="0" algn="just">
              <a:buNone/>
            </a:pPr>
            <a:r>
              <a:rPr lang="es-ES" dirty="0" smtClean="0"/>
              <a:t>• Manipular salida para grupos de filas. </a:t>
            </a:r>
          </a:p>
          <a:p>
            <a:pPr marL="0" indent="0" algn="just">
              <a:buNone/>
            </a:pPr>
            <a:r>
              <a:rPr lang="es-ES" dirty="0" smtClean="0"/>
              <a:t>• Formato de fechas y números para su visualización. </a:t>
            </a:r>
          </a:p>
          <a:p>
            <a:pPr marL="0" indent="0" algn="just">
              <a:buNone/>
            </a:pPr>
            <a:r>
              <a:rPr lang="es-ES" dirty="0" smtClean="0"/>
              <a:t>• Convertir tipos de datos de columna 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Las funciones de SQL a veces toman argumentos y siempre devuelven un valor.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36487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Dos tipos de funciones SQL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28800"/>
            <a:ext cx="65151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827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Funciones de una sola fila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628800"/>
            <a:ext cx="5915025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07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Funciones de caracteres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407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5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Lenguaje de consulta estructurado (SQL) es: </a:t>
            </a:r>
            <a:endParaRPr lang="es-CO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619268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63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Funciones de números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ROUND: redondea el valor a un decimal  especificado</a:t>
            </a:r>
          </a:p>
          <a:p>
            <a:r>
              <a:rPr lang="es-MX" dirty="0" smtClean="0"/>
              <a:t>TRUNC: trunca el valor a un decimal especificado</a:t>
            </a:r>
          </a:p>
          <a:p>
            <a:r>
              <a:rPr lang="es-MX" dirty="0" smtClean="0"/>
              <a:t>MOD: Devuelve el resto de la división.</a:t>
            </a:r>
            <a:endParaRPr lang="es-CO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09120"/>
            <a:ext cx="68407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0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ES" b="1" dirty="0" smtClean="0"/>
              <a:t>Funciones de manipulación de fecha</a:t>
            </a:r>
            <a:r>
              <a:rPr lang="es-CO" dirty="0"/>
              <a:t/>
            </a:r>
            <a:br>
              <a:rPr lang="es-CO" dirty="0"/>
            </a:br>
            <a:endParaRPr lang="es-CO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dirty="0" smtClean="0"/>
          </a:p>
          <a:p>
            <a:pPr algn="just"/>
            <a:endParaRPr lang="es-ES" sz="2800" dirty="0" smtClean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1200"/>
            <a:ext cx="7128792" cy="37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9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Declaraciones SQL</a:t>
            </a:r>
            <a:endParaRPr lang="es-CO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489654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6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ESQUEMA HR (Human </a:t>
            </a:r>
            <a:r>
              <a:rPr lang="es-MX" b="1" dirty="0" err="1" smtClean="0"/>
              <a:t>Resources</a:t>
            </a:r>
            <a:r>
              <a:rPr lang="es-MX" b="1" dirty="0" smtClean="0"/>
              <a:t>)</a:t>
            </a:r>
            <a:endParaRPr lang="es-CO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83264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94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Recuperando </a:t>
            </a:r>
            <a:r>
              <a:rPr lang="es-MX" b="1" dirty="0"/>
              <a:t>datos usando la instrucción SQL SELECT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endParaRPr lang="es-MX" dirty="0"/>
          </a:p>
          <a:p>
            <a:pPr algn="just"/>
            <a:r>
              <a:rPr lang="es-MX" dirty="0" smtClean="0"/>
              <a:t>Para </a:t>
            </a:r>
            <a:r>
              <a:rPr lang="es-MX" dirty="0"/>
              <a:t>extraer datos de la base de datos, debe utilizar la instrucción SELECT de SQL. Sin embargo, es posible que deba restringir las columnas que se </a:t>
            </a:r>
            <a:r>
              <a:rPr lang="es-MX" dirty="0" smtClean="0"/>
              <a:t>muestran.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69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Recuperando datos usando la instrucción SQL SELECT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120680" cy="357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Capacidades de la instrucción SQL SELECT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Proyección: Seleccione las columnas en una tabla que son devueltas por una consulta. Seleccione tan pocas o tantas columnas como sea necesario.</a:t>
            </a:r>
          </a:p>
          <a:p>
            <a:pPr algn="just"/>
            <a:endParaRPr lang="es-MX" dirty="0" smtClean="0"/>
          </a:p>
          <a:p>
            <a:pPr algn="just"/>
            <a:r>
              <a:rPr lang="es-ES" dirty="0" smtClean="0"/>
              <a:t>Selección: Seleccione las filas en una tabla que son devueltas por una consulta. Se pueden usar varios criterios para restringir las filas que se recuperan.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Unión: Reúna los datos que se almacenan en diferentes tablas especificando el enlace entre ellos.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829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Instrucción SELECT básica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algn="just"/>
            <a:r>
              <a:rPr lang="es-MX" sz="2800" dirty="0" smtClean="0"/>
              <a:t>SELECT </a:t>
            </a:r>
            <a:r>
              <a:rPr lang="es-MX" sz="2800" dirty="0"/>
              <a:t>identifica las columnas que se mostrarán. </a:t>
            </a:r>
            <a:endParaRPr lang="es-MX" sz="2800" dirty="0" smtClean="0"/>
          </a:p>
          <a:p>
            <a:pPr algn="just"/>
            <a:endParaRPr lang="es-MX" sz="2800" dirty="0"/>
          </a:p>
          <a:p>
            <a:pPr algn="just"/>
            <a:r>
              <a:rPr lang="es-ES" sz="2800" dirty="0" smtClean="0"/>
              <a:t>FROM identifica la tabla que contiene esas columnas.</a:t>
            </a:r>
            <a:endParaRPr lang="es-MX" sz="2800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5928" y="17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80" y="1916832"/>
            <a:ext cx="626469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198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549</Words>
  <Application>Microsoft Office PowerPoint</Application>
  <PresentationFormat>Presentación en pantalla (4:3)</PresentationFormat>
  <Paragraphs>142</Paragraphs>
  <Slides>31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INTRODUCCIÓN A SQL</vt:lpstr>
      <vt:lpstr>Lenguaje de consulta estructurado (SQL) es: </vt:lpstr>
      <vt:lpstr>Lenguaje de consulta estructurado (SQL) es: </vt:lpstr>
      <vt:lpstr>Declaraciones SQL</vt:lpstr>
      <vt:lpstr>ESQUEMA HR (Human Resources)</vt:lpstr>
      <vt:lpstr>Recuperando datos usando la instrucción SQL SELECT</vt:lpstr>
      <vt:lpstr>Recuperando datos usando la instrucción SQL SELECT</vt:lpstr>
      <vt:lpstr>Capacidades de la instrucción SQL SELECT</vt:lpstr>
      <vt:lpstr>Instrucción SELECT básica</vt:lpstr>
      <vt:lpstr> Seleccionando todas las columnas </vt:lpstr>
      <vt:lpstr> Selección de columnas específicas </vt:lpstr>
      <vt:lpstr>INTRODUCCIÓN A SQL</vt:lpstr>
      <vt:lpstr> Limitar las filas que se seleccionan </vt:lpstr>
      <vt:lpstr> Usando la cláusula WHERE </vt:lpstr>
      <vt:lpstr> Cadenas de caracteres y fechas </vt:lpstr>
      <vt:lpstr> Cadenas de caracteres y fechas </vt:lpstr>
      <vt:lpstr> Operadores de comparación </vt:lpstr>
      <vt:lpstr> Definición de condiciones mediante los operadores lógicos </vt:lpstr>
      <vt:lpstr> Reglas de Precedencia </vt:lpstr>
      <vt:lpstr> Uso de la cláusula ORDER BY </vt:lpstr>
      <vt:lpstr> Uso de la cláusula ORDER BY </vt:lpstr>
      <vt:lpstr> Clasificación </vt:lpstr>
      <vt:lpstr> Clasificación </vt:lpstr>
      <vt:lpstr>INTRODUCCIÓN A SQL</vt:lpstr>
      <vt:lpstr> Funciones SQL </vt:lpstr>
      <vt:lpstr> Funciones SQL </vt:lpstr>
      <vt:lpstr> Dos tipos de funciones SQL </vt:lpstr>
      <vt:lpstr> Funciones de una sola fila </vt:lpstr>
      <vt:lpstr> Funciones de caracteres </vt:lpstr>
      <vt:lpstr> Funciones de números </vt:lpstr>
      <vt:lpstr> Funciones de manipulación de fecha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SQL</dc:title>
  <dc:creator>Alexita</dc:creator>
  <cp:lastModifiedBy>Alexita</cp:lastModifiedBy>
  <cp:revision>19</cp:revision>
  <dcterms:created xsi:type="dcterms:W3CDTF">2019-03-12T15:07:30Z</dcterms:created>
  <dcterms:modified xsi:type="dcterms:W3CDTF">2019-03-12T21:56:43Z</dcterms:modified>
</cp:coreProperties>
</file>