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charset="1" panose="00000500000000000000"/>
      <p:regular r:id="rId19"/>
    </p:embeddedFont>
    <p:embeddedFont>
      <p:font typeface="Open Sans" charset="1" panose="020B06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666" r="0" b="-6666"/>
            </a:stretch>
          </a:blipFill>
        </p:spPr>
      </p:sp>
      <p:grpSp>
        <p:nvGrpSpPr>
          <p:cNvPr name="Group 3" id="3"/>
          <p:cNvGrpSpPr/>
          <p:nvPr/>
        </p:nvGrpSpPr>
        <p:grpSpPr>
          <a:xfrm rot="0">
            <a:off x="684811" y="607952"/>
            <a:ext cx="3140569" cy="870896"/>
            <a:chOff x="0" y="0"/>
            <a:chExt cx="2381491" cy="660400"/>
          </a:xfrm>
        </p:grpSpPr>
        <p:sp>
          <p:nvSpPr>
            <p:cNvPr name="Freeform 4" id="4"/>
            <p:cNvSpPr/>
            <p:nvPr/>
          </p:nvSpPr>
          <p:spPr>
            <a:xfrm flipH="false" flipV="false" rot="0">
              <a:off x="0" y="0"/>
              <a:ext cx="2381491" cy="660400"/>
            </a:xfrm>
            <a:custGeom>
              <a:avLst/>
              <a:gdLst/>
              <a:ahLst/>
              <a:cxnLst/>
              <a:rect r="r" b="b" t="t" l="l"/>
              <a:pathLst>
                <a:path h="660400" w="2381491">
                  <a:moveTo>
                    <a:pt x="2257031" y="660400"/>
                  </a:moveTo>
                  <a:lnTo>
                    <a:pt x="124460" y="660400"/>
                  </a:lnTo>
                  <a:cubicBezTo>
                    <a:pt x="55880" y="660400"/>
                    <a:pt x="0" y="604520"/>
                    <a:pt x="0" y="535940"/>
                  </a:cubicBezTo>
                  <a:lnTo>
                    <a:pt x="0" y="124460"/>
                  </a:lnTo>
                  <a:cubicBezTo>
                    <a:pt x="0" y="55880"/>
                    <a:pt x="55880" y="0"/>
                    <a:pt x="124460" y="0"/>
                  </a:cubicBezTo>
                  <a:lnTo>
                    <a:pt x="2257031" y="0"/>
                  </a:lnTo>
                  <a:cubicBezTo>
                    <a:pt x="2325611" y="0"/>
                    <a:pt x="2381491" y="55880"/>
                    <a:pt x="2381491" y="124460"/>
                  </a:cubicBezTo>
                  <a:lnTo>
                    <a:pt x="2381491" y="535940"/>
                  </a:lnTo>
                  <a:cubicBezTo>
                    <a:pt x="2381491" y="604520"/>
                    <a:pt x="2325611" y="660400"/>
                    <a:pt x="2257031" y="660400"/>
                  </a:cubicBezTo>
                  <a:close/>
                </a:path>
              </a:pathLst>
            </a:custGeom>
            <a:solidFill>
              <a:srgbClr val="191B1A">
                <a:alpha val="80000"/>
              </a:srgbClr>
            </a:solidFill>
          </p:spPr>
        </p:sp>
      </p:grpSp>
      <p:grpSp>
        <p:nvGrpSpPr>
          <p:cNvPr name="Group 5" id="5"/>
          <p:cNvGrpSpPr/>
          <p:nvPr/>
        </p:nvGrpSpPr>
        <p:grpSpPr>
          <a:xfrm rot="0">
            <a:off x="17461777" y="7605853"/>
            <a:ext cx="1652447" cy="1652447"/>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grpSp>
        <p:nvGrpSpPr>
          <p:cNvPr name="Group 7" id="7"/>
          <p:cNvGrpSpPr/>
          <p:nvPr/>
        </p:nvGrpSpPr>
        <p:grpSpPr>
          <a:xfrm rot="0">
            <a:off x="10794148" y="3054715"/>
            <a:ext cx="4177570" cy="417757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Freeform 9" id="9"/>
          <p:cNvSpPr/>
          <p:nvPr/>
        </p:nvSpPr>
        <p:spPr>
          <a:xfrm flipH="false" flipV="false" rot="0">
            <a:off x="15010081" y="315677"/>
            <a:ext cx="2898297" cy="2774040"/>
          </a:xfrm>
          <a:custGeom>
            <a:avLst/>
            <a:gdLst/>
            <a:ahLst/>
            <a:cxnLst/>
            <a:rect r="r" b="b" t="t" l="l"/>
            <a:pathLst>
              <a:path h="2774040" w="2898297">
                <a:moveTo>
                  <a:pt x="0" y="0"/>
                </a:moveTo>
                <a:lnTo>
                  <a:pt x="2898298" y="0"/>
                </a:lnTo>
                <a:lnTo>
                  <a:pt x="2898298" y="2774040"/>
                </a:lnTo>
                <a:lnTo>
                  <a:pt x="0" y="2774040"/>
                </a:lnTo>
                <a:lnTo>
                  <a:pt x="0" y="0"/>
                </a:lnTo>
                <a:close/>
              </a:path>
            </a:pathLst>
          </a:custGeom>
          <a:blipFill>
            <a:blip r:embed="rId3">
              <a:alphaModFix amt="6999"/>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771244" y="6747869"/>
            <a:ext cx="5505900" cy="3223454"/>
          </a:xfrm>
          <a:custGeom>
            <a:avLst/>
            <a:gdLst/>
            <a:ahLst/>
            <a:cxnLst/>
            <a:rect r="r" b="b" t="t" l="l"/>
            <a:pathLst>
              <a:path h="3223454" w="5505900">
                <a:moveTo>
                  <a:pt x="0" y="0"/>
                </a:moveTo>
                <a:lnTo>
                  <a:pt x="5505901" y="0"/>
                </a:lnTo>
                <a:lnTo>
                  <a:pt x="5505901" y="3223454"/>
                </a:lnTo>
                <a:lnTo>
                  <a:pt x="0" y="3223454"/>
                </a:lnTo>
                <a:lnTo>
                  <a:pt x="0" y="0"/>
                </a:lnTo>
                <a:close/>
              </a:path>
            </a:pathLst>
          </a:custGeom>
          <a:blipFill>
            <a:blip r:embed="rId5">
              <a:alphaModFix amt="6999"/>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948396" y="742388"/>
            <a:ext cx="487837" cy="553574"/>
          </a:xfrm>
          <a:custGeom>
            <a:avLst/>
            <a:gdLst/>
            <a:ahLst/>
            <a:cxnLst/>
            <a:rect r="r" b="b" t="t" l="l"/>
            <a:pathLst>
              <a:path h="553574" w="487837">
                <a:moveTo>
                  <a:pt x="0" y="0"/>
                </a:moveTo>
                <a:lnTo>
                  <a:pt x="487837" y="0"/>
                </a:lnTo>
                <a:lnTo>
                  <a:pt x="487837" y="553574"/>
                </a:lnTo>
                <a:lnTo>
                  <a:pt x="0" y="553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455283" y="4216512"/>
            <a:ext cx="12915986" cy="1634900"/>
          </a:xfrm>
          <a:prstGeom prst="rect">
            <a:avLst/>
          </a:prstGeom>
        </p:spPr>
        <p:txBody>
          <a:bodyPr anchor="t" rtlCol="false" tIns="0" lIns="0" bIns="0" rIns="0">
            <a:spAutoFit/>
          </a:bodyPr>
          <a:lstStyle/>
          <a:p>
            <a:pPr algn="ctr">
              <a:lnSpc>
                <a:spcPts val="12673"/>
              </a:lnSpc>
              <a:spcBef>
                <a:spcPct val="0"/>
              </a:spcBef>
            </a:pPr>
            <a:r>
              <a:rPr lang="en-US" sz="9052">
                <a:solidFill>
                  <a:srgbClr val="FFFFFF"/>
                </a:solidFill>
                <a:latin typeface="Poppins"/>
                <a:ea typeface="Poppins"/>
                <a:cs typeface="Poppins"/>
                <a:sym typeface="Poppins"/>
              </a:rPr>
              <a:t>JUEGO DE LA SERPIENTE</a:t>
            </a:r>
          </a:p>
        </p:txBody>
      </p:sp>
      <p:sp>
        <p:nvSpPr>
          <p:cNvPr name="TextBox 13" id="13"/>
          <p:cNvSpPr txBox="true"/>
          <p:nvPr/>
        </p:nvSpPr>
        <p:spPr>
          <a:xfrm rot="0">
            <a:off x="3613015" y="6197845"/>
            <a:ext cx="7754492" cy="283210"/>
          </a:xfrm>
          <a:prstGeom prst="rect">
            <a:avLst/>
          </a:prstGeom>
        </p:spPr>
        <p:txBody>
          <a:bodyPr anchor="t" rtlCol="false" tIns="0" lIns="0" bIns="0" rIns="0">
            <a:spAutoFit/>
          </a:bodyPr>
          <a:lstStyle/>
          <a:p>
            <a:pPr algn="l">
              <a:lnSpc>
                <a:spcPts val="2239"/>
              </a:lnSpc>
              <a:spcBef>
                <a:spcPct val="0"/>
              </a:spcBef>
            </a:pPr>
            <a:r>
              <a:rPr lang="en-US" sz="1599" spc="1279">
                <a:solidFill>
                  <a:srgbClr val="FFFFFF"/>
                </a:solidFill>
                <a:latin typeface="Poppins"/>
                <a:ea typeface="Poppins"/>
                <a:cs typeface="Poppins"/>
                <a:sym typeface="Poppins"/>
              </a:rPr>
              <a:t>PROGRAMACIÓN EN PYTHON</a:t>
            </a:r>
          </a:p>
        </p:txBody>
      </p:sp>
      <p:sp>
        <p:nvSpPr>
          <p:cNvPr name="TextBox 14" id="14"/>
          <p:cNvSpPr txBox="true"/>
          <p:nvPr/>
        </p:nvSpPr>
        <p:spPr>
          <a:xfrm rot="0">
            <a:off x="1769807" y="877772"/>
            <a:ext cx="2055573" cy="283632"/>
          </a:xfrm>
          <a:prstGeom prst="rect">
            <a:avLst/>
          </a:prstGeom>
        </p:spPr>
        <p:txBody>
          <a:bodyPr anchor="t" rtlCol="false" tIns="0" lIns="0" bIns="0" rIns="0">
            <a:spAutoFit/>
          </a:bodyPr>
          <a:lstStyle/>
          <a:p>
            <a:pPr algn="l">
              <a:lnSpc>
                <a:spcPts val="2216"/>
              </a:lnSpc>
              <a:spcBef>
                <a:spcPct val="0"/>
              </a:spcBef>
            </a:pPr>
            <a:r>
              <a:rPr lang="en-US" sz="1583">
                <a:solidFill>
                  <a:srgbClr val="FFFFFF"/>
                </a:solidFill>
                <a:latin typeface="Poppins"/>
                <a:ea typeface="Poppins"/>
                <a:cs typeface="Poppins"/>
                <a:sym typeface="Poppins"/>
              </a:rPr>
              <a:t>ANDRES MONTEROS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551867" y="1892702"/>
            <a:ext cx="1080030" cy="108003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Freeform 4" id="4"/>
          <p:cNvSpPr/>
          <p:nvPr/>
        </p:nvSpPr>
        <p:spPr>
          <a:xfrm flipH="false" flipV="false" rot="0">
            <a:off x="7218150" y="1519207"/>
            <a:ext cx="11069850" cy="7248587"/>
          </a:xfrm>
          <a:custGeom>
            <a:avLst/>
            <a:gdLst/>
            <a:ahLst/>
            <a:cxnLst/>
            <a:rect r="r" b="b" t="t" l="l"/>
            <a:pathLst>
              <a:path h="7248587" w="11069850">
                <a:moveTo>
                  <a:pt x="0" y="0"/>
                </a:moveTo>
                <a:lnTo>
                  <a:pt x="11069850" y="0"/>
                </a:lnTo>
                <a:lnTo>
                  <a:pt x="11069850" y="7248586"/>
                </a:lnTo>
                <a:lnTo>
                  <a:pt x="0" y="7248586"/>
                </a:lnTo>
                <a:lnTo>
                  <a:pt x="0" y="0"/>
                </a:lnTo>
                <a:close/>
              </a:path>
            </a:pathLst>
          </a:custGeom>
          <a:blipFill>
            <a:blip r:embed="rId2"/>
            <a:stretch>
              <a:fillRect l="-7293" t="-44551" r="-96634" b="-30629"/>
            </a:stretch>
          </a:blipFill>
        </p:spPr>
      </p:sp>
      <p:sp>
        <p:nvSpPr>
          <p:cNvPr name="TextBox 5" id="5"/>
          <p:cNvSpPr txBox="true"/>
          <p:nvPr/>
        </p:nvSpPr>
        <p:spPr>
          <a:xfrm rot="0">
            <a:off x="889507" y="1525302"/>
            <a:ext cx="6007902" cy="1748155"/>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INTERACCIÓN CON EL JUGADOR</a:t>
            </a:r>
          </a:p>
        </p:txBody>
      </p:sp>
      <p:sp>
        <p:nvSpPr>
          <p:cNvPr name="TextBox 6" id="6"/>
          <p:cNvSpPr txBox="true"/>
          <p:nvPr/>
        </p:nvSpPr>
        <p:spPr>
          <a:xfrm rot="0">
            <a:off x="823207" y="4231793"/>
            <a:ext cx="5802861" cy="3977120"/>
          </a:xfrm>
          <a:prstGeom prst="rect">
            <a:avLst/>
          </a:prstGeom>
        </p:spPr>
        <p:txBody>
          <a:bodyPr anchor="t" rtlCol="false" tIns="0" lIns="0" bIns="0" rIns="0">
            <a:spAutoFit/>
          </a:bodyPr>
          <a:lstStyle/>
          <a:p>
            <a:pPr algn="just">
              <a:lnSpc>
                <a:spcPts val="3913"/>
              </a:lnSpc>
              <a:spcBef>
                <a:spcPct val="0"/>
              </a:spcBef>
            </a:pPr>
            <a:r>
              <a:rPr lang="en-US" sz="2795">
                <a:solidFill>
                  <a:srgbClr val="FFFFFF"/>
                </a:solidFill>
                <a:latin typeface="Poppins"/>
                <a:ea typeface="Poppins"/>
                <a:cs typeface="Poppins"/>
                <a:sym typeface="Poppins"/>
              </a:rPr>
              <a:t>Antes de iniciar una partida, el jugador puede ingresar su nombre mediante la función ingresar nombre, que permite la entrada de texto. En caso de que no ingrese un nombre, el juego asigna "Jugador" por defecto.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12516154" y="1630150"/>
            <a:ext cx="1080030" cy="108003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Freeform 4" id="4"/>
          <p:cNvSpPr/>
          <p:nvPr/>
        </p:nvSpPr>
        <p:spPr>
          <a:xfrm flipH="false" flipV="false" rot="0">
            <a:off x="0" y="0"/>
            <a:ext cx="11976139" cy="10287000"/>
          </a:xfrm>
          <a:custGeom>
            <a:avLst/>
            <a:gdLst/>
            <a:ahLst/>
            <a:cxnLst/>
            <a:rect r="r" b="b" t="t" l="l"/>
            <a:pathLst>
              <a:path h="10287000" w="11976139">
                <a:moveTo>
                  <a:pt x="0" y="0"/>
                </a:moveTo>
                <a:lnTo>
                  <a:pt x="11976139" y="0"/>
                </a:lnTo>
                <a:lnTo>
                  <a:pt x="11976139" y="10287000"/>
                </a:lnTo>
                <a:lnTo>
                  <a:pt x="0" y="10287000"/>
                </a:lnTo>
                <a:lnTo>
                  <a:pt x="0" y="0"/>
                </a:lnTo>
                <a:close/>
              </a:path>
            </a:pathLst>
          </a:custGeom>
          <a:blipFill>
            <a:blip r:embed="rId2"/>
            <a:stretch>
              <a:fillRect l="-15047" t="-21379" r="-84411" b="-9239"/>
            </a:stretch>
          </a:blipFill>
        </p:spPr>
      </p:sp>
      <p:sp>
        <p:nvSpPr>
          <p:cNvPr name="TextBox 5" id="5"/>
          <p:cNvSpPr txBox="true"/>
          <p:nvPr/>
        </p:nvSpPr>
        <p:spPr>
          <a:xfrm rot="0">
            <a:off x="13056169" y="1262750"/>
            <a:ext cx="4979202" cy="1748155"/>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MENU PRINCIPAL</a:t>
            </a:r>
          </a:p>
        </p:txBody>
      </p:sp>
      <p:sp>
        <p:nvSpPr>
          <p:cNvPr name="TextBox 6" id="6"/>
          <p:cNvSpPr txBox="true"/>
          <p:nvPr/>
        </p:nvSpPr>
        <p:spPr>
          <a:xfrm rot="0">
            <a:off x="12516154" y="3756933"/>
            <a:ext cx="5584056" cy="4472420"/>
          </a:xfrm>
          <a:prstGeom prst="rect">
            <a:avLst/>
          </a:prstGeom>
        </p:spPr>
        <p:txBody>
          <a:bodyPr anchor="t" rtlCol="false" tIns="0" lIns="0" bIns="0" rIns="0">
            <a:spAutoFit/>
          </a:bodyPr>
          <a:lstStyle/>
          <a:p>
            <a:pPr algn="l">
              <a:lnSpc>
                <a:spcPts val="3913"/>
              </a:lnSpc>
            </a:pPr>
            <a:r>
              <a:rPr lang="en-US" sz="2795">
                <a:solidFill>
                  <a:srgbClr val="FFFFFF"/>
                </a:solidFill>
                <a:latin typeface="Poppins"/>
                <a:ea typeface="Poppins"/>
                <a:cs typeface="Poppins"/>
                <a:sym typeface="Poppins"/>
              </a:rPr>
              <a:t>El menú principal presenta varias opciones:</a:t>
            </a:r>
          </a:p>
          <a:p>
            <a:pPr algn="l" marL="603546" indent="-301773" lvl="1">
              <a:lnSpc>
                <a:spcPts val="3913"/>
              </a:lnSpc>
              <a:buAutoNum type="arabicPeriod" startAt="1"/>
            </a:pPr>
            <a:r>
              <a:rPr lang="en-US" sz="2795">
                <a:solidFill>
                  <a:srgbClr val="FFFFFF"/>
                </a:solidFill>
                <a:latin typeface="Poppins"/>
                <a:ea typeface="Poppins"/>
                <a:cs typeface="Poppins"/>
                <a:sym typeface="Poppins"/>
              </a:rPr>
              <a:t>Iniciar sesión para registrar un nombre de usuario.</a:t>
            </a:r>
          </a:p>
          <a:p>
            <a:pPr algn="l" marL="603546" indent="-301773" lvl="1">
              <a:lnSpc>
                <a:spcPts val="3913"/>
              </a:lnSpc>
              <a:buAutoNum type="arabicPeriod" startAt="1"/>
            </a:pPr>
            <a:r>
              <a:rPr lang="en-US" sz="2795">
                <a:solidFill>
                  <a:srgbClr val="FFFFFF"/>
                </a:solidFill>
                <a:latin typeface="Poppins"/>
                <a:ea typeface="Poppins"/>
                <a:cs typeface="Poppins"/>
                <a:sym typeface="Poppins"/>
              </a:rPr>
              <a:t>Iniciar el juego.</a:t>
            </a:r>
          </a:p>
          <a:p>
            <a:pPr algn="l" marL="603546" indent="-301773" lvl="1">
              <a:lnSpc>
                <a:spcPts val="3913"/>
              </a:lnSpc>
              <a:buAutoNum type="arabicPeriod" startAt="1"/>
            </a:pPr>
            <a:r>
              <a:rPr lang="en-US" sz="2795">
                <a:solidFill>
                  <a:srgbClr val="FFFFFF"/>
                </a:solidFill>
                <a:latin typeface="Poppins"/>
                <a:ea typeface="Poppins"/>
                <a:cs typeface="Poppins"/>
                <a:sym typeface="Poppins"/>
              </a:rPr>
              <a:t>Ver los resultados guardados.</a:t>
            </a:r>
          </a:p>
          <a:p>
            <a:pPr algn="l" marL="603546" indent="-301773" lvl="1">
              <a:lnSpc>
                <a:spcPts val="3913"/>
              </a:lnSpc>
              <a:spcBef>
                <a:spcPct val="0"/>
              </a:spcBef>
              <a:buAutoNum type="arabicPeriod" startAt="1"/>
            </a:pPr>
            <a:r>
              <a:rPr lang="en-US" sz="2795">
                <a:solidFill>
                  <a:srgbClr val="FFFFFF"/>
                </a:solidFill>
                <a:latin typeface="Poppins"/>
                <a:ea typeface="Poppins"/>
                <a:cs typeface="Poppins"/>
                <a:sym typeface="Poppins"/>
              </a:rPr>
              <a:t>Salir del juego.</a:t>
            </a:r>
          </a:p>
          <a:p>
            <a:pPr algn="just">
              <a:lnSpc>
                <a:spcPts val="3913"/>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5971229" y="2410465"/>
            <a:ext cx="1080030" cy="108003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Freeform 4" id="4"/>
          <p:cNvSpPr/>
          <p:nvPr/>
        </p:nvSpPr>
        <p:spPr>
          <a:xfrm flipH="false" flipV="false" rot="0">
            <a:off x="-251182" y="7233946"/>
            <a:ext cx="18539182" cy="3053054"/>
          </a:xfrm>
          <a:custGeom>
            <a:avLst/>
            <a:gdLst/>
            <a:ahLst/>
            <a:cxnLst/>
            <a:rect r="r" b="b" t="t" l="l"/>
            <a:pathLst>
              <a:path h="3053054" w="18539182">
                <a:moveTo>
                  <a:pt x="0" y="0"/>
                </a:moveTo>
                <a:lnTo>
                  <a:pt x="18539182" y="0"/>
                </a:lnTo>
                <a:lnTo>
                  <a:pt x="18539182" y="3053054"/>
                </a:lnTo>
                <a:lnTo>
                  <a:pt x="0" y="3053054"/>
                </a:lnTo>
                <a:lnTo>
                  <a:pt x="0" y="0"/>
                </a:lnTo>
                <a:close/>
              </a:path>
            </a:pathLst>
          </a:custGeom>
          <a:blipFill>
            <a:blip r:embed="rId2"/>
            <a:stretch>
              <a:fillRect l="0" t="-435058" r="-86890" b="-103300"/>
            </a:stretch>
          </a:blipFill>
        </p:spPr>
      </p:sp>
      <p:sp>
        <p:nvSpPr>
          <p:cNvPr name="TextBox 5" id="5"/>
          <p:cNvSpPr txBox="true"/>
          <p:nvPr/>
        </p:nvSpPr>
        <p:spPr>
          <a:xfrm rot="0">
            <a:off x="6308869" y="2043065"/>
            <a:ext cx="6007902" cy="1748155"/>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EJECUCIÓN DEL PROGRAMA</a:t>
            </a:r>
          </a:p>
        </p:txBody>
      </p:sp>
      <p:sp>
        <p:nvSpPr>
          <p:cNvPr name="TextBox 6" id="6"/>
          <p:cNvSpPr txBox="true"/>
          <p:nvPr/>
        </p:nvSpPr>
        <p:spPr>
          <a:xfrm rot="0">
            <a:off x="1909882" y="4605893"/>
            <a:ext cx="14468236" cy="2022576"/>
          </a:xfrm>
          <a:prstGeom prst="rect">
            <a:avLst/>
          </a:prstGeom>
        </p:spPr>
        <p:txBody>
          <a:bodyPr anchor="t" rtlCol="false" tIns="0" lIns="0" bIns="0" rIns="0">
            <a:spAutoFit/>
          </a:bodyPr>
          <a:lstStyle/>
          <a:p>
            <a:pPr algn="ctr">
              <a:lnSpc>
                <a:spcPts val="4019"/>
              </a:lnSpc>
              <a:spcBef>
                <a:spcPct val="0"/>
              </a:spcBef>
            </a:pPr>
            <a:r>
              <a:rPr lang="en-US" sz="2871">
                <a:solidFill>
                  <a:srgbClr val="FFFFFF"/>
                </a:solidFill>
                <a:latin typeface="Poppins"/>
                <a:ea typeface="Poppins"/>
                <a:cs typeface="Poppins"/>
                <a:sym typeface="Poppins"/>
              </a:rPr>
              <a:t>El código finaliza con la ejecución de menu, que mantiene activo el programa hasta que el usuario decide salir. Esto permite al jugador navegar por las opciones del menú, jugar múltiples partidas y consultar sus puntajes antes de cerrar el juego.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888" r="0" b="-8888"/>
            </a:stretch>
          </a:blipFill>
        </p:spPr>
      </p:sp>
      <p:sp>
        <p:nvSpPr>
          <p:cNvPr name="Freeform 3" id="3"/>
          <p:cNvSpPr/>
          <p:nvPr/>
        </p:nvSpPr>
        <p:spPr>
          <a:xfrm flipH="false" flipV="false" rot="0">
            <a:off x="15010081" y="315677"/>
            <a:ext cx="2898297" cy="2774040"/>
          </a:xfrm>
          <a:custGeom>
            <a:avLst/>
            <a:gdLst/>
            <a:ahLst/>
            <a:cxnLst/>
            <a:rect r="r" b="b" t="t" l="l"/>
            <a:pathLst>
              <a:path h="2774040" w="2898297">
                <a:moveTo>
                  <a:pt x="0" y="0"/>
                </a:moveTo>
                <a:lnTo>
                  <a:pt x="2898298" y="0"/>
                </a:lnTo>
                <a:lnTo>
                  <a:pt x="2898298" y="2774040"/>
                </a:lnTo>
                <a:lnTo>
                  <a:pt x="0" y="2774040"/>
                </a:lnTo>
                <a:lnTo>
                  <a:pt x="0" y="0"/>
                </a:lnTo>
                <a:close/>
              </a:path>
            </a:pathLst>
          </a:custGeom>
          <a:blipFill>
            <a:blip r:embed="rId3">
              <a:alphaModFix amt="6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71244" y="6747869"/>
            <a:ext cx="5505900" cy="3223454"/>
          </a:xfrm>
          <a:custGeom>
            <a:avLst/>
            <a:gdLst/>
            <a:ahLst/>
            <a:cxnLst/>
            <a:rect r="r" b="b" t="t" l="l"/>
            <a:pathLst>
              <a:path h="3223454" w="5505900">
                <a:moveTo>
                  <a:pt x="0" y="0"/>
                </a:moveTo>
                <a:lnTo>
                  <a:pt x="5505901" y="0"/>
                </a:lnTo>
                <a:lnTo>
                  <a:pt x="5505901" y="3223454"/>
                </a:lnTo>
                <a:lnTo>
                  <a:pt x="0" y="3223454"/>
                </a:lnTo>
                <a:lnTo>
                  <a:pt x="0" y="0"/>
                </a:lnTo>
                <a:close/>
              </a:path>
            </a:pathLst>
          </a:custGeom>
          <a:blipFill>
            <a:blip r:embed="rId5">
              <a:alphaModFix amt="6999"/>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7461777" y="7605853"/>
            <a:ext cx="1652447" cy="1652447"/>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grpSp>
        <p:nvGrpSpPr>
          <p:cNvPr name="Group 7" id="7"/>
          <p:cNvGrpSpPr/>
          <p:nvPr/>
        </p:nvGrpSpPr>
        <p:grpSpPr>
          <a:xfrm rot="0">
            <a:off x="10334006" y="2270492"/>
            <a:ext cx="4809425" cy="4809425"/>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TextBox 9" id="9"/>
          <p:cNvSpPr txBox="true"/>
          <p:nvPr/>
        </p:nvSpPr>
        <p:spPr>
          <a:xfrm rot="0">
            <a:off x="684811" y="3399162"/>
            <a:ext cx="16433077" cy="2620163"/>
          </a:xfrm>
          <a:prstGeom prst="rect">
            <a:avLst/>
          </a:prstGeom>
        </p:spPr>
        <p:txBody>
          <a:bodyPr anchor="t" rtlCol="false" tIns="0" lIns="0" bIns="0" rIns="0">
            <a:spAutoFit/>
          </a:bodyPr>
          <a:lstStyle/>
          <a:p>
            <a:pPr algn="ctr">
              <a:lnSpc>
                <a:spcPts val="20256"/>
              </a:lnSpc>
              <a:spcBef>
                <a:spcPct val="0"/>
              </a:spcBef>
            </a:pPr>
            <a:r>
              <a:rPr lang="en-US" sz="14469">
                <a:solidFill>
                  <a:srgbClr val="FFFFFF"/>
                </a:solidFill>
                <a:latin typeface="Poppins"/>
                <a:ea typeface="Poppins"/>
                <a:cs typeface="Poppins"/>
                <a:sym typeface="Poppins"/>
              </a:rPr>
              <a:t>MUCHAS GRACIAS</a:t>
            </a:r>
          </a:p>
        </p:txBody>
      </p:sp>
      <p:sp>
        <p:nvSpPr>
          <p:cNvPr name="TextBox 10" id="10"/>
          <p:cNvSpPr txBox="true"/>
          <p:nvPr/>
        </p:nvSpPr>
        <p:spPr>
          <a:xfrm rot="0">
            <a:off x="3787598" y="8673096"/>
            <a:ext cx="13471702" cy="1662467"/>
          </a:xfrm>
          <a:prstGeom prst="rect">
            <a:avLst/>
          </a:prstGeom>
        </p:spPr>
        <p:txBody>
          <a:bodyPr anchor="t" rtlCol="false" tIns="0" lIns="0" bIns="0" rIns="0">
            <a:spAutoFit/>
          </a:bodyPr>
          <a:lstStyle/>
          <a:p>
            <a:pPr algn="ctr">
              <a:lnSpc>
                <a:spcPts val="4432"/>
              </a:lnSpc>
            </a:pPr>
            <a:r>
              <a:rPr lang="en-US" sz="3165">
                <a:solidFill>
                  <a:srgbClr val="FFFFFF"/>
                </a:solidFill>
                <a:latin typeface="Open Sans"/>
                <a:ea typeface="Open Sans"/>
                <a:cs typeface="Open Sans"/>
                <a:sym typeface="Open Sans"/>
              </a:rPr>
              <a:t>GIT HUB:</a:t>
            </a:r>
          </a:p>
          <a:p>
            <a:pPr algn="ctr">
              <a:lnSpc>
                <a:spcPts val="4432"/>
              </a:lnSpc>
            </a:pPr>
            <a:r>
              <a:rPr lang="en-US" sz="3165">
                <a:solidFill>
                  <a:srgbClr val="FFFFFF"/>
                </a:solidFill>
                <a:latin typeface="Open Sans"/>
                <a:ea typeface="Open Sans"/>
                <a:cs typeface="Open Sans"/>
                <a:sym typeface="Open Sans"/>
              </a:rPr>
              <a:t> https://github.com/ANDRES10MONTEROS/UIDE-ANDRESMONTEROS.git</a:t>
            </a:r>
          </a:p>
          <a:p>
            <a:pPr algn="ctr">
              <a:lnSpc>
                <a:spcPts val="443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9726055" y="0"/>
            <a:ext cx="8561945" cy="10287000"/>
            <a:chOff x="0" y="0"/>
            <a:chExt cx="11415927" cy="13716000"/>
          </a:xfrm>
        </p:grpSpPr>
        <p:pic>
          <p:nvPicPr>
            <p:cNvPr name="Picture 3" id="3"/>
            <p:cNvPicPr>
              <a:picLocks noChangeAspect="true"/>
            </p:cNvPicPr>
            <p:nvPr/>
          </p:nvPicPr>
          <p:blipFill>
            <a:blip r:embed="rId2"/>
            <a:srcRect l="5916" t="9333" r="73275" b="50664"/>
            <a:stretch>
              <a:fillRect/>
            </a:stretch>
          </p:blipFill>
          <p:spPr>
            <a:xfrm flipH="false" flipV="false">
              <a:off x="0" y="0"/>
              <a:ext cx="11415927" cy="13716000"/>
            </a:xfrm>
            <a:prstGeom prst="rect">
              <a:avLst/>
            </a:prstGeom>
          </p:spPr>
        </p:pic>
      </p:grpSp>
      <p:grpSp>
        <p:nvGrpSpPr>
          <p:cNvPr name="Group 4" id="4"/>
          <p:cNvGrpSpPr/>
          <p:nvPr/>
        </p:nvGrpSpPr>
        <p:grpSpPr>
          <a:xfrm rot="0">
            <a:off x="1561886" y="1892702"/>
            <a:ext cx="1080030" cy="10800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TextBox 6" id="6"/>
          <p:cNvSpPr txBox="true"/>
          <p:nvPr/>
        </p:nvSpPr>
        <p:spPr>
          <a:xfrm rot="0">
            <a:off x="1899526" y="1525302"/>
            <a:ext cx="6007902" cy="1748155"/>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INICIALIZACIÓN Y CONFIGURACIÓN</a:t>
            </a:r>
          </a:p>
        </p:txBody>
      </p:sp>
      <p:sp>
        <p:nvSpPr>
          <p:cNvPr name="TextBox 7" id="7"/>
          <p:cNvSpPr txBox="true"/>
          <p:nvPr/>
        </p:nvSpPr>
        <p:spPr>
          <a:xfrm rot="0">
            <a:off x="1092656" y="3973497"/>
            <a:ext cx="7621641" cy="5463020"/>
          </a:xfrm>
          <a:prstGeom prst="rect">
            <a:avLst/>
          </a:prstGeom>
        </p:spPr>
        <p:txBody>
          <a:bodyPr anchor="t" rtlCol="false" tIns="0" lIns="0" bIns="0" rIns="0">
            <a:spAutoFit/>
          </a:bodyPr>
          <a:lstStyle/>
          <a:p>
            <a:pPr algn="just">
              <a:lnSpc>
                <a:spcPts val="3913"/>
              </a:lnSpc>
              <a:spcBef>
                <a:spcPct val="0"/>
              </a:spcBef>
            </a:pPr>
            <a:r>
              <a:rPr lang="en-US" sz="2795">
                <a:solidFill>
                  <a:srgbClr val="FFFFFF"/>
                </a:solidFill>
                <a:latin typeface="Poppins"/>
                <a:ea typeface="Poppins"/>
                <a:cs typeface="Poppins"/>
                <a:sym typeface="Poppins"/>
              </a:rPr>
              <a:t>El código comienza con la importación de las bibliotecas necesarias, incluyendo Pygame para la gestión gráfica y JSON para el almacenamiento de resultados. Luego, se inicializa Pygame y se configuran los parámetros principales del juego, como el tamaño de la pantalla (800x600 píxeles) y el tamaño de cada celda (20x20 píxeles). Además, se definen colores en formato RGB para los diferentes elementos visuales del juego.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1028700" y="2242059"/>
            <a:ext cx="1080030" cy="108003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Freeform 4" id="4"/>
          <p:cNvSpPr/>
          <p:nvPr/>
        </p:nvSpPr>
        <p:spPr>
          <a:xfrm flipH="false" flipV="false" rot="0">
            <a:off x="0" y="5183271"/>
            <a:ext cx="18288000" cy="5103729"/>
          </a:xfrm>
          <a:custGeom>
            <a:avLst/>
            <a:gdLst/>
            <a:ahLst/>
            <a:cxnLst/>
            <a:rect r="r" b="b" t="t" l="l"/>
            <a:pathLst>
              <a:path h="5103729" w="18288000">
                <a:moveTo>
                  <a:pt x="0" y="0"/>
                </a:moveTo>
                <a:lnTo>
                  <a:pt x="18288000" y="0"/>
                </a:lnTo>
                <a:lnTo>
                  <a:pt x="18288000" y="5103729"/>
                </a:lnTo>
                <a:lnTo>
                  <a:pt x="0" y="5103729"/>
                </a:lnTo>
                <a:lnTo>
                  <a:pt x="0" y="0"/>
                </a:lnTo>
                <a:close/>
              </a:path>
            </a:pathLst>
          </a:custGeom>
          <a:blipFill>
            <a:blip r:embed="rId2"/>
            <a:stretch>
              <a:fillRect l="-9845" t="-155386" r="-16041" b="-251835"/>
            </a:stretch>
          </a:blipFill>
        </p:spPr>
      </p:sp>
      <p:sp>
        <p:nvSpPr>
          <p:cNvPr name="TextBox 5" id="5"/>
          <p:cNvSpPr txBox="true"/>
          <p:nvPr/>
        </p:nvSpPr>
        <p:spPr>
          <a:xfrm rot="0">
            <a:off x="1366340" y="1874659"/>
            <a:ext cx="6007902" cy="1748155"/>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INTERFAZ GRÁFICA</a:t>
            </a:r>
          </a:p>
        </p:txBody>
      </p:sp>
      <p:sp>
        <p:nvSpPr>
          <p:cNvPr name="TextBox 6" id="6"/>
          <p:cNvSpPr txBox="true"/>
          <p:nvPr/>
        </p:nvSpPr>
        <p:spPr>
          <a:xfrm rot="0">
            <a:off x="5721320" y="961949"/>
            <a:ext cx="11234850" cy="3537051"/>
          </a:xfrm>
          <a:prstGeom prst="rect">
            <a:avLst/>
          </a:prstGeom>
        </p:spPr>
        <p:txBody>
          <a:bodyPr anchor="t" rtlCol="false" tIns="0" lIns="0" bIns="0" rIns="0">
            <a:spAutoFit/>
          </a:bodyPr>
          <a:lstStyle/>
          <a:p>
            <a:pPr algn="just">
              <a:lnSpc>
                <a:spcPts val="4019"/>
              </a:lnSpc>
              <a:spcBef>
                <a:spcPct val="0"/>
              </a:spcBef>
            </a:pPr>
            <a:r>
              <a:rPr lang="en-US" sz="2871">
                <a:solidFill>
                  <a:srgbClr val="FFFFFF"/>
                </a:solidFill>
                <a:latin typeface="Poppins"/>
                <a:ea typeface="Poppins"/>
                <a:cs typeface="Poppins"/>
                <a:sym typeface="Poppins"/>
              </a:rPr>
              <a:t>Se crea la ventana del juego con un título y se establece una fuente para mostrar texto en pantalla. También se implementa una función para mostrar mensajes en la pantalla, permitiendo alinear el texto de manera centrada o en posiciones específicas. Para mejorar la estética del juego, se implementa una función que dibuja un fondo cuadriculado alternando tonos de verde.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4691347" y="2575626"/>
            <a:ext cx="1550105" cy="1080030"/>
            <a:chOff x="0" y="0"/>
            <a:chExt cx="9113791" cy="6350000"/>
          </a:xfrm>
        </p:grpSpPr>
        <p:sp>
          <p:nvSpPr>
            <p:cNvPr name="Freeform 3" id="3"/>
            <p:cNvSpPr/>
            <p:nvPr/>
          </p:nvSpPr>
          <p:spPr>
            <a:xfrm flipH="false" flipV="false" rot="0">
              <a:off x="0" y="0"/>
              <a:ext cx="9113791" cy="6350000"/>
            </a:xfrm>
            <a:custGeom>
              <a:avLst/>
              <a:gdLst/>
              <a:ahLst/>
              <a:cxnLst/>
              <a:rect r="r" b="b" t="t" l="l"/>
              <a:pathLst>
                <a:path h="6350000" w="9113791">
                  <a:moveTo>
                    <a:pt x="4556895" y="0"/>
                  </a:moveTo>
                  <a:cubicBezTo>
                    <a:pt x="2040192" y="0"/>
                    <a:pt x="0" y="1421496"/>
                    <a:pt x="0" y="3175000"/>
                  </a:cubicBezTo>
                  <a:cubicBezTo>
                    <a:pt x="0" y="4928504"/>
                    <a:pt x="2040192" y="6350000"/>
                    <a:pt x="4556895" y="6350000"/>
                  </a:cubicBezTo>
                  <a:cubicBezTo>
                    <a:pt x="7073600" y="6350000"/>
                    <a:pt x="9113791" y="4928504"/>
                    <a:pt x="9113791" y="3175000"/>
                  </a:cubicBezTo>
                  <a:cubicBezTo>
                    <a:pt x="9113791" y="1421496"/>
                    <a:pt x="7073600" y="0"/>
                    <a:pt x="4556895" y="0"/>
                  </a:cubicBezTo>
                  <a:close/>
                </a:path>
              </a:pathLst>
            </a:custGeom>
            <a:solidFill>
              <a:srgbClr val="E14761"/>
            </a:solidFill>
          </p:spPr>
        </p:sp>
      </p:grpSp>
      <p:sp>
        <p:nvSpPr>
          <p:cNvPr name="TextBox 4" id="4"/>
          <p:cNvSpPr txBox="true"/>
          <p:nvPr/>
        </p:nvSpPr>
        <p:spPr>
          <a:xfrm rot="0">
            <a:off x="4973856" y="2632088"/>
            <a:ext cx="8622797" cy="900430"/>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GESTIÓN DE RESULTADOS</a:t>
            </a:r>
          </a:p>
        </p:txBody>
      </p:sp>
      <p:sp>
        <p:nvSpPr>
          <p:cNvPr name="TextBox 5" id="5"/>
          <p:cNvSpPr txBox="true"/>
          <p:nvPr/>
        </p:nvSpPr>
        <p:spPr>
          <a:xfrm rot="0">
            <a:off x="1885909" y="5048250"/>
            <a:ext cx="14516181" cy="3547798"/>
          </a:xfrm>
          <a:prstGeom prst="rect">
            <a:avLst/>
          </a:prstGeom>
        </p:spPr>
        <p:txBody>
          <a:bodyPr anchor="t" rtlCol="false" tIns="0" lIns="0" bIns="0" rIns="0">
            <a:spAutoFit/>
          </a:bodyPr>
          <a:lstStyle/>
          <a:p>
            <a:pPr algn="just">
              <a:lnSpc>
                <a:spcPts val="4658"/>
              </a:lnSpc>
              <a:spcBef>
                <a:spcPct val="0"/>
              </a:spcBef>
            </a:pPr>
            <a:r>
              <a:rPr lang="en-US" sz="3327">
                <a:solidFill>
                  <a:srgbClr val="FFFFFF"/>
                </a:solidFill>
                <a:latin typeface="Poppins"/>
                <a:ea typeface="Poppins"/>
                <a:cs typeface="Poppins"/>
                <a:sym typeface="Poppins"/>
              </a:rPr>
              <a:t>El código maneja un sistema de almacenamiento de puntajes en un archivo JSON. La función cargar resultados que lee los puntajes almacenados, mientras que guardar resultados actualiza el archivo solo si el nuevo puntaje es mayor que el anterior. Para visualizar los puntajes, mostrar resultados presenta en pantalla una lista ordenada de los jugadores y sus mejores puntuaciones.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0" y="-202087"/>
            <a:ext cx="18288000" cy="10758535"/>
            <a:chOff x="0" y="0"/>
            <a:chExt cx="1444978" cy="850057"/>
          </a:xfrm>
        </p:grpSpPr>
        <p:sp>
          <p:nvSpPr>
            <p:cNvPr name="Freeform 3" id="3"/>
            <p:cNvSpPr/>
            <p:nvPr/>
          </p:nvSpPr>
          <p:spPr>
            <a:xfrm flipH="false" flipV="false" rot="0">
              <a:off x="0" y="0"/>
              <a:ext cx="1444978" cy="850057"/>
            </a:xfrm>
            <a:custGeom>
              <a:avLst/>
              <a:gdLst/>
              <a:ahLst/>
              <a:cxnLst/>
              <a:rect r="r" b="b" t="t" l="l"/>
              <a:pathLst>
                <a:path h="850057" w="1444978">
                  <a:moveTo>
                    <a:pt x="0" y="0"/>
                  </a:moveTo>
                  <a:lnTo>
                    <a:pt x="1444978" y="0"/>
                  </a:lnTo>
                  <a:lnTo>
                    <a:pt x="1444978" y="850057"/>
                  </a:lnTo>
                  <a:lnTo>
                    <a:pt x="0" y="850057"/>
                  </a:lnTo>
                  <a:close/>
                </a:path>
              </a:pathLst>
            </a:custGeom>
            <a:blipFill>
              <a:blip r:embed="rId2"/>
              <a:stretch>
                <a:fillRect l="-7366" t="-25772" r="-40541" b="-15653"/>
              </a:stretch>
            </a:blipFill>
          </p:spPr>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4691347" y="2575626"/>
            <a:ext cx="1550105" cy="1080030"/>
            <a:chOff x="0" y="0"/>
            <a:chExt cx="9113791" cy="6350000"/>
          </a:xfrm>
        </p:grpSpPr>
        <p:sp>
          <p:nvSpPr>
            <p:cNvPr name="Freeform 3" id="3"/>
            <p:cNvSpPr/>
            <p:nvPr/>
          </p:nvSpPr>
          <p:spPr>
            <a:xfrm flipH="false" flipV="false" rot="0">
              <a:off x="0" y="0"/>
              <a:ext cx="9113791" cy="6350000"/>
            </a:xfrm>
            <a:custGeom>
              <a:avLst/>
              <a:gdLst/>
              <a:ahLst/>
              <a:cxnLst/>
              <a:rect r="r" b="b" t="t" l="l"/>
              <a:pathLst>
                <a:path h="6350000" w="9113791">
                  <a:moveTo>
                    <a:pt x="4556895" y="0"/>
                  </a:moveTo>
                  <a:cubicBezTo>
                    <a:pt x="2040192" y="0"/>
                    <a:pt x="0" y="1421496"/>
                    <a:pt x="0" y="3175000"/>
                  </a:cubicBezTo>
                  <a:cubicBezTo>
                    <a:pt x="0" y="4928504"/>
                    <a:pt x="2040192" y="6350000"/>
                    <a:pt x="4556895" y="6350000"/>
                  </a:cubicBezTo>
                  <a:cubicBezTo>
                    <a:pt x="7073600" y="6350000"/>
                    <a:pt x="9113791" y="4928504"/>
                    <a:pt x="9113791" y="3175000"/>
                  </a:cubicBezTo>
                  <a:cubicBezTo>
                    <a:pt x="9113791" y="1421496"/>
                    <a:pt x="7073600" y="0"/>
                    <a:pt x="4556895" y="0"/>
                  </a:cubicBezTo>
                  <a:close/>
                </a:path>
              </a:pathLst>
            </a:custGeom>
            <a:solidFill>
              <a:srgbClr val="E14761"/>
            </a:solidFill>
          </p:spPr>
        </p:sp>
      </p:grpSp>
      <p:sp>
        <p:nvSpPr>
          <p:cNvPr name="TextBox 4" id="4"/>
          <p:cNvSpPr txBox="true"/>
          <p:nvPr/>
        </p:nvSpPr>
        <p:spPr>
          <a:xfrm rot="0">
            <a:off x="4973856" y="2632088"/>
            <a:ext cx="8622797" cy="900430"/>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GESTIÓN DE RESULTADOS</a:t>
            </a:r>
          </a:p>
        </p:txBody>
      </p:sp>
      <p:sp>
        <p:nvSpPr>
          <p:cNvPr name="TextBox 5" id="5"/>
          <p:cNvSpPr txBox="true"/>
          <p:nvPr/>
        </p:nvSpPr>
        <p:spPr>
          <a:xfrm rot="0">
            <a:off x="1740874" y="4004136"/>
            <a:ext cx="15088760" cy="5905838"/>
          </a:xfrm>
          <a:prstGeom prst="rect">
            <a:avLst/>
          </a:prstGeom>
        </p:spPr>
        <p:txBody>
          <a:bodyPr anchor="t" rtlCol="false" tIns="0" lIns="0" bIns="0" rIns="0">
            <a:spAutoFit/>
          </a:bodyPr>
          <a:lstStyle/>
          <a:p>
            <a:pPr algn="just">
              <a:lnSpc>
                <a:spcPts val="4658"/>
              </a:lnSpc>
            </a:pPr>
            <a:r>
              <a:rPr lang="en-US" sz="3327">
                <a:solidFill>
                  <a:srgbClr val="FFFFFF"/>
                </a:solidFill>
                <a:latin typeface="Poppins"/>
                <a:ea typeface="Poppins"/>
                <a:cs typeface="Poppins"/>
                <a:sym typeface="Poppins"/>
              </a:rPr>
              <a:t>La funcionalidad principal del juego se basa en dos clases: </a:t>
            </a:r>
          </a:p>
          <a:p>
            <a:pPr algn="just">
              <a:lnSpc>
                <a:spcPts val="4658"/>
              </a:lnSpc>
            </a:pPr>
            <a:r>
              <a:rPr lang="en-US" sz="3327">
                <a:solidFill>
                  <a:srgbClr val="FFFFFF"/>
                </a:solidFill>
                <a:latin typeface="Poppins"/>
                <a:ea typeface="Poppins"/>
                <a:cs typeface="Poppins"/>
                <a:sym typeface="Poppins"/>
              </a:rPr>
              <a:t>--Serpiente: Controla el movimiento de la serpiente, su crecimiento al comer comida y la detección de colisiones con los bordes o consigo misma. </a:t>
            </a:r>
          </a:p>
          <a:p>
            <a:pPr algn="just">
              <a:lnSpc>
                <a:spcPts val="4658"/>
              </a:lnSpc>
            </a:pPr>
            <a:r>
              <a:rPr lang="en-US" sz="3327">
                <a:solidFill>
                  <a:srgbClr val="FFFFFF"/>
                </a:solidFill>
                <a:latin typeface="Poppins"/>
                <a:ea typeface="Poppins"/>
                <a:cs typeface="Poppins"/>
                <a:sym typeface="Poppins"/>
              </a:rPr>
              <a:t>--Comida: Genera la comida en posiciones aleatorias y la redibuja tras ser consumida por la serpiente. </a:t>
            </a:r>
          </a:p>
          <a:p>
            <a:pPr algn="just">
              <a:lnSpc>
                <a:spcPts val="4658"/>
              </a:lnSpc>
            </a:pPr>
            <a:r>
              <a:rPr lang="en-US" sz="3327">
                <a:solidFill>
                  <a:srgbClr val="FFFFFF"/>
                </a:solidFill>
                <a:latin typeface="Poppins"/>
                <a:ea typeface="Poppins"/>
                <a:cs typeface="Poppins"/>
                <a:sym typeface="Poppins"/>
              </a:rPr>
              <a:t>Cuando la serpiente choca con los límites del área de juego o con su propio cuerpo, el juego finaliza y se muestra la pantalla de fin del juego con el puntaje obtenido.</a:t>
            </a:r>
          </a:p>
          <a:p>
            <a:pPr algn="just">
              <a:lnSpc>
                <a:spcPts val="465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2772633" cy="10306050"/>
          </a:xfrm>
          <a:custGeom>
            <a:avLst/>
            <a:gdLst/>
            <a:ahLst/>
            <a:cxnLst/>
            <a:rect r="r" b="b" t="t" l="l"/>
            <a:pathLst>
              <a:path h="10306050" w="12772633">
                <a:moveTo>
                  <a:pt x="0" y="0"/>
                </a:moveTo>
                <a:lnTo>
                  <a:pt x="12772633" y="0"/>
                </a:lnTo>
                <a:lnTo>
                  <a:pt x="12772633" y="10306050"/>
                </a:lnTo>
                <a:lnTo>
                  <a:pt x="0" y="10306050"/>
                </a:lnTo>
                <a:lnTo>
                  <a:pt x="0" y="0"/>
                </a:lnTo>
                <a:close/>
              </a:path>
            </a:pathLst>
          </a:custGeom>
          <a:blipFill>
            <a:blip r:embed="rId2"/>
            <a:stretch>
              <a:fillRect l="-110676" t="-64008" r="-65653" b="-50032"/>
            </a:stretch>
          </a:blipFill>
        </p:spPr>
      </p:sp>
      <p:sp>
        <p:nvSpPr>
          <p:cNvPr name="TextBox 3" id="3"/>
          <p:cNvSpPr txBox="true"/>
          <p:nvPr/>
        </p:nvSpPr>
        <p:spPr>
          <a:xfrm rot="0">
            <a:off x="13933030" y="4659947"/>
            <a:ext cx="3595719" cy="900430"/>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SERPIENTE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sp>
        <p:nvSpPr>
          <p:cNvPr name="Freeform 2" id="2"/>
          <p:cNvSpPr/>
          <p:nvPr/>
        </p:nvSpPr>
        <p:spPr>
          <a:xfrm flipH="false" flipV="false" rot="0">
            <a:off x="2774524" y="0"/>
            <a:ext cx="12772633" cy="10306050"/>
          </a:xfrm>
          <a:custGeom>
            <a:avLst/>
            <a:gdLst/>
            <a:ahLst/>
            <a:cxnLst/>
            <a:rect r="r" b="b" t="t" l="l"/>
            <a:pathLst>
              <a:path h="10306050" w="12772633">
                <a:moveTo>
                  <a:pt x="0" y="0"/>
                </a:moveTo>
                <a:lnTo>
                  <a:pt x="12772633" y="0"/>
                </a:lnTo>
                <a:lnTo>
                  <a:pt x="12772633" y="10306050"/>
                </a:lnTo>
                <a:lnTo>
                  <a:pt x="0" y="10306050"/>
                </a:lnTo>
                <a:lnTo>
                  <a:pt x="0" y="0"/>
                </a:lnTo>
                <a:close/>
              </a:path>
            </a:pathLst>
          </a:custGeom>
          <a:blipFill>
            <a:blip r:embed="rId2"/>
            <a:stretch>
              <a:fillRect l="-110676" t="-64008" r="-65653" b="-50032"/>
            </a:stretch>
          </a:blipFill>
        </p:spPr>
      </p:sp>
      <p:grpSp>
        <p:nvGrpSpPr>
          <p:cNvPr name="Group 3" id="3"/>
          <p:cNvGrpSpPr/>
          <p:nvPr/>
        </p:nvGrpSpPr>
        <p:grpSpPr>
          <a:xfrm rot="0">
            <a:off x="0" y="0"/>
            <a:ext cx="18288000" cy="10287000"/>
            <a:chOff x="0" y="0"/>
            <a:chExt cx="1444978" cy="812800"/>
          </a:xfrm>
        </p:grpSpPr>
        <p:sp>
          <p:nvSpPr>
            <p:cNvPr name="Freeform 4" id="4"/>
            <p:cNvSpPr/>
            <p:nvPr/>
          </p:nvSpPr>
          <p:spPr>
            <a:xfrm flipH="false" flipV="false" rot="0">
              <a:off x="0" y="0"/>
              <a:ext cx="1444978" cy="812800"/>
            </a:xfrm>
            <a:custGeom>
              <a:avLst/>
              <a:gdLst/>
              <a:ahLst/>
              <a:cxnLst/>
              <a:rect r="r" b="b" t="t" l="l"/>
              <a:pathLst>
                <a:path h="812800" w="1444978">
                  <a:moveTo>
                    <a:pt x="0" y="0"/>
                  </a:moveTo>
                  <a:lnTo>
                    <a:pt x="1444978" y="0"/>
                  </a:lnTo>
                  <a:lnTo>
                    <a:pt x="1444978" y="812800"/>
                  </a:lnTo>
                  <a:lnTo>
                    <a:pt x="0" y="812800"/>
                  </a:lnTo>
                  <a:close/>
                </a:path>
              </a:pathLst>
            </a:custGeom>
            <a:blipFill>
              <a:blip r:embed="rId3"/>
              <a:stretch>
                <a:fillRect l="-9994" t="-14751" r="-8568" b="-3812"/>
              </a:stretch>
            </a:blipFill>
          </p:spPr>
        </p:sp>
      </p:grpSp>
      <p:sp>
        <p:nvSpPr>
          <p:cNvPr name="TextBox 5" id="5"/>
          <p:cNvSpPr txBox="true"/>
          <p:nvPr/>
        </p:nvSpPr>
        <p:spPr>
          <a:xfrm rot="0">
            <a:off x="13311356" y="382447"/>
            <a:ext cx="4976644" cy="1748155"/>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COMIDA Y </a:t>
            </a:r>
          </a:p>
          <a:p>
            <a:pPr algn="l">
              <a:lnSpc>
                <a:spcPts val="6709"/>
              </a:lnSpc>
            </a:pPr>
            <a:r>
              <a:rPr lang="en-US" sz="5499">
                <a:solidFill>
                  <a:srgbClr val="FFFFFF"/>
                </a:solidFill>
                <a:latin typeface="Poppins"/>
                <a:ea typeface="Poppins"/>
                <a:cs typeface="Poppins"/>
                <a:sym typeface="Poppins"/>
              </a:rPr>
              <a:t>FIN DE JUEGO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2"/>
        </a:solidFill>
      </p:bgPr>
    </p:bg>
    <p:spTree>
      <p:nvGrpSpPr>
        <p:cNvPr id="1" name=""/>
        <p:cNvGrpSpPr/>
        <p:nvPr/>
      </p:nvGrpSpPr>
      <p:grpSpPr>
        <a:xfrm>
          <a:off x="0" y="0"/>
          <a:ext cx="0" cy="0"/>
          <a:chOff x="0" y="0"/>
          <a:chExt cx="0" cy="0"/>
        </a:xfrm>
      </p:grpSpPr>
      <p:grpSp>
        <p:nvGrpSpPr>
          <p:cNvPr name="Group 2" id="2"/>
          <p:cNvGrpSpPr/>
          <p:nvPr/>
        </p:nvGrpSpPr>
        <p:grpSpPr>
          <a:xfrm rot="0">
            <a:off x="0" y="0"/>
            <a:ext cx="8561945" cy="10287000"/>
            <a:chOff x="0" y="0"/>
            <a:chExt cx="11415927" cy="13716000"/>
          </a:xfrm>
        </p:grpSpPr>
        <p:pic>
          <p:nvPicPr>
            <p:cNvPr name="Picture 3" id="3"/>
            <p:cNvPicPr>
              <a:picLocks noChangeAspect="true"/>
            </p:cNvPicPr>
            <p:nvPr/>
          </p:nvPicPr>
          <p:blipFill>
            <a:blip r:embed="rId2"/>
            <a:srcRect l="5287" t="14740" r="58641" b="8212"/>
            <a:stretch>
              <a:fillRect/>
            </a:stretch>
          </p:blipFill>
          <p:spPr>
            <a:xfrm flipH="false" flipV="false">
              <a:off x="0" y="0"/>
              <a:ext cx="11415927" cy="13716000"/>
            </a:xfrm>
            <a:prstGeom prst="rect">
              <a:avLst/>
            </a:prstGeom>
          </p:spPr>
        </p:pic>
      </p:grpSp>
      <p:grpSp>
        <p:nvGrpSpPr>
          <p:cNvPr name="Group 4" id="4"/>
          <p:cNvGrpSpPr/>
          <p:nvPr/>
        </p:nvGrpSpPr>
        <p:grpSpPr>
          <a:xfrm rot="0">
            <a:off x="10275708" y="1329425"/>
            <a:ext cx="1080030" cy="10800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14761"/>
            </a:solidFill>
          </p:spPr>
        </p:sp>
      </p:grpSp>
      <p:sp>
        <p:nvSpPr>
          <p:cNvPr name="TextBox 6" id="6"/>
          <p:cNvSpPr txBox="true"/>
          <p:nvPr/>
        </p:nvSpPr>
        <p:spPr>
          <a:xfrm rot="0">
            <a:off x="10579668" y="1385887"/>
            <a:ext cx="6007902" cy="900430"/>
          </a:xfrm>
          <a:prstGeom prst="rect">
            <a:avLst/>
          </a:prstGeom>
        </p:spPr>
        <p:txBody>
          <a:bodyPr anchor="t" rtlCol="false" tIns="0" lIns="0" bIns="0" rIns="0">
            <a:spAutoFit/>
          </a:bodyPr>
          <a:lstStyle/>
          <a:p>
            <a:pPr algn="l">
              <a:lnSpc>
                <a:spcPts val="6709"/>
              </a:lnSpc>
            </a:pPr>
            <a:r>
              <a:rPr lang="en-US" sz="5499">
                <a:solidFill>
                  <a:srgbClr val="FFFFFF"/>
                </a:solidFill>
                <a:latin typeface="Poppins"/>
                <a:ea typeface="Poppins"/>
                <a:cs typeface="Poppins"/>
                <a:sym typeface="Poppins"/>
              </a:rPr>
              <a:t>BUCLE PRINCIPAL</a:t>
            </a:r>
          </a:p>
        </p:txBody>
      </p:sp>
      <p:sp>
        <p:nvSpPr>
          <p:cNvPr name="TextBox 7" id="7"/>
          <p:cNvSpPr txBox="true"/>
          <p:nvPr/>
        </p:nvSpPr>
        <p:spPr>
          <a:xfrm rot="0">
            <a:off x="9435572" y="3525832"/>
            <a:ext cx="7823728" cy="3977120"/>
          </a:xfrm>
          <a:prstGeom prst="rect">
            <a:avLst/>
          </a:prstGeom>
        </p:spPr>
        <p:txBody>
          <a:bodyPr anchor="t" rtlCol="false" tIns="0" lIns="0" bIns="0" rIns="0">
            <a:spAutoFit/>
          </a:bodyPr>
          <a:lstStyle/>
          <a:p>
            <a:pPr algn="just">
              <a:lnSpc>
                <a:spcPts val="3913"/>
              </a:lnSpc>
              <a:spcBef>
                <a:spcPct val="0"/>
              </a:spcBef>
            </a:pPr>
            <a:r>
              <a:rPr lang="en-US" sz="2795">
                <a:solidFill>
                  <a:srgbClr val="FFFFFF"/>
                </a:solidFill>
                <a:latin typeface="Poppins"/>
                <a:ea typeface="Poppins"/>
                <a:cs typeface="Poppins"/>
                <a:sym typeface="Poppins"/>
              </a:rPr>
              <a:t>La función main juego es la encargada de ejecutar el bucle principal, en el cual se detectan las entradas del usuario para mover la serpiente, se actualizan sus movimientos y se verifica si ha comido la comida o chocado. El juego se actualiza en cada iteración y se renderizan nuevamente la serpiente, la comida y el fondo.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DAGfx4_rI6o</dc:identifier>
  <dcterms:modified xsi:type="dcterms:W3CDTF">2011-08-01T06:04:30Z</dcterms:modified>
  <cp:revision>1</cp:revision>
  <dc:title>El juego de la serpiente</dc:title>
</cp:coreProperties>
</file>