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74" r:id="rId15"/>
    <p:sldId id="275" r:id="rId16"/>
    <p:sldId id="267" r:id="rId17"/>
    <p:sldId id="269" r:id="rId18"/>
    <p:sldId id="268" r:id="rId19"/>
    <p:sldId id="270" r:id="rId20"/>
    <p:sldId id="26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3" roundtripDataSignature="AMtx7mgk2NazA3DX/Iat/fwfB6r96Kvk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60"/>
  </p:normalViewPr>
  <p:slideViewPr>
    <p:cSldViewPr snapToGrid="0">
      <p:cViewPr varScale="1">
        <p:scale>
          <a:sx n="68" d="100"/>
          <a:sy n="68" d="100"/>
        </p:scale>
        <p:origin x="1434"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555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3"/>
        <p:cNvGrpSpPr/>
        <p:nvPr/>
      </p:nvGrpSpPr>
      <p:grpSpPr>
        <a:xfrm>
          <a:off x="0" y="0"/>
          <a:ext cx="0" cy="0"/>
          <a:chOff x="0" y="0"/>
          <a:chExt cx="0" cy="0"/>
        </a:xfrm>
      </p:grpSpPr>
      <p:pic>
        <p:nvPicPr>
          <p:cNvPr id="14" name="Google Shape;14;p13"/>
          <p:cNvPicPr preferRelativeResize="0"/>
          <p:nvPr/>
        </p:nvPicPr>
        <p:blipFill rotWithShape="1">
          <a:blip r:embed="rId2">
            <a:alphaModFix/>
          </a:blip>
          <a:srcRect/>
          <a:stretch/>
        </p:blipFill>
        <p:spPr>
          <a:xfrm>
            <a:off x="4403049" y="3192122"/>
            <a:ext cx="4740951" cy="3665878"/>
          </a:xfrm>
          <a:prstGeom prst="rect">
            <a:avLst/>
          </a:prstGeom>
          <a:noFill/>
          <a:ln>
            <a:noFill/>
          </a:ln>
        </p:spPr>
      </p:pic>
      <p:sp>
        <p:nvSpPr>
          <p:cNvPr id="15" name="Google Shape;1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8" name="Google Shape;18;p13"/>
          <p:cNvPicPr preferRelativeResize="0"/>
          <p:nvPr/>
        </p:nvPicPr>
        <p:blipFill rotWithShape="1">
          <a:blip r:embed="rId3">
            <a:alphaModFix/>
          </a:blip>
          <a:srcRect l="10521" t="17753" r="14498" b="22946"/>
          <a:stretch/>
        </p:blipFill>
        <p:spPr>
          <a:xfrm>
            <a:off x="0" y="-1"/>
            <a:ext cx="9270122" cy="6858001"/>
          </a:xfrm>
          <a:prstGeom prst="rect">
            <a:avLst/>
          </a:prstGeom>
          <a:noFill/>
          <a:ln>
            <a:noFill/>
          </a:ln>
        </p:spPr>
      </p:pic>
      <p:pic>
        <p:nvPicPr>
          <p:cNvPr id="19" name="Google Shape;19;p1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20" name="Google Shape;20;p1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98"/>
        <p:cNvGrpSpPr/>
        <p:nvPr/>
      </p:nvGrpSpPr>
      <p:grpSpPr>
        <a:xfrm>
          <a:off x="0" y="0"/>
          <a:ext cx="0" cy="0"/>
          <a:chOff x="0" y="0"/>
          <a:chExt cx="0" cy="0"/>
        </a:xfrm>
      </p:grpSpPr>
      <p:pic>
        <p:nvPicPr>
          <p:cNvPr id="99" name="Google Shape;99;p2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100" name="Google Shape;100;p22"/>
          <p:cNvGrpSpPr/>
          <p:nvPr/>
        </p:nvGrpSpPr>
        <p:grpSpPr>
          <a:xfrm>
            <a:off x="0" y="0"/>
            <a:ext cx="9144001" cy="6858000"/>
            <a:chOff x="0" y="0"/>
            <a:chExt cx="9144001" cy="6858000"/>
          </a:xfrm>
        </p:grpSpPr>
        <p:sp>
          <p:nvSpPr>
            <p:cNvPr id="101" name="Google Shape;101;p2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2" name="Google Shape;102;p2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03" name="Google Shape;103;p2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04" name="Google Shape;104;p2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5" name="Google Shape;10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08" name="Google Shape;108;p22"/>
          <p:cNvPicPr preferRelativeResize="0"/>
          <p:nvPr/>
        </p:nvPicPr>
        <p:blipFill rotWithShape="1">
          <a:blip r:embed="rId5">
            <a:alphaModFix/>
          </a:blip>
          <a:srcRect/>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13" name="Google Shape;113;p23"/>
          <p:cNvPicPr preferRelativeResize="0"/>
          <p:nvPr/>
        </p:nvPicPr>
        <p:blipFill rotWithShape="1">
          <a:blip r:embed="rId2">
            <a:alphaModFix/>
          </a:blip>
          <a:srcRect/>
          <a:stretch/>
        </p:blipFill>
        <p:spPr>
          <a:xfrm>
            <a:off x="27295" y="-40944"/>
            <a:ext cx="9144001" cy="6858000"/>
          </a:xfrm>
          <a:prstGeom prst="rect">
            <a:avLst/>
          </a:prstGeom>
          <a:noFill/>
          <a:ln>
            <a:noFill/>
          </a:ln>
        </p:spPr>
      </p:pic>
      <p:sp>
        <p:nvSpPr>
          <p:cNvPr id="114" name="Google Shape;114;p2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2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19"/>
        <p:cNvGrpSpPr/>
        <p:nvPr/>
      </p:nvGrpSpPr>
      <p:grpSpPr>
        <a:xfrm>
          <a:off x="0" y="0"/>
          <a:ext cx="0" cy="0"/>
          <a:chOff x="0" y="0"/>
          <a:chExt cx="0" cy="0"/>
        </a:xfrm>
      </p:grpSpPr>
      <p:sp>
        <p:nvSpPr>
          <p:cNvPr id="120" name="Google Shape;1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123" name="Google Shape;123;p2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124" name="Google Shape;124;p2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2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6" name="Google Shape;126;p2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127" name="Google Shape;127;p2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128" name="Google Shape;128;p24"/>
          <p:cNvPicPr preferRelativeResize="0"/>
          <p:nvPr/>
        </p:nvPicPr>
        <p:blipFill rotWithShape="1">
          <a:blip r:embed="rId5">
            <a:alphaModFix/>
          </a:blip>
          <a:srcRect/>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1"/>
        <p:cNvGrpSpPr/>
        <p:nvPr/>
      </p:nvGrpSpPr>
      <p:grpSpPr>
        <a:xfrm>
          <a:off x="0" y="0"/>
          <a:ext cx="0" cy="0"/>
          <a:chOff x="0" y="0"/>
          <a:chExt cx="0" cy="0"/>
        </a:xfrm>
      </p:grpSpPr>
      <p:pic>
        <p:nvPicPr>
          <p:cNvPr id="22" name="Google Shape;22;p14" descr="D:\2015\_MG_1747.JPG"/>
          <p:cNvPicPr preferRelativeResize="0"/>
          <p:nvPr/>
        </p:nvPicPr>
        <p:blipFill rotWithShape="1">
          <a:blip r:embed="rId2">
            <a:alphaModFix/>
          </a:blip>
          <a:srcRect/>
          <a:stretch/>
        </p:blipFill>
        <p:spPr>
          <a:xfrm>
            <a:off x="0" y="0"/>
            <a:ext cx="9144000" cy="6857999"/>
          </a:xfrm>
          <a:prstGeom prst="rect">
            <a:avLst/>
          </a:prstGeom>
          <a:noFill/>
          <a:ln>
            <a:noFill/>
          </a:ln>
        </p:spPr>
      </p:pic>
      <p:grpSp>
        <p:nvGrpSpPr>
          <p:cNvPr id="23" name="Google Shape;23;p14"/>
          <p:cNvGrpSpPr/>
          <p:nvPr/>
        </p:nvGrpSpPr>
        <p:grpSpPr>
          <a:xfrm>
            <a:off x="0" y="0"/>
            <a:ext cx="9144001" cy="6858000"/>
            <a:chOff x="0" y="0"/>
            <a:chExt cx="9144001" cy="6858000"/>
          </a:xfrm>
        </p:grpSpPr>
        <p:sp>
          <p:nvSpPr>
            <p:cNvPr id="24" name="Google Shape;24;p14"/>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 name="Google Shape;25;p1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26" name="Google Shape;26;p14"/>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pic>
          <p:nvPicPr>
            <p:cNvPr id="27" name="Google Shape;27;p14"/>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28" name="Google Shape;28;p1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9" name="Google Shape;2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32"/>
        <p:cNvGrpSpPr/>
        <p:nvPr/>
      </p:nvGrpSpPr>
      <p:grpSpPr>
        <a:xfrm>
          <a:off x="0" y="0"/>
          <a:ext cx="0" cy="0"/>
          <a:chOff x="0" y="0"/>
          <a:chExt cx="0" cy="0"/>
        </a:xfrm>
      </p:grpSpPr>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36" name="Google Shape;36;p15"/>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15"/>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15"/>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39"/>
        <p:cNvGrpSpPr/>
        <p:nvPr/>
      </p:nvGrpSpPr>
      <p:grpSpPr>
        <a:xfrm>
          <a:off x="0" y="0"/>
          <a:ext cx="0" cy="0"/>
          <a:chOff x="0" y="0"/>
          <a:chExt cx="0" cy="0"/>
        </a:xfrm>
      </p:grpSpPr>
      <p:sp>
        <p:nvSpPr>
          <p:cNvPr id="40" name="Google Shape;4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43" name="Google Shape;43;p16"/>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1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45;p1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46"/>
        <p:cNvGrpSpPr/>
        <p:nvPr/>
      </p:nvGrpSpPr>
      <p:grpSpPr>
        <a:xfrm>
          <a:off x="0" y="0"/>
          <a:ext cx="0" cy="0"/>
          <a:chOff x="0" y="0"/>
          <a:chExt cx="0" cy="0"/>
        </a:xfrm>
      </p:grpSpPr>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grpSp>
        <p:nvGrpSpPr>
          <p:cNvPr id="50" name="Google Shape;50;p17"/>
          <p:cNvGrpSpPr/>
          <p:nvPr/>
        </p:nvGrpSpPr>
        <p:grpSpPr>
          <a:xfrm>
            <a:off x="-495300" y="-1270341"/>
            <a:ext cx="10278090" cy="9017494"/>
            <a:chOff x="-495300" y="-1270341"/>
            <a:chExt cx="10278090" cy="9017494"/>
          </a:xfrm>
        </p:grpSpPr>
        <p:pic>
          <p:nvPicPr>
            <p:cNvPr id="51" name="Google Shape;51;p1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52" name="Google Shape;52;p1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1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54" name="Google Shape;54;p1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55" name="Google Shape;55;p1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56" name="Google Shape;56;p1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57"/>
        <p:cNvGrpSpPr/>
        <p:nvPr/>
      </p:nvGrpSpPr>
      <p:grpSpPr>
        <a:xfrm>
          <a:off x="0" y="0"/>
          <a:ext cx="0" cy="0"/>
          <a:chOff x="0" y="0"/>
          <a:chExt cx="0" cy="0"/>
        </a:xfrm>
      </p:grpSpPr>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61" name="Google Shape;61;p1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62" name="Google Shape;62;p1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1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4" name="Google Shape;64;p1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65" name="Google Shape;65;p1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66" name="Google Shape;66;p18"/>
          <p:cNvPicPr preferRelativeResize="0"/>
          <p:nvPr/>
        </p:nvPicPr>
        <p:blipFill rotWithShape="1">
          <a:blip r:embed="rId5">
            <a:alphaModFix/>
          </a:blip>
          <a:srcRect/>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67"/>
        <p:cNvGrpSpPr/>
        <p:nvPr/>
      </p:nvGrpSpPr>
      <p:grpSpPr>
        <a:xfrm>
          <a:off x="0" y="0"/>
          <a:ext cx="0" cy="0"/>
          <a:chOff x="0" y="0"/>
          <a:chExt cx="0" cy="0"/>
        </a:xfrm>
      </p:grpSpPr>
      <p:pic>
        <p:nvPicPr>
          <p:cNvPr id="68" name="Google Shape;68;p1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69" name="Google Shape;69;p19"/>
          <p:cNvGrpSpPr/>
          <p:nvPr/>
        </p:nvGrpSpPr>
        <p:grpSpPr>
          <a:xfrm>
            <a:off x="0" y="0"/>
            <a:ext cx="9144001" cy="6858000"/>
            <a:chOff x="0" y="0"/>
            <a:chExt cx="9144001" cy="6858000"/>
          </a:xfrm>
        </p:grpSpPr>
        <p:sp>
          <p:nvSpPr>
            <p:cNvPr id="70" name="Google Shape;70;p1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1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72" name="Google Shape;72;p1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73" name="Google Shape;73;p1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74" name="Google Shape;7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77" name="Google Shape;77;p19"/>
          <p:cNvPicPr preferRelativeResize="0"/>
          <p:nvPr/>
        </p:nvPicPr>
        <p:blipFill rotWithShape="1">
          <a:blip r:embed="rId5">
            <a:alphaModFix/>
          </a:blip>
          <a:srcRect/>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82" name="Google Shape;82;p2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83" name="Google Shape;83;p2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6" name="Google Shape;86;p2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88"/>
        <p:cNvGrpSpPr/>
        <p:nvPr/>
      </p:nvGrpSpPr>
      <p:grpSpPr>
        <a:xfrm>
          <a:off x="0" y="0"/>
          <a:ext cx="0" cy="0"/>
          <a:chOff x="0" y="0"/>
          <a:chExt cx="0" cy="0"/>
        </a:xfrm>
      </p:grpSpPr>
      <p:sp>
        <p:nvSpPr>
          <p:cNvPr id="89" name="Google Shape;8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pic>
        <p:nvPicPr>
          <p:cNvPr id="92" name="Google Shape;92;p2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93" name="Google Shape;93;p2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2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95" name="Google Shape;95;p2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6" name="Google Shape;96;p2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7" name="Google Shape;97;p21"/>
          <p:cNvPicPr preferRelativeResize="0"/>
          <p:nvPr/>
        </p:nvPicPr>
        <p:blipFill rotWithShape="1">
          <a:blip r:embed="rId5">
            <a:alphaModFix/>
          </a:blip>
          <a:srcRect/>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drive%2Ffolders%2F19EnZjVDcha8GzINS22atCLs5NB3Qy-Wn%3Fusp%3Dsharin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file%2Fd%2F111W9Pr0RmD8JPYWfi6PclylZPY5ENCdb%2Fview%3Fusp%3Dshar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drive%2Ffolders%2F1aU8p4Akl0nJ5kiJOCCHvsRuO9BilDUNz%3Fusp%3Dsharin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drive%2Ffolders%2F1qrAdHiMjlqvUycX-LXt-uwViAakG90Gc%3Fusp%3Dsharin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file%2Fd%2F17y_CFL0xFdBGUwyYvieHBSlXhDJBYpe8%2Fview%3Fusp%3Dsharin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file%2Fd%2F1_x8H7fcmZM3qlo_4hU3fdJ3FWOMXl0yy%2Fview%3Fusp%3Dshar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phbKLQjAkG-dsBtSDXAS9va8QKZgL613/view?usp=sharing" TargetMode="External"/><Relationship Id="rId2" Type="http://schemas.openxmlformats.org/officeDocument/2006/relationships/hyperlink" Target="https://drive.google.com/drive/folders/1lr2yoAVbXoPGnk_0PXhNONd0n0gd5X5q?usp=sharin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eet.google.com/linkredirect?authuser=1&amp;dest=https%3A%2F%2Fdrive.google.com%2Fdrive%2Ffolders%2F1TWWbrgHIGAHZcCdMFMY-VoPxIMmzaOhN%3Fusp%3Dsharin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PROYECTOTIC"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hyperlink" Target="https://meet.google.com/linkredirect?authuser=1&amp;dest=https%3A%2F%2Fdrive.google.com%2Fdrive%2Ffolders%2F1TWWbrgHIGAHZcCdMFMY-VoPxIMmzaOhN%3Fusp%3D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p:nvPr/>
        </p:nvSpPr>
        <p:spPr>
          <a:xfrm>
            <a:off x="420623" y="362599"/>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1859B"/>
              </a:buClr>
              <a:buSzPts val="6600"/>
              <a:buFont typeface="Calibri"/>
              <a:buNone/>
            </a:pPr>
            <a:r>
              <a:rPr lang="es-CO" sz="6600" b="1" i="0" u="none" strike="noStrike" cap="none">
                <a:solidFill>
                  <a:srgbClr val="31859B"/>
                </a:solidFill>
                <a:latin typeface="Calibri"/>
                <a:ea typeface="Calibri"/>
                <a:cs typeface="Calibri"/>
                <a:sym typeface="Calibri"/>
              </a:rPr>
              <a:t>SUSTENTACIÓN </a:t>
            </a:r>
            <a:endParaRPr/>
          </a:p>
        </p:txBody>
      </p:sp>
      <p:sp>
        <p:nvSpPr>
          <p:cNvPr id="134" name="Google Shape;134;p1"/>
          <p:cNvSpPr txBox="1"/>
          <p:nvPr/>
        </p:nvSpPr>
        <p:spPr>
          <a:xfrm>
            <a:off x="420623" y="1285701"/>
            <a:ext cx="7391400" cy="11727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PROYECTOS TPS- </a:t>
            </a:r>
            <a:r>
              <a:rPr lang="es-CO" sz="4800" b="1" dirty="0">
                <a:solidFill>
                  <a:srgbClr val="BFBFBF"/>
                </a:solidFill>
                <a:latin typeface="Calibri"/>
                <a:ea typeface="Calibri"/>
                <a:cs typeface="Calibri"/>
                <a:sym typeface="Calibri"/>
              </a:rPr>
              <a:t>III</a:t>
            </a:r>
            <a:r>
              <a:rPr lang="es-CO" sz="4800" b="1" i="0" u="none" strike="noStrike" cap="none" dirty="0">
                <a:solidFill>
                  <a:srgbClr val="BFBFBF"/>
                </a:solidFill>
                <a:latin typeface="Calibri"/>
                <a:ea typeface="Calibri"/>
                <a:cs typeface="Calibri"/>
                <a:sym typeface="Calibri"/>
              </a:rPr>
              <a:t> </a:t>
            </a:r>
            <a:endParaRPr dirty="0"/>
          </a:p>
          <a:p>
            <a:pPr marL="0" marR="0" lvl="0" indent="0" algn="l" rtl="0">
              <a:spcBef>
                <a:spcPts val="0"/>
              </a:spcBef>
              <a:spcAft>
                <a:spcPts val="0"/>
              </a:spcAft>
              <a:buClr>
                <a:srgbClr val="BFBFBF"/>
              </a:buClr>
              <a:buSzPts val="4800"/>
              <a:buFont typeface="Calibri"/>
              <a:buNone/>
            </a:pPr>
            <a:r>
              <a:rPr lang="es-CO" sz="4800" b="1" i="0" u="none" strike="noStrike" cap="none" dirty="0">
                <a:solidFill>
                  <a:srgbClr val="BFBFBF"/>
                </a:solidFill>
                <a:latin typeface="Calibri"/>
                <a:ea typeface="Calibri"/>
                <a:cs typeface="Calibri"/>
                <a:sym typeface="Calibri"/>
              </a:rPr>
              <a:t>TRIMESTRE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JUSTIFICACIÓN</a:t>
            </a:r>
            <a:endParaRPr sz="5400" dirty="0">
              <a:solidFill>
                <a:schemeClr val="lt1"/>
              </a:solidFill>
              <a:latin typeface="Calibri"/>
              <a:ea typeface="Calibri"/>
              <a:cs typeface="Calibri"/>
              <a:sym typeface="Calibri"/>
            </a:endParaRPr>
          </a:p>
        </p:txBody>
      </p:sp>
      <p:sp>
        <p:nvSpPr>
          <p:cNvPr id="207" name="Google Shape;207;p10"/>
          <p:cNvSpPr/>
          <p:nvPr/>
        </p:nvSpPr>
        <p:spPr>
          <a:xfrm>
            <a:off x="700158" y="1670912"/>
            <a:ext cx="7896140" cy="536553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lang="es-CO" sz="1800" dirty="0">
              <a:solidFill>
                <a:schemeClr val="dk1"/>
              </a:solidFill>
              <a:latin typeface="Arial"/>
              <a:ea typeface="Arial"/>
              <a:cs typeface="Arial"/>
              <a:sym typeface="Arial"/>
            </a:endParaRPr>
          </a:p>
          <a:p>
            <a:pPr lvl="0" algn="just">
              <a:lnSpc>
                <a:spcPct val="150000"/>
              </a:lnSpc>
            </a:pPr>
            <a:r>
              <a:rPr lang="es-CO" dirty="0"/>
              <a:t>La institución dentro de su Proyecto Educativo Institucional, busca fortalecer la unidad, la sana convivencia, el amor y la paz. Este compromiso se debe trasladar en todos los ámbitos en que se desenvuelve en niño, y la era digital es uno de ellos, trabajar con ellos unas estrategias para fomentar el uso responsable de las redes sociales, incluyendo herramientas TIC.</a:t>
            </a:r>
            <a:endParaRPr lang="es-CO" sz="1800" dirty="0">
              <a:solidFill>
                <a:schemeClr val="dk1"/>
              </a:solidFill>
            </a:endParaRPr>
          </a:p>
          <a:p>
            <a:pPr marL="0" marR="0" lvl="0" indent="0" algn="just" rtl="0">
              <a:lnSpc>
                <a:spcPct val="150000"/>
              </a:lnSpc>
              <a:spcBef>
                <a:spcPts val="0"/>
              </a:spcBef>
              <a:spcAft>
                <a:spcPts val="0"/>
              </a:spcAft>
              <a:buNone/>
            </a:pPr>
            <a:r>
              <a:rPr lang="es-CO" dirty="0"/>
              <a:t>El software tendrá como beneficios:</a:t>
            </a:r>
            <a:endParaRPr dirty="0"/>
          </a:p>
          <a:p>
            <a:pPr marL="0" marR="0" lvl="0" indent="0" algn="just" rtl="0">
              <a:lnSpc>
                <a:spcPct val="150000"/>
              </a:lnSpc>
              <a:spcBef>
                <a:spcPts val="2000"/>
              </a:spcBef>
              <a:spcAft>
                <a:spcPts val="0"/>
              </a:spcAft>
              <a:buNone/>
            </a:pPr>
            <a:r>
              <a:rPr lang="es-CO" dirty="0"/>
              <a:t>*Generar y divulgar un  contenido que sensibilice y ayude a fomentar el uso responsable de las REDES SOCIALES en la institución BUENOS AIRES.</a:t>
            </a:r>
            <a:endParaRPr dirty="0"/>
          </a:p>
          <a:p>
            <a:pPr marL="0" marR="0" lvl="0" indent="0" algn="just" rtl="0">
              <a:lnSpc>
                <a:spcPct val="150000"/>
              </a:lnSpc>
              <a:spcBef>
                <a:spcPts val="2000"/>
              </a:spcBef>
              <a:spcAft>
                <a:spcPts val="0"/>
              </a:spcAft>
              <a:buNone/>
            </a:pPr>
            <a:r>
              <a:rPr lang="es-CO" dirty="0"/>
              <a:t>*Trabajar en actividades dinámicas que fomenten al aprendizaje, el uso correcto de la aplicación  y la prevención de riesgos  de REDES SOCIALES a adolescentes.</a:t>
            </a:r>
            <a:endParaRPr dirty="0"/>
          </a:p>
          <a:p>
            <a:pPr marL="0" marR="0" lvl="0" indent="0" algn="just" rtl="0">
              <a:lnSpc>
                <a:spcPct val="150000"/>
              </a:lnSpc>
              <a:spcBef>
                <a:spcPts val="2000"/>
              </a:spcBef>
              <a:spcAft>
                <a:spcPts val="0"/>
              </a:spcAft>
              <a:buNone/>
            </a:pPr>
            <a:r>
              <a:rPr lang="es-CO" dirty="0"/>
              <a:t>*Identificar estudiantes que están siendo victimas de </a:t>
            </a:r>
            <a:r>
              <a:rPr lang="es-CO" dirty="0" err="1"/>
              <a:t>cyberbullying</a:t>
            </a:r>
            <a:r>
              <a:rPr lang="es-CO" dirty="0"/>
              <a:t>, </a:t>
            </a:r>
            <a:r>
              <a:rPr lang="es-CO" dirty="0" err="1"/>
              <a:t>sexting</a:t>
            </a:r>
            <a:r>
              <a:rPr lang="es-CO" dirty="0"/>
              <a:t> o grooming.</a:t>
            </a:r>
            <a:endParaRPr dirty="0"/>
          </a:p>
          <a:p>
            <a:pPr marL="0" marR="0" lvl="0" indent="0" algn="just" rtl="0">
              <a:lnSpc>
                <a:spcPct val="150000"/>
              </a:lnSpc>
              <a:spcBef>
                <a:spcPts val="200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6;p10">
            <a:extLst>
              <a:ext uri="{FF2B5EF4-FFF2-40B4-BE49-F238E27FC236}">
                <a16:creationId xmlns:a16="http://schemas.microsoft.com/office/drawing/2014/main" id="{FE79FF4F-E404-4269-B447-24B53B669467}"/>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3200" dirty="0">
                <a:solidFill>
                  <a:schemeClr val="lt1"/>
                </a:solidFill>
                <a:latin typeface="Calibri"/>
                <a:ea typeface="Calibri"/>
                <a:cs typeface="Calibri"/>
                <a:sym typeface="Calibri"/>
              </a:rPr>
              <a:t>TECNICAS DE LEVANTAMIENTO DE INFORMACIÓN Y RESULTADOS APLICACIÓN TECNICAS</a:t>
            </a:r>
            <a:endParaRPr sz="3200" dirty="0">
              <a:solidFill>
                <a:schemeClr val="lt1"/>
              </a:solidFill>
              <a:latin typeface="Calibri"/>
              <a:ea typeface="Calibri"/>
              <a:cs typeface="Calibri"/>
              <a:sym typeface="Calibri"/>
            </a:endParaRPr>
          </a:p>
        </p:txBody>
      </p:sp>
      <p:sp>
        <p:nvSpPr>
          <p:cNvPr id="5" name="Google Shape;207;p10">
            <a:extLst>
              <a:ext uri="{FF2B5EF4-FFF2-40B4-BE49-F238E27FC236}">
                <a16:creationId xmlns:a16="http://schemas.microsoft.com/office/drawing/2014/main" id="{CE7552E2-9443-441B-AB3C-FD1B1C0F55B0}"/>
              </a:ext>
            </a:extLst>
          </p:cNvPr>
          <p:cNvSpPr/>
          <p:nvPr/>
        </p:nvSpPr>
        <p:spPr>
          <a:xfrm>
            <a:off x="700158" y="1670912"/>
            <a:ext cx="7896140" cy="335472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2000"/>
              </a:spcBef>
              <a:spcAft>
                <a:spcPts val="0"/>
              </a:spcAft>
              <a:buNone/>
            </a:pPr>
            <a:endParaRPr lang="es-ES" sz="1800" dirty="0">
              <a:solidFill>
                <a:schemeClr val="dk1"/>
              </a:solidFill>
              <a:latin typeface="Arial"/>
              <a:ea typeface="Arial"/>
              <a:cs typeface="Arial"/>
              <a:sym typeface="Arial"/>
            </a:endParaRPr>
          </a:p>
          <a:p>
            <a:pPr marL="0" marR="0" lvl="0" indent="0" algn="just" rtl="0">
              <a:lnSpc>
                <a:spcPct val="150000"/>
              </a:lnSpc>
              <a:spcBef>
                <a:spcPts val="2000"/>
              </a:spcBef>
              <a:spcAft>
                <a:spcPts val="0"/>
              </a:spcAft>
              <a:buNone/>
            </a:pPr>
            <a:r>
              <a:rPr lang="es-ES" sz="1800" dirty="0">
                <a:solidFill>
                  <a:schemeClr val="dk1"/>
                </a:solidFill>
                <a:latin typeface="Arial"/>
                <a:ea typeface="Arial"/>
                <a:cs typeface="Arial"/>
                <a:sym typeface="Arial"/>
              </a:rPr>
              <a:t>- Se aplicó una entrevista grupal a tres profesores para conocer sus opiniones sobre el efecto del ciber acoso en el colegio Buenos aires.</a:t>
            </a:r>
          </a:p>
          <a:p>
            <a:pPr marL="0" marR="0" lvl="0" indent="0" algn="just" rtl="0">
              <a:lnSpc>
                <a:spcPct val="150000"/>
              </a:lnSpc>
              <a:spcBef>
                <a:spcPts val="2000"/>
              </a:spcBef>
              <a:spcAft>
                <a:spcPts val="0"/>
              </a:spcAft>
              <a:buNone/>
            </a:pPr>
            <a:r>
              <a:rPr lang="es-ES" sz="1800" dirty="0">
                <a:solidFill>
                  <a:schemeClr val="dk1"/>
                </a:solidFill>
              </a:rPr>
              <a:t>- Se aplicó una encuesta a 29 estudiantes con un cuestionario de 12 preguntas para identificar su conocimiento sobre el cyber acoso, así como su uso de las redes sociales.</a:t>
            </a:r>
            <a:endParaRPr sz="1800" dirty="0">
              <a:solidFill>
                <a:schemeClr val="dk1"/>
              </a:solidFill>
              <a:latin typeface="Arial"/>
              <a:ea typeface="Arial"/>
              <a:cs typeface="Arial"/>
              <a:sym typeface="Arial"/>
            </a:endParaRPr>
          </a:p>
        </p:txBody>
      </p:sp>
      <p:sp>
        <p:nvSpPr>
          <p:cNvPr id="6" name="CuadroTexto 5">
            <a:extLst>
              <a:ext uri="{FF2B5EF4-FFF2-40B4-BE49-F238E27FC236}">
                <a16:creationId xmlns:a16="http://schemas.microsoft.com/office/drawing/2014/main" id="{5AF3CEAE-5575-44DB-9E40-1F3492A97E30}"/>
              </a:ext>
            </a:extLst>
          </p:cNvPr>
          <p:cNvSpPr txBox="1"/>
          <p:nvPr/>
        </p:nvSpPr>
        <p:spPr>
          <a:xfrm>
            <a:off x="700158" y="5705919"/>
            <a:ext cx="6611815" cy="523220"/>
          </a:xfrm>
          <a:prstGeom prst="rect">
            <a:avLst/>
          </a:prstGeom>
          <a:noFill/>
        </p:spPr>
        <p:txBody>
          <a:bodyPr wrap="square" rtlCol="0">
            <a:spAutoFit/>
          </a:bodyPr>
          <a:lstStyle/>
          <a:p>
            <a:r>
              <a:rPr lang="es-CO" u="sng" dirty="0">
                <a:hlinkClick r:id="rId2"/>
              </a:rPr>
              <a:t>https://drive.google.com/drive/folders/19EnZjVDcha8GzINS22atCLs5NB3Qy-Wn?usp=sharing</a:t>
            </a:r>
            <a:endParaRPr lang="es-CO" dirty="0"/>
          </a:p>
        </p:txBody>
      </p:sp>
    </p:spTree>
    <p:extLst>
      <p:ext uri="{BB962C8B-B14F-4D97-AF65-F5344CB8AC3E}">
        <p14:creationId xmlns:p14="http://schemas.microsoft.com/office/powerpoint/2010/main" val="219757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DE677AA9-6CD2-4A68-B747-3AA0BAF33074}"/>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ES" sz="4400" dirty="0">
                <a:solidFill>
                  <a:schemeClr val="lt1"/>
                </a:solidFill>
                <a:latin typeface="Calibri"/>
                <a:ea typeface="Calibri"/>
                <a:cs typeface="Calibri"/>
                <a:sym typeface="Calibri"/>
              </a:rPr>
              <a:t>INFORME DE REQUERIMIENTOS DEL SOFTWARE</a:t>
            </a:r>
            <a:endParaRPr sz="4400" dirty="0">
              <a:solidFill>
                <a:schemeClr val="lt1"/>
              </a:solidFill>
              <a:latin typeface="Calibri"/>
              <a:ea typeface="Calibri"/>
              <a:cs typeface="Calibri"/>
              <a:sym typeface="Calibri"/>
            </a:endParaRPr>
          </a:p>
        </p:txBody>
      </p:sp>
      <p:sp>
        <p:nvSpPr>
          <p:cNvPr id="3" name="Google Shape;207;p10">
            <a:extLst>
              <a:ext uri="{FF2B5EF4-FFF2-40B4-BE49-F238E27FC236}">
                <a16:creationId xmlns:a16="http://schemas.microsoft.com/office/drawing/2014/main" id="{D596F7CB-676B-4DF4-88C3-F2AC7263D7CF}"/>
              </a:ext>
            </a:extLst>
          </p:cNvPr>
          <p:cNvSpPr/>
          <p:nvPr/>
        </p:nvSpPr>
        <p:spPr>
          <a:xfrm>
            <a:off x="700158" y="1670912"/>
            <a:ext cx="7896140" cy="5975955"/>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2000"/>
              </a:spcBef>
              <a:spcAft>
                <a:spcPts val="0"/>
              </a:spcAft>
            </a:pPr>
            <a:r>
              <a:rPr lang="es-ES" sz="1600" dirty="0">
                <a:solidFill>
                  <a:schemeClr val="dk1"/>
                </a:solidFill>
                <a:latin typeface="Arial"/>
                <a:ea typeface="Arial"/>
                <a:cs typeface="Arial"/>
                <a:sym typeface="Arial"/>
              </a:rPr>
              <a:t>Se cuenta con 11 requerimientos funcionales, entre los </a:t>
            </a:r>
            <a:r>
              <a:rPr lang="es-ES" sz="1600" dirty="0">
                <a:solidFill>
                  <a:schemeClr val="dk1"/>
                </a:solidFill>
              </a:rPr>
              <a:t>principales,</a:t>
            </a:r>
            <a:r>
              <a:rPr lang="es-ES" sz="1600" dirty="0">
                <a:solidFill>
                  <a:schemeClr val="dk1"/>
                </a:solidFill>
                <a:latin typeface="Arial"/>
                <a:ea typeface="Arial"/>
                <a:cs typeface="Arial"/>
                <a:sym typeface="Arial"/>
              </a:rPr>
              <a:t> el software estará en capacidad de: </a:t>
            </a:r>
          </a:p>
          <a:p>
            <a:pPr lvl="0" algn="just">
              <a:lnSpc>
                <a:spcPct val="150000"/>
              </a:lnSpc>
              <a:spcBef>
                <a:spcPts val="2000"/>
              </a:spcBef>
            </a:pPr>
            <a:r>
              <a:rPr lang="es-ES" sz="1600" dirty="0">
                <a:solidFill>
                  <a:schemeClr val="dk1"/>
                </a:solidFill>
              </a:rPr>
              <a:t> </a:t>
            </a:r>
            <a:r>
              <a:rPr lang="es-ES" sz="1600" dirty="0">
                <a:solidFill>
                  <a:schemeClr val="dk1"/>
                </a:solidFill>
                <a:latin typeface="Arial"/>
                <a:ea typeface="Arial"/>
                <a:cs typeface="Arial"/>
                <a:sym typeface="Arial"/>
              </a:rPr>
              <a:t>-</a:t>
            </a:r>
            <a:r>
              <a:rPr lang="es-ES" sz="1600" dirty="0">
                <a:solidFill>
                  <a:schemeClr val="dk1"/>
                </a:solidFill>
              </a:rPr>
              <a:t> Crear contenidos relacionados con cyber acoso .</a:t>
            </a:r>
            <a:endParaRPr lang="es-ES" sz="1600" dirty="0">
              <a:solidFill>
                <a:schemeClr val="dk1"/>
              </a:solidFill>
              <a:latin typeface="Arial"/>
              <a:ea typeface="Arial"/>
              <a:cs typeface="Arial"/>
              <a:sym typeface="Arial"/>
            </a:endParaRPr>
          </a:p>
          <a:p>
            <a:pPr marR="0" lvl="0" algn="just" rtl="0">
              <a:lnSpc>
                <a:spcPct val="150000"/>
              </a:lnSpc>
              <a:spcBef>
                <a:spcPts val="2000"/>
              </a:spcBef>
              <a:spcAft>
                <a:spcPts val="0"/>
              </a:spcAft>
            </a:pPr>
            <a:r>
              <a:rPr lang="es-ES" sz="1600" dirty="0">
                <a:solidFill>
                  <a:schemeClr val="dk1"/>
                </a:solidFill>
              </a:rPr>
              <a:t>- Crear una cuenta para cada estudiante.</a:t>
            </a:r>
          </a:p>
          <a:p>
            <a:pPr marR="0" lvl="0" algn="just" rtl="0">
              <a:lnSpc>
                <a:spcPct val="150000"/>
              </a:lnSpc>
              <a:spcBef>
                <a:spcPts val="2000"/>
              </a:spcBef>
              <a:spcAft>
                <a:spcPts val="0"/>
              </a:spcAft>
            </a:pPr>
            <a:r>
              <a:rPr lang="es-ES" sz="1600" dirty="0">
                <a:solidFill>
                  <a:schemeClr val="dk1"/>
                </a:solidFill>
              </a:rPr>
              <a:t>-Visualizar los contenidos, realizar las actividades y hacer el test psicológico.</a:t>
            </a:r>
          </a:p>
          <a:p>
            <a:pPr marR="0" lvl="0" algn="just" rtl="0">
              <a:lnSpc>
                <a:spcPct val="150000"/>
              </a:lnSpc>
              <a:spcBef>
                <a:spcPts val="2000"/>
              </a:spcBef>
              <a:spcAft>
                <a:spcPts val="0"/>
              </a:spcAft>
            </a:pPr>
            <a:r>
              <a:rPr lang="es-ES" sz="1600" dirty="0">
                <a:solidFill>
                  <a:schemeClr val="dk1"/>
                </a:solidFill>
              </a:rPr>
              <a:t> - Ranquear los resultados y asignar el grado de exposición de los alumnos al ciber acoso. </a:t>
            </a:r>
          </a:p>
          <a:p>
            <a:pPr marL="285750" lvl="0" indent="-285750" algn="just">
              <a:lnSpc>
                <a:spcPct val="150000"/>
              </a:lnSpc>
              <a:spcBef>
                <a:spcPts val="2000"/>
              </a:spcBef>
              <a:buFontTx/>
              <a:buChar char="-"/>
            </a:pPr>
            <a:r>
              <a:rPr lang="es-CO" u="sng" dirty="0">
                <a:hlinkClick r:id="rId2"/>
              </a:rPr>
              <a:t>https://drive.google.com/file/d/111W9Pr0RmD8JPYWfi6PclylZPY5ENCdb/view?usp=sharing</a:t>
            </a:r>
            <a:endParaRPr lang="es-ES" sz="1800" dirty="0">
              <a:solidFill>
                <a:schemeClr val="dk1"/>
              </a:solidFill>
              <a:latin typeface="Arial"/>
              <a:ea typeface="Arial"/>
              <a:cs typeface="Arial"/>
              <a:sym typeface="Arial"/>
            </a:endParaRPr>
          </a:p>
          <a:p>
            <a:pPr marL="285750" marR="0" lvl="0" indent="-285750" algn="just" rtl="0">
              <a:lnSpc>
                <a:spcPct val="150000"/>
              </a:lnSpc>
              <a:spcBef>
                <a:spcPts val="2000"/>
              </a:spcBef>
              <a:spcAft>
                <a:spcPts val="0"/>
              </a:spcAft>
              <a:buFontTx/>
              <a:buChar char="-"/>
            </a:pPr>
            <a:endParaRPr lang="es-ES" sz="1800" dirty="0">
              <a:solidFill>
                <a:schemeClr val="dk1"/>
              </a:solidFill>
            </a:endParaRPr>
          </a:p>
          <a:p>
            <a:pPr marL="285750" marR="0" lvl="0" indent="-285750" algn="just" rtl="0">
              <a:lnSpc>
                <a:spcPct val="150000"/>
              </a:lnSpc>
              <a:spcBef>
                <a:spcPts val="2000"/>
              </a:spcBef>
              <a:spcAft>
                <a:spcPts val="0"/>
              </a:spcAft>
              <a:buFontTx/>
              <a:buChar char="-"/>
            </a:pPr>
            <a:endParaRPr lang="es-ES"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214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EA51A323-05AE-4F12-86F6-413DACEC1DF9}"/>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ES" sz="5400" dirty="0">
                <a:solidFill>
                  <a:schemeClr val="lt1"/>
                </a:solidFill>
                <a:latin typeface="Calibri"/>
                <a:ea typeface="Calibri"/>
                <a:cs typeface="Calibri"/>
                <a:sym typeface="Calibri"/>
              </a:rPr>
              <a:t>M</a:t>
            </a:r>
            <a:r>
              <a:rPr lang="es-CO" sz="5400" dirty="0">
                <a:solidFill>
                  <a:schemeClr val="lt1"/>
                </a:solidFill>
                <a:latin typeface="Calibri"/>
                <a:ea typeface="Calibri"/>
                <a:cs typeface="Calibri"/>
                <a:sym typeface="Calibri"/>
              </a:rPr>
              <a:t>APA DE PROCESOS</a:t>
            </a:r>
            <a:endParaRPr sz="5400" dirty="0">
              <a:solidFill>
                <a:schemeClr val="lt1"/>
              </a:solidFill>
              <a:latin typeface="Calibri"/>
              <a:ea typeface="Calibri"/>
              <a:cs typeface="Calibri"/>
              <a:sym typeface="Calibri"/>
            </a:endParaRPr>
          </a:p>
        </p:txBody>
      </p:sp>
      <p:sp>
        <p:nvSpPr>
          <p:cNvPr id="3" name="Google Shape;207;p10">
            <a:extLst>
              <a:ext uri="{FF2B5EF4-FFF2-40B4-BE49-F238E27FC236}">
                <a16:creationId xmlns:a16="http://schemas.microsoft.com/office/drawing/2014/main" id="{A350FAD6-E3A6-4E02-BBFA-145DEC7B38D9}"/>
              </a:ext>
            </a:extLst>
          </p:cNvPr>
          <p:cNvSpPr/>
          <p:nvPr/>
        </p:nvSpPr>
        <p:spPr>
          <a:xfrm>
            <a:off x="700158" y="1670912"/>
            <a:ext cx="7896140" cy="6232435"/>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2000"/>
              </a:spcBef>
              <a:spcAft>
                <a:spcPts val="0"/>
              </a:spcAft>
            </a:pPr>
            <a:r>
              <a:rPr lang="es-ES" sz="1600" dirty="0">
                <a:solidFill>
                  <a:schemeClr val="dk1"/>
                </a:solidFill>
                <a:latin typeface="Arial"/>
                <a:ea typeface="Arial"/>
                <a:cs typeface="Arial"/>
                <a:sym typeface="Arial"/>
              </a:rPr>
              <a:t>En el map</a:t>
            </a:r>
            <a:r>
              <a:rPr lang="es-ES" sz="1600" dirty="0">
                <a:solidFill>
                  <a:schemeClr val="dk1"/>
                </a:solidFill>
              </a:rPr>
              <a:t>a de procesos se muestra los procesos a seguir por parte de cada actor que participa en el software.</a:t>
            </a:r>
          </a:p>
          <a:p>
            <a:pPr marR="0" lvl="0" algn="just" rtl="0">
              <a:lnSpc>
                <a:spcPct val="150000"/>
              </a:lnSpc>
              <a:spcBef>
                <a:spcPts val="2000"/>
              </a:spcBef>
              <a:spcAft>
                <a:spcPts val="0"/>
              </a:spcAft>
            </a:pPr>
            <a:r>
              <a:rPr lang="es-ES" sz="1600" dirty="0">
                <a:solidFill>
                  <a:schemeClr val="dk1"/>
                </a:solidFill>
                <a:latin typeface="Arial"/>
                <a:ea typeface="Arial"/>
                <a:cs typeface="Arial"/>
                <a:sym typeface="Arial"/>
              </a:rPr>
              <a:t>Encontramos :</a:t>
            </a:r>
          </a:p>
          <a:p>
            <a:pPr algn="just">
              <a:lnSpc>
                <a:spcPct val="150000"/>
              </a:lnSpc>
              <a:spcBef>
                <a:spcPts val="2000"/>
              </a:spcBef>
            </a:pPr>
            <a:r>
              <a:rPr lang="es-ES" sz="1600" dirty="0">
                <a:solidFill>
                  <a:schemeClr val="dk1"/>
                </a:solidFill>
              </a:rPr>
              <a:t>-MODELO DE BIZAGI PARA EL PROYECTO</a:t>
            </a:r>
            <a:endParaRPr lang="es-ES" sz="1600" dirty="0">
              <a:solidFill>
                <a:schemeClr val="dk1"/>
              </a:solidFill>
              <a:latin typeface="Arial"/>
              <a:ea typeface="Arial"/>
              <a:cs typeface="Arial"/>
              <a:sym typeface="Arial"/>
            </a:endParaRPr>
          </a:p>
          <a:p>
            <a:pPr lvl="0" algn="just">
              <a:lnSpc>
                <a:spcPct val="150000"/>
              </a:lnSpc>
              <a:spcBef>
                <a:spcPts val="2000"/>
              </a:spcBef>
            </a:pPr>
            <a:r>
              <a:rPr lang="es-ES" sz="1600" dirty="0">
                <a:solidFill>
                  <a:schemeClr val="dk1"/>
                </a:solidFill>
              </a:rPr>
              <a:t>-REVISION DE RESULTADOS POR PARTE DEL PROFESOR</a:t>
            </a:r>
          </a:p>
          <a:p>
            <a:pPr lvl="0" algn="just">
              <a:lnSpc>
                <a:spcPct val="150000"/>
              </a:lnSpc>
              <a:spcBef>
                <a:spcPts val="2000"/>
              </a:spcBef>
            </a:pPr>
            <a:r>
              <a:rPr lang="es-ES" sz="1600" dirty="0">
                <a:solidFill>
                  <a:schemeClr val="dk1"/>
                </a:solidFill>
              </a:rPr>
              <a:t>-DESARROLLO MODULOS PARA ESTUDIANTES</a:t>
            </a:r>
          </a:p>
          <a:p>
            <a:pPr lvl="0" algn="just">
              <a:lnSpc>
                <a:spcPct val="150000"/>
              </a:lnSpc>
              <a:spcBef>
                <a:spcPts val="2000"/>
              </a:spcBef>
            </a:pPr>
            <a:r>
              <a:rPr lang="es-CO" u="sng" dirty="0">
                <a:hlinkClick r:id="rId2"/>
              </a:rPr>
              <a:t>https://drive.google.com/drive/folders/1aU8p4Akl0nJ5kiJOCCHvsRuO9BilDUNz?usp=sharing</a:t>
            </a:r>
            <a:endParaRPr lang="es-ES" sz="1600" dirty="0">
              <a:solidFill>
                <a:schemeClr val="dk1"/>
              </a:solidFill>
              <a:latin typeface="Arial"/>
              <a:ea typeface="Arial"/>
              <a:cs typeface="Arial"/>
              <a:sym typeface="Arial"/>
            </a:endParaRPr>
          </a:p>
          <a:p>
            <a:pPr marL="285750" lvl="0" indent="-285750" algn="just">
              <a:lnSpc>
                <a:spcPct val="150000"/>
              </a:lnSpc>
              <a:spcBef>
                <a:spcPts val="2000"/>
              </a:spcBef>
              <a:buFontTx/>
              <a:buChar char="-"/>
            </a:pPr>
            <a:endParaRPr lang="es-ES" sz="1800" dirty="0">
              <a:solidFill>
                <a:schemeClr val="dk1"/>
              </a:solidFill>
              <a:latin typeface="Arial"/>
              <a:ea typeface="Arial"/>
              <a:cs typeface="Arial"/>
              <a:sym typeface="Arial"/>
            </a:endParaRPr>
          </a:p>
          <a:p>
            <a:pPr marL="285750" marR="0" lvl="0" indent="-285750" algn="just" rtl="0">
              <a:lnSpc>
                <a:spcPct val="150000"/>
              </a:lnSpc>
              <a:spcBef>
                <a:spcPts val="2000"/>
              </a:spcBef>
              <a:spcAft>
                <a:spcPts val="0"/>
              </a:spcAft>
              <a:buFontTx/>
              <a:buChar char="-"/>
            </a:pPr>
            <a:endParaRPr lang="es-ES" sz="1800" dirty="0">
              <a:solidFill>
                <a:schemeClr val="dk1"/>
              </a:solidFill>
            </a:endParaRPr>
          </a:p>
          <a:p>
            <a:pPr marL="285750" marR="0" lvl="0" indent="-285750" algn="just" rtl="0">
              <a:lnSpc>
                <a:spcPct val="150000"/>
              </a:lnSpc>
              <a:spcBef>
                <a:spcPts val="2000"/>
              </a:spcBef>
              <a:spcAft>
                <a:spcPts val="0"/>
              </a:spcAft>
              <a:buFontTx/>
              <a:buChar char="-"/>
            </a:pPr>
            <a:endParaRPr lang="es-ES"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822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28433EE5-3CB5-4C3B-943F-F980CE216ACB}"/>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ES" sz="5400" dirty="0">
                <a:solidFill>
                  <a:schemeClr val="lt1"/>
                </a:solidFill>
                <a:latin typeface="Calibri"/>
                <a:ea typeface="Calibri"/>
                <a:cs typeface="Calibri"/>
                <a:sym typeface="Calibri"/>
              </a:rPr>
              <a:t>M</a:t>
            </a:r>
            <a:r>
              <a:rPr lang="es-CO" sz="5400" dirty="0">
                <a:solidFill>
                  <a:schemeClr val="lt1"/>
                </a:solidFill>
                <a:latin typeface="Calibri"/>
                <a:ea typeface="Calibri"/>
                <a:cs typeface="Calibri"/>
                <a:sym typeface="Calibri"/>
              </a:rPr>
              <a:t>ODELO RELACIONAL</a:t>
            </a:r>
            <a:endParaRPr sz="5400" dirty="0">
              <a:solidFill>
                <a:schemeClr val="lt1"/>
              </a:solidFill>
              <a:latin typeface="Calibri"/>
              <a:ea typeface="Calibri"/>
              <a:cs typeface="Calibri"/>
              <a:sym typeface="Calibri"/>
            </a:endParaRPr>
          </a:p>
        </p:txBody>
      </p:sp>
      <p:sp>
        <p:nvSpPr>
          <p:cNvPr id="3" name="Google Shape;207;p10">
            <a:extLst>
              <a:ext uri="{FF2B5EF4-FFF2-40B4-BE49-F238E27FC236}">
                <a16:creationId xmlns:a16="http://schemas.microsoft.com/office/drawing/2014/main" id="{4C88CFDF-1573-4C41-B354-E0BDB2B18792}"/>
              </a:ext>
            </a:extLst>
          </p:cNvPr>
          <p:cNvSpPr/>
          <p:nvPr/>
        </p:nvSpPr>
        <p:spPr>
          <a:xfrm>
            <a:off x="728293" y="2149214"/>
            <a:ext cx="7896140" cy="4770496"/>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spcBef>
                <a:spcPts val="2000"/>
              </a:spcBef>
              <a:buFontTx/>
              <a:buChar char="-"/>
            </a:pPr>
            <a:r>
              <a:rPr lang="es-ES" sz="2000" dirty="0"/>
              <a:t>En el Modelo relacional permitimos representar entidades de una Base de Datos:</a:t>
            </a:r>
          </a:p>
          <a:p>
            <a:pPr lvl="0" algn="just">
              <a:lnSpc>
                <a:spcPct val="150000"/>
              </a:lnSpc>
              <a:spcBef>
                <a:spcPts val="2000"/>
              </a:spcBef>
            </a:pPr>
            <a:endParaRPr lang="es-ES" sz="2000" dirty="0"/>
          </a:p>
          <a:p>
            <a:pPr lvl="0" algn="just">
              <a:lnSpc>
                <a:spcPct val="150000"/>
              </a:lnSpc>
              <a:spcBef>
                <a:spcPts val="2000"/>
              </a:spcBef>
            </a:pPr>
            <a:r>
              <a:rPr lang="es-CO" u="sng" dirty="0">
                <a:hlinkClick r:id="rId2"/>
              </a:rPr>
              <a:t>https://drive.google.com/drive/folders/1qrAdHiMjlqvUycX-LXt-uwViAakG90Gc?usp=sharing</a:t>
            </a:r>
            <a:endParaRPr lang="es-ES" sz="2000" dirty="0">
              <a:solidFill>
                <a:schemeClr val="dk1"/>
              </a:solidFill>
              <a:latin typeface="Arial"/>
              <a:ea typeface="Arial"/>
              <a:cs typeface="Arial"/>
              <a:sym typeface="Arial"/>
            </a:endParaRPr>
          </a:p>
          <a:p>
            <a:pPr marL="285750" lvl="0" indent="-285750" algn="just">
              <a:lnSpc>
                <a:spcPct val="150000"/>
              </a:lnSpc>
              <a:spcBef>
                <a:spcPts val="2000"/>
              </a:spcBef>
              <a:buFontTx/>
              <a:buChar char="-"/>
            </a:pPr>
            <a:endParaRPr lang="es-ES" sz="2000" dirty="0">
              <a:solidFill>
                <a:schemeClr val="dk1"/>
              </a:solidFill>
              <a:latin typeface="Arial"/>
              <a:ea typeface="Arial"/>
              <a:cs typeface="Arial"/>
              <a:sym typeface="Arial"/>
            </a:endParaRPr>
          </a:p>
          <a:p>
            <a:pPr marL="285750" marR="0" lvl="0" indent="-285750" algn="just" rtl="0">
              <a:lnSpc>
                <a:spcPct val="150000"/>
              </a:lnSpc>
              <a:spcBef>
                <a:spcPts val="2000"/>
              </a:spcBef>
              <a:spcAft>
                <a:spcPts val="0"/>
              </a:spcAft>
              <a:buFontTx/>
              <a:buChar char="-"/>
            </a:pPr>
            <a:endParaRPr lang="es-ES" sz="1800" dirty="0">
              <a:solidFill>
                <a:schemeClr val="dk1"/>
              </a:solidFill>
            </a:endParaRPr>
          </a:p>
          <a:p>
            <a:pPr marL="285750" marR="0" lvl="0" indent="-285750" algn="just" rtl="0">
              <a:lnSpc>
                <a:spcPct val="150000"/>
              </a:lnSpc>
              <a:spcBef>
                <a:spcPts val="2000"/>
              </a:spcBef>
              <a:spcAft>
                <a:spcPts val="0"/>
              </a:spcAft>
              <a:buFontTx/>
              <a:buChar char="-"/>
            </a:pPr>
            <a:endParaRPr lang="es-ES"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8961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07C2B5D5-241D-496D-B58E-0BB68D292976}"/>
              </a:ext>
            </a:extLst>
          </p:cNvPr>
          <p:cNvSpPr txBox="1"/>
          <p:nvPr/>
        </p:nvSpPr>
        <p:spPr>
          <a:xfrm>
            <a:off x="193173" y="501293"/>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ES" sz="5400" dirty="0">
                <a:solidFill>
                  <a:schemeClr val="lt1"/>
                </a:solidFill>
                <a:latin typeface="Calibri"/>
                <a:ea typeface="Calibri"/>
                <a:cs typeface="Calibri"/>
                <a:sym typeface="Calibri"/>
              </a:rPr>
              <a:t>DICCIONARIO DE DATOS </a:t>
            </a:r>
            <a:endParaRPr sz="5400" dirty="0">
              <a:solidFill>
                <a:schemeClr val="lt1"/>
              </a:solidFill>
              <a:latin typeface="Calibri"/>
              <a:ea typeface="Calibri"/>
              <a:cs typeface="Calibri"/>
              <a:sym typeface="Calibri"/>
            </a:endParaRPr>
          </a:p>
        </p:txBody>
      </p:sp>
      <p:sp>
        <p:nvSpPr>
          <p:cNvPr id="3" name="Google Shape;207;p10">
            <a:extLst>
              <a:ext uri="{FF2B5EF4-FFF2-40B4-BE49-F238E27FC236}">
                <a16:creationId xmlns:a16="http://schemas.microsoft.com/office/drawing/2014/main" id="{4733A19D-2681-46F0-B3A5-C3447ABEAA12}"/>
              </a:ext>
            </a:extLst>
          </p:cNvPr>
          <p:cNvSpPr/>
          <p:nvPr/>
        </p:nvSpPr>
        <p:spPr>
          <a:xfrm>
            <a:off x="728293" y="2149214"/>
            <a:ext cx="7896140" cy="4257535"/>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spcBef>
                <a:spcPts val="2000"/>
              </a:spcBef>
              <a:buFontTx/>
              <a:buChar char="-"/>
            </a:pPr>
            <a:r>
              <a:rPr lang="es-ES" sz="2000" dirty="0"/>
              <a:t>En el diccionario de datos contenemos las características lógicas de los datos que se van a utilizar en el sistema que estamos programando, incluyendo nombre de la tabla, columna, tipo, tamaño, descripción y ejemplo.</a:t>
            </a:r>
          </a:p>
          <a:p>
            <a:pPr marL="285750" lvl="0" indent="-285750" algn="just">
              <a:lnSpc>
                <a:spcPct val="150000"/>
              </a:lnSpc>
              <a:spcBef>
                <a:spcPts val="2000"/>
              </a:spcBef>
              <a:buFontTx/>
              <a:buChar char="-"/>
            </a:pPr>
            <a:r>
              <a:rPr lang="es-CO" u="sng" dirty="0">
                <a:hlinkClick r:id="rId2"/>
              </a:rPr>
              <a:t>https://drive.google.com/file/d/17y_CFL0xFdBGUwyYvieHBSlXhDJBYpe8/view?usp=sharing</a:t>
            </a:r>
            <a:endParaRPr lang="es-ES" sz="2000" dirty="0">
              <a:solidFill>
                <a:schemeClr val="dk1"/>
              </a:solidFill>
              <a:latin typeface="Arial"/>
              <a:ea typeface="Arial"/>
              <a:cs typeface="Arial"/>
              <a:sym typeface="Arial"/>
            </a:endParaRPr>
          </a:p>
          <a:p>
            <a:pPr marL="285750" marR="0" lvl="0" indent="-285750" algn="just" rtl="0">
              <a:lnSpc>
                <a:spcPct val="150000"/>
              </a:lnSpc>
              <a:spcBef>
                <a:spcPts val="2000"/>
              </a:spcBef>
              <a:spcAft>
                <a:spcPts val="0"/>
              </a:spcAft>
              <a:buFontTx/>
              <a:buChar char="-"/>
            </a:pPr>
            <a:endParaRPr lang="es-ES" sz="1800" dirty="0">
              <a:solidFill>
                <a:schemeClr val="dk1"/>
              </a:solidFill>
            </a:endParaRPr>
          </a:p>
          <a:p>
            <a:pPr marL="285750" marR="0" lvl="0" indent="-285750" algn="just" rtl="0">
              <a:lnSpc>
                <a:spcPct val="150000"/>
              </a:lnSpc>
              <a:spcBef>
                <a:spcPts val="2000"/>
              </a:spcBef>
              <a:spcAft>
                <a:spcPts val="0"/>
              </a:spcAft>
              <a:buFontTx/>
              <a:buChar char="-"/>
            </a:pPr>
            <a:endParaRPr lang="es-ES"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120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92BB81A0-B6B3-4D51-A95D-E3DB82B66607}"/>
              </a:ext>
            </a:extLst>
          </p:cNvPr>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CRONOGRAMA DE TAREAS</a:t>
            </a:r>
            <a:endParaRPr sz="5400" dirty="0">
              <a:solidFill>
                <a:schemeClr val="lt1"/>
              </a:solidFill>
              <a:latin typeface="Calibri"/>
              <a:ea typeface="Calibri"/>
              <a:cs typeface="Calibri"/>
              <a:sym typeface="Calibri"/>
            </a:endParaRPr>
          </a:p>
        </p:txBody>
      </p:sp>
      <p:sp>
        <p:nvSpPr>
          <p:cNvPr id="3" name="Google Shape;207;p10">
            <a:extLst>
              <a:ext uri="{FF2B5EF4-FFF2-40B4-BE49-F238E27FC236}">
                <a16:creationId xmlns:a16="http://schemas.microsoft.com/office/drawing/2014/main" id="{3B2E889C-C344-4CBE-8B23-36FE4700D659}"/>
              </a:ext>
            </a:extLst>
          </p:cNvPr>
          <p:cNvSpPr/>
          <p:nvPr/>
        </p:nvSpPr>
        <p:spPr>
          <a:xfrm>
            <a:off x="149013" y="2760675"/>
            <a:ext cx="8356160" cy="467303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2000"/>
              </a:spcBef>
              <a:spcAft>
                <a:spcPts val="0"/>
              </a:spcAft>
              <a:buNone/>
            </a:pPr>
            <a:r>
              <a:rPr lang="es-ES" sz="2800" dirty="0">
                <a:solidFill>
                  <a:schemeClr val="dk1"/>
                </a:solidFill>
                <a:latin typeface="Arial"/>
                <a:ea typeface="Arial"/>
                <a:cs typeface="Arial"/>
                <a:sym typeface="Arial"/>
              </a:rPr>
              <a:t>En el cronograma de tareas se evidencia actividad por actividad que se necesita para cumplir con el desarrollo del software. </a:t>
            </a:r>
            <a:endParaRPr lang="es-ES" sz="2800" dirty="0">
              <a:solidFill>
                <a:schemeClr val="dk1"/>
              </a:solidFill>
            </a:endParaRPr>
          </a:p>
          <a:p>
            <a:pPr lvl="0" algn="just">
              <a:lnSpc>
                <a:spcPct val="150000"/>
              </a:lnSpc>
              <a:spcBef>
                <a:spcPts val="2000"/>
              </a:spcBef>
            </a:pPr>
            <a:r>
              <a:rPr lang="es-CO" u="sng" dirty="0">
                <a:hlinkClick r:id="rId2"/>
              </a:rPr>
              <a:t>https://drive.google.com/file/d/1_x8H7fcmZM3qlo_4hU3fdJ3FWOMXl0yy/view?usp=sharing</a:t>
            </a:r>
            <a:endParaRPr lang="es-ES" sz="2800" dirty="0">
              <a:solidFill>
                <a:schemeClr val="dk1"/>
              </a:solidFill>
              <a:latin typeface="Arial"/>
              <a:ea typeface="Arial"/>
              <a:cs typeface="Arial"/>
              <a:sym typeface="Arial"/>
            </a:endParaRPr>
          </a:p>
          <a:p>
            <a:pPr marL="0" marR="0" lvl="0" indent="0" algn="just" rtl="0">
              <a:lnSpc>
                <a:spcPct val="150000"/>
              </a:lnSpc>
              <a:spcBef>
                <a:spcPts val="2000"/>
              </a:spcBef>
              <a:spcAft>
                <a:spcPts val="0"/>
              </a:spcAft>
              <a:buNone/>
            </a:pPr>
            <a:endParaRPr lang="es-ES" sz="2800" dirty="0">
              <a:solidFill>
                <a:schemeClr val="dk1"/>
              </a:solidFill>
            </a:endParaRPr>
          </a:p>
          <a:p>
            <a:pPr marL="0" marR="0" lvl="0" indent="0" algn="just" rtl="0">
              <a:lnSpc>
                <a:spcPct val="150000"/>
              </a:lnSpc>
              <a:spcBef>
                <a:spcPts val="2000"/>
              </a:spcBef>
              <a:spcAft>
                <a:spcPts val="0"/>
              </a:spcAft>
              <a:buNone/>
            </a:pPr>
            <a:endParaRPr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402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0A73991C-2DB1-420B-BCA0-B43813573ACE}"/>
              </a:ext>
            </a:extLst>
          </p:cNvPr>
          <p:cNvSpPr txBox="1"/>
          <p:nvPr/>
        </p:nvSpPr>
        <p:spPr>
          <a:xfrm>
            <a:off x="0" y="487225"/>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CASOS DE USO</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a16="http://schemas.microsoft.com/office/drawing/2014/main" id="{3B2E889C-C344-4CBE-8B23-36FE4700D659}"/>
              </a:ext>
            </a:extLst>
          </p:cNvPr>
          <p:cNvSpPr/>
          <p:nvPr/>
        </p:nvSpPr>
        <p:spPr>
          <a:xfrm>
            <a:off x="446361" y="1877880"/>
            <a:ext cx="7896140" cy="76174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2000"/>
              </a:spcBef>
              <a:spcAft>
                <a:spcPts val="0"/>
              </a:spcAft>
              <a:buNone/>
            </a:pPr>
            <a:r>
              <a:rPr lang="es-ES" sz="1800" dirty="0">
                <a:solidFill>
                  <a:schemeClr val="dk1"/>
                </a:solidFill>
                <a:latin typeface="Arial"/>
                <a:ea typeface="Arial"/>
                <a:cs typeface="Arial"/>
                <a:sym typeface="Arial"/>
              </a:rPr>
              <a:t>En los casos de uso mostraremos los actores que realizan las funcionalidades y como se relacionan.</a:t>
            </a:r>
          </a:p>
          <a:p>
            <a:pPr marL="0" marR="0" lvl="0" indent="0" algn="just" rtl="0">
              <a:lnSpc>
                <a:spcPct val="150000"/>
              </a:lnSpc>
              <a:spcBef>
                <a:spcPts val="2000"/>
              </a:spcBef>
              <a:spcAft>
                <a:spcPts val="0"/>
              </a:spcAft>
              <a:buNone/>
            </a:pPr>
            <a:r>
              <a:rPr lang="es-ES" sz="1800" dirty="0">
                <a:solidFill>
                  <a:schemeClr val="dk1"/>
                </a:solidFill>
              </a:rPr>
              <a:t>CASOS DE USO:</a:t>
            </a:r>
          </a:p>
          <a:p>
            <a:pPr lvl="0" algn="just">
              <a:lnSpc>
                <a:spcPct val="150000"/>
              </a:lnSpc>
              <a:spcBef>
                <a:spcPts val="2000"/>
              </a:spcBef>
            </a:pPr>
            <a:r>
              <a:rPr lang="es-ES" sz="1800" dirty="0">
                <a:solidFill>
                  <a:schemeClr val="dk1"/>
                </a:solidFill>
                <a:hlinkClick r:id="rId2"/>
              </a:rPr>
              <a:t>https://drive.google.com/drive/folders/1lr2yoAVbXoPGnk_0PXhNONd0n0gd5X5q?usp=sharing</a:t>
            </a:r>
            <a:endParaRPr lang="es-ES" sz="1800" dirty="0">
              <a:solidFill>
                <a:schemeClr val="dk1"/>
              </a:solidFill>
            </a:endParaRPr>
          </a:p>
          <a:p>
            <a:pPr lvl="0" algn="just">
              <a:lnSpc>
                <a:spcPct val="150000"/>
              </a:lnSpc>
              <a:spcBef>
                <a:spcPts val="2000"/>
              </a:spcBef>
            </a:pPr>
            <a:r>
              <a:rPr lang="es-ES" sz="1800" dirty="0">
                <a:solidFill>
                  <a:schemeClr val="dk1"/>
                </a:solidFill>
              </a:rPr>
              <a:t>DESCRIPCION:</a:t>
            </a:r>
          </a:p>
          <a:p>
            <a:pPr lvl="0" algn="just">
              <a:lnSpc>
                <a:spcPct val="150000"/>
              </a:lnSpc>
              <a:spcBef>
                <a:spcPts val="2000"/>
              </a:spcBef>
            </a:pPr>
            <a:r>
              <a:rPr lang="es-ES" sz="1800" dirty="0">
                <a:solidFill>
                  <a:schemeClr val="dk1"/>
                </a:solidFill>
                <a:hlinkClick r:id="rId3"/>
              </a:rPr>
              <a:t>https://drive.google.com/file/d/1phbKLQjAkG-dsBtSDXAS9va8QKZgL613/view?usp=sharing</a:t>
            </a:r>
            <a:endParaRPr lang="es-ES" sz="1800" dirty="0">
              <a:solidFill>
                <a:schemeClr val="dk1"/>
              </a:solidFill>
            </a:endParaRPr>
          </a:p>
          <a:p>
            <a:pPr lvl="0" algn="just">
              <a:lnSpc>
                <a:spcPct val="150000"/>
              </a:lnSpc>
              <a:spcBef>
                <a:spcPts val="2000"/>
              </a:spcBef>
            </a:pPr>
            <a:endParaRPr lang="es-ES" sz="1800" dirty="0">
              <a:solidFill>
                <a:schemeClr val="dk1"/>
              </a:solidFill>
            </a:endParaRPr>
          </a:p>
          <a:p>
            <a:pPr lvl="0" algn="just">
              <a:lnSpc>
                <a:spcPct val="150000"/>
              </a:lnSpc>
              <a:spcBef>
                <a:spcPts val="2000"/>
              </a:spcBef>
            </a:pPr>
            <a:endParaRPr lang="es-ES" sz="1800" dirty="0">
              <a:solidFill>
                <a:schemeClr val="dk1"/>
              </a:solidFill>
              <a:latin typeface="Arial"/>
              <a:ea typeface="Arial"/>
              <a:cs typeface="Arial"/>
              <a:sym typeface="Arial"/>
            </a:endParaRPr>
          </a:p>
          <a:p>
            <a:pPr marL="0" marR="0" lvl="0" indent="0" algn="just" rtl="0">
              <a:lnSpc>
                <a:spcPct val="150000"/>
              </a:lnSpc>
              <a:spcBef>
                <a:spcPts val="2000"/>
              </a:spcBef>
              <a:spcAft>
                <a:spcPts val="0"/>
              </a:spcAft>
              <a:buNone/>
            </a:pPr>
            <a:endParaRPr lang="es-ES" sz="1800" dirty="0">
              <a:solidFill>
                <a:schemeClr val="dk1"/>
              </a:solidFill>
            </a:endParaRPr>
          </a:p>
          <a:p>
            <a:pPr marL="0" marR="0" lvl="0" indent="0" algn="just" rtl="0">
              <a:lnSpc>
                <a:spcPct val="150000"/>
              </a:lnSpc>
              <a:spcBef>
                <a:spcPts val="2000"/>
              </a:spcBef>
              <a:spcAft>
                <a:spcPts val="0"/>
              </a:spcAft>
              <a:buNone/>
            </a:pPr>
            <a:endParaRPr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759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B9A59844-712B-485D-BC0C-C33E7272FB26}"/>
              </a:ext>
            </a:extLst>
          </p:cNvPr>
          <p:cNvSpPr txBox="1"/>
          <p:nvPr/>
        </p:nvSpPr>
        <p:spPr>
          <a:xfrm>
            <a:off x="0" y="459090"/>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DIAGRAMA DE CLASES</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a16="http://schemas.microsoft.com/office/drawing/2014/main" id="{3B2E889C-C344-4CBE-8B23-36FE4700D659}"/>
              </a:ext>
            </a:extLst>
          </p:cNvPr>
          <p:cNvSpPr/>
          <p:nvPr/>
        </p:nvSpPr>
        <p:spPr>
          <a:xfrm>
            <a:off x="311851" y="3073828"/>
            <a:ext cx="7896140" cy="4211369"/>
          </a:xfrm>
          <a:prstGeom prst="rect">
            <a:avLst/>
          </a:prstGeom>
          <a:noFill/>
          <a:ln>
            <a:noFill/>
          </a:ln>
        </p:spPr>
        <p:txBody>
          <a:bodyPr spcFirstLastPara="1" wrap="square" lIns="91425" tIns="45700" rIns="91425" bIns="45700" anchor="t" anchorCtr="0">
            <a:spAutoFit/>
          </a:bodyPr>
          <a:lstStyle/>
          <a:p>
            <a:pPr lvl="0" algn="just">
              <a:lnSpc>
                <a:spcPct val="150000"/>
              </a:lnSpc>
              <a:spcBef>
                <a:spcPts val="2000"/>
              </a:spcBef>
            </a:pPr>
            <a:r>
              <a:rPr lang="es-ES" sz="2400" dirty="0">
                <a:solidFill>
                  <a:schemeClr val="dk1"/>
                </a:solidFill>
                <a:sym typeface="Arial"/>
              </a:rPr>
              <a:t>En el diagrama de clases </a:t>
            </a:r>
            <a:r>
              <a:rPr lang="es-ES" sz="2400" dirty="0"/>
              <a:t>mostramos las </a:t>
            </a:r>
            <a:r>
              <a:rPr lang="es-ES" sz="2400" b="1" dirty="0"/>
              <a:t>clases</a:t>
            </a:r>
            <a:r>
              <a:rPr lang="es-ES" sz="2400" dirty="0"/>
              <a:t> del sistema, sus atributos, operaciones (o métodos), y las relaciones entre los objetos.</a:t>
            </a:r>
          </a:p>
          <a:p>
            <a:pPr lvl="0" algn="just">
              <a:lnSpc>
                <a:spcPct val="150000"/>
              </a:lnSpc>
              <a:spcBef>
                <a:spcPts val="2000"/>
              </a:spcBef>
            </a:pPr>
            <a:r>
              <a:rPr lang="es-CO" u="sng">
                <a:hlinkClick r:id="rId2"/>
              </a:rPr>
              <a:t>https://drive.google.com/drive/folders/1TWWbrgHIGAHZcCdMFMY-VoPxIMmzaOhN?usp=sharing</a:t>
            </a:r>
            <a:endParaRPr lang="es-ES" sz="2400" dirty="0"/>
          </a:p>
          <a:p>
            <a:pPr lvl="0" algn="just">
              <a:lnSpc>
                <a:spcPct val="150000"/>
              </a:lnSpc>
              <a:spcBef>
                <a:spcPts val="2000"/>
              </a:spcBef>
            </a:pPr>
            <a:endParaRPr lang="es-ES" sz="2400" dirty="0">
              <a:solidFill>
                <a:schemeClr val="dk1"/>
              </a:solidFill>
              <a:sym typeface="Arial"/>
            </a:endParaRPr>
          </a:p>
          <a:p>
            <a:pPr lvl="0" algn="just">
              <a:lnSpc>
                <a:spcPct val="150000"/>
              </a:lnSpc>
              <a:spcBef>
                <a:spcPts val="2000"/>
              </a:spcBef>
            </a:pPr>
            <a:endParaRPr sz="2400" dirty="0">
              <a:solidFill>
                <a:schemeClr val="dk1"/>
              </a:solidFill>
              <a:sym typeface="Arial"/>
            </a:endParaRPr>
          </a:p>
        </p:txBody>
      </p:sp>
    </p:spTree>
    <p:extLst>
      <p:ext uri="{BB962C8B-B14F-4D97-AF65-F5344CB8AC3E}">
        <p14:creationId xmlns:p14="http://schemas.microsoft.com/office/powerpoint/2010/main" val="343324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0">
            <a:extLst>
              <a:ext uri="{FF2B5EF4-FFF2-40B4-BE49-F238E27FC236}">
                <a16:creationId xmlns:a16="http://schemas.microsoft.com/office/drawing/2014/main" id="{E02398A8-FF17-4C97-BDFF-1C64BEC374B3}"/>
              </a:ext>
            </a:extLst>
          </p:cNvPr>
          <p:cNvSpPr txBox="1"/>
          <p:nvPr/>
        </p:nvSpPr>
        <p:spPr>
          <a:xfrm>
            <a:off x="0" y="764088"/>
            <a:ext cx="7896140" cy="32270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SISTEMA CONTROL DE VERSIONES</a:t>
            </a:r>
            <a:endParaRPr sz="5400" dirty="0">
              <a:solidFill>
                <a:schemeClr val="lt1"/>
              </a:solidFill>
              <a:latin typeface="Calibri"/>
              <a:ea typeface="Calibri"/>
              <a:cs typeface="Calibri"/>
              <a:sym typeface="Calibri"/>
            </a:endParaRPr>
          </a:p>
        </p:txBody>
      </p:sp>
      <p:sp>
        <p:nvSpPr>
          <p:cNvPr id="4" name="Google Shape;207;p10">
            <a:extLst>
              <a:ext uri="{FF2B5EF4-FFF2-40B4-BE49-F238E27FC236}">
                <a16:creationId xmlns:a16="http://schemas.microsoft.com/office/drawing/2014/main" id="{3B2E889C-C344-4CBE-8B23-36FE4700D659}"/>
              </a:ext>
            </a:extLst>
          </p:cNvPr>
          <p:cNvSpPr/>
          <p:nvPr/>
        </p:nvSpPr>
        <p:spPr>
          <a:xfrm>
            <a:off x="441737" y="1857338"/>
            <a:ext cx="7896140" cy="6063158"/>
          </a:xfrm>
          <a:prstGeom prst="rect">
            <a:avLst/>
          </a:prstGeom>
          <a:noFill/>
          <a:ln>
            <a:noFill/>
          </a:ln>
        </p:spPr>
        <p:txBody>
          <a:bodyPr spcFirstLastPara="1" wrap="square" lIns="91425" tIns="45700" rIns="91425" bIns="45700" anchor="t" anchorCtr="0">
            <a:spAutoFit/>
          </a:bodyPr>
          <a:lstStyle/>
          <a:p>
            <a:pPr lvl="0" algn="just">
              <a:lnSpc>
                <a:spcPct val="150000"/>
              </a:lnSpc>
              <a:spcBef>
                <a:spcPts val="2000"/>
              </a:spcBef>
            </a:pPr>
            <a:r>
              <a:rPr lang="es-CO" sz="2400" dirty="0">
                <a:solidFill>
                  <a:schemeClr val="dk1"/>
                </a:solidFill>
                <a:sym typeface="Arial"/>
              </a:rPr>
              <a:t>En el sistema de co</a:t>
            </a:r>
            <a:r>
              <a:rPr lang="es-CO" sz="2400" dirty="0">
                <a:solidFill>
                  <a:schemeClr val="dk1"/>
                </a:solidFill>
              </a:rPr>
              <a:t>ntrol de versiones llevamos </a:t>
            </a:r>
            <a:r>
              <a:rPr lang="es-ES" sz="2400" dirty="0"/>
              <a:t>la gestión de los cambios que se realizan sobre los documentos de software o la configuración del mismo. </a:t>
            </a:r>
          </a:p>
          <a:p>
            <a:pPr lvl="0" algn="just">
              <a:lnSpc>
                <a:spcPct val="150000"/>
              </a:lnSpc>
              <a:spcBef>
                <a:spcPts val="2000"/>
              </a:spcBef>
            </a:pPr>
            <a:endParaRPr lang="es-ES" sz="2400" dirty="0"/>
          </a:p>
          <a:p>
            <a:pPr lvl="0" algn="just">
              <a:lnSpc>
                <a:spcPct val="150000"/>
              </a:lnSpc>
              <a:spcBef>
                <a:spcPts val="2000"/>
              </a:spcBef>
            </a:pPr>
            <a:endParaRPr lang="es-ES" sz="2400" dirty="0"/>
          </a:p>
          <a:p>
            <a:pPr lvl="0" algn="r">
              <a:lnSpc>
                <a:spcPct val="150000"/>
              </a:lnSpc>
              <a:spcBef>
                <a:spcPts val="2000"/>
              </a:spcBef>
            </a:pPr>
            <a:endParaRPr lang="es-ES" sz="2400" dirty="0"/>
          </a:p>
          <a:p>
            <a:pPr lvl="0" algn="just">
              <a:lnSpc>
                <a:spcPct val="150000"/>
              </a:lnSpc>
              <a:spcBef>
                <a:spcPts val="2000"/>
              </a:spcBef>
            </a:pPr>
            <a:endParaRPr lang="es-ES" sz="2400" dirty="0"/>
          </a:p>
          <a:p>
            <a:pPr lvl="0" algn="just">
              <a:lnSpc>
                <a:spcPct val="150000"/>
              </a:lnSpc>
              <a:spcBef>
                <a:spcPts val="2000"/>
              </a:spcBef>
            </a:pPr>
            <a:endParaRPr lang="es-ES" sz="2400" dirty="0">
              <a:solidFill>
                <a:schemeClr val="dk1"/>
              </a:solidFill>
              <a:sym typeface="Arial"/>
            </a:endParaRPr>
          </a:p>
        </p:txBody>
      </p:sp>
      <p:sp>
        <p:nvSpPr>
          <p:cNvPr id="35" name="Rectangle 31">
            <a:extLst>
              <a:ext uri="{FF2B5EF4-FFF2-40B4-BE49-F238E27FC236}">
                <a16:creationId xmlns:a16="http://schemas.microsoft.com/office/drawing/2014/main" id="{4111C78E-B09B-4730-95BB-FF89CD76D583}"/>
              </a:ext>
            </a:extLst>
          </p:cNvPr>
          <p:cNvSpPr>
            <a:spLocks noChangeArrowheads="1"/>
          </p:cNvSpPr>
          <p:nvPr/>
        </p:nvSpPr>
        <p:spPr bwMode="auto">
          <a:xfrm>
            <a:off x="652753" y="5947718"/>
            <a:ext cx="5551100"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https://github.com/PROYECTOTIC</a:t>
            </a:r>
            <a:endParaRPr kumimoji="0" lang="es-CO" altLang="es-CO"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900" b="0" i="0" u="sng" strike="noStrike" cap="none" normalizeH="0" baseline="0" dirty="0">
              <a:ln>
                <a:noFill/>
              </a:ln>
              <a:solidFill>
                <a:srgbClr val="FFFFFF"/>
              </a:solidFill>
              <a:effectLst/>
              <a:latin typeface="Google Sans"/>
            </a:endParaRPr>
          </a:p>
        </p:txBody>
      </p:sp>
      <p:sp>
        <p:nvSpPr>
          <p:cNvPr id="39" name="Rectangle 35">
            <a:extLst>
              <a:ext uri="{FF2B5EF4-FFF2-40B4-BE49-F238E27FC236}">
                <a16:creationId xmlns:a16="http://schemas.microsoft.com/office/drawing/2014/main" id="{BC364C99-DAB3-428B-87E9-B5F43E5F167D}"/>
              </a:ext>
            </a:extLst>
          </p:cNvPr>
          <p:cNvSpPr>
            <a:spLocks noChangeArrowheads="1"/>
          </p:cNvSpPr>
          <p:nvPr/>
        </p:nvSpPr>
        <p:spPr bwMode="auto">
          <a:xfrm>
            <a:off x="-66940113"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900" b="0" i="0" u="none" strike="noStrike" cap="none" normalizeH="0" baseline="0">
                <a:ln>
                  <a:noFill/>
                </a:ln>
                <a:solidFill>
                  <a:srgbClr val="000000"/>
                </a:solidFill>
                <a:effectLst/>
                <a:latin typeface="Roboto"/>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15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40" name="Google Shape;140;p2"/>
          <p:cNvSpPr txBox="1">
            <a:spLocks noGrp="1"/>
          </p:cNvSpPr>
          <p:nvPr>
            <p:ph type="title"/>
          </p:nvPr>
        </p:nvSpPr>
        <p:spPr>
          <a:xfrm>
            <a:off x="3584575" y="4808538"/>
            <a:ext cx="5559425" cy="15922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FORMACIÓN III TRIMESTRE TPS </a:t>
            </a:r>
            <a:endParaRPr sz="54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213" name="Google Shape;213;p1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14" name="Google Shape;214;p1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4"/>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a:solidFill>
                  <a:schemeClr val="lt1"/>
                </a:solidFill>
                <a:latin typeface="Calibri"/>
                <a:ea typeface="Calibri"/>
                <a:cs typeface="Calibri"/>
                <a:sym typeface="Calibri"/>
              </a:rPr>
              <a:t>AGENDA</a:t>
            </a:r>
            <a:endParaRPr sz="6600">
              <a:solidFill>
                <a:schemeClr val="lt1"/>
              </a:solidFill>
              <a:latin typeface="Calibri"/>
              <a:ea typeface="Calibri"/>
              <a:cs typeface="Calibri"/>
              <a:sym typeface="Calibri"/>
            </a:endParaRPr>
          </a:p>
        </p:txBody>
      </p:sp>
      <p:sp>
        <p:nvSpPr>
          <p:cNvPr id="147" name="Google Shape;147;p4"/>
          <p:cNvSpPr txBox="1"/>
          <p:nvPr/>
        </p:nvSpPr>
        <p:spPr>
          <a:xfrm>
            <a:off x="763813" y="2235200"/>
            <a:ext cx="3604987"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1. NOMBRE DEL PROYECTO E INTEGRANTES</a:t>
            </a:r>
            <a:endParaRPr sz="1600">
              <a:solidFill>
                <a:schemeClr val="dk1"/>
              </a:solidFill>
              <a:latin typeface="Calibri"/>
              <a:ea typeface="Calibri"/>
              <a:cs typeface="Calibri"/>
              <a:sym typeface="Calibri"/>
            </a:endParaRPr>
          </a:p>
        </p:txBody>
      </p:sp>
      <p:sp>
        <p:nvSpPr>
          <p:cNvPr id="148" name="Google Shape;148;p4"/>
          <p:cNvSpPr txBox="1"/>
          <p:nvPr/>
        </p:nvSpPr>
        <p:spPr>
          <a:xfrm>
            <a:off x="763814" y="274936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2. INTRODUCCIÓN</a:t>
            </a:r>
            <a:endParaRPr sz="1600">
              <a:solidFill>
                <a:schemeClr val="dk1"/>
              </a:solidFill>
              <a:latin typeface="Calibri"/>
              <a:ea typeface="Calibri"/>
              <a:cs typeface="Calibri"/>
              <a:sym typeface="Calibri"/>
            </a:endParaRPr>
          </a:p>
        </p:txBody>
      </p:sp>
      <p:sp>
        <p:nvSpPr>
          <p:cNvPr id="149" name="Google Shape;149;p4"/>
          <p:cNvSpPr txBox="1"/>
          <p:nvPr/>
        </p:nvSpPr>
        <p:spPr>
          <a:xfrm>
            <a:off x="763814" y="3269704"/>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3. PLANTEAMIENTO DEL PROBLEMA</a:t>
            </a:r>
            <a:endParaRPr sz="1600">
              <a:solidFill>
                <a:schemeClr val="dk1"/>
              </a:solidFill>
              <a:latin typeface="Calibri"/>
              <a:ea typeface="Calibri"/>
              <a:cs typeface="Calibri"/>
              <a:sym typeface="Calibri"/>
            </a:endParaRPr>
          </a:p>
        </p:txBody>
      </p:sp>
      <p:sp>
        <p:nvSpPr>
          <p:cNvPr id="150" name="Google Shape;150;p4"/>
          <p:cNvSpPr txBox="1"/>
          <p:nvPr/>
        </p:nvSpPr>
        <p:spPr>
          <a:xfrm>
            <a:off x="763814" y="3783872"/>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dirty="0">
                <a:solidFill>
                  <a:schemeClr val="dk1"/>
                </a:solidFill>
                <a:latin typeface="Calibri"/>
                <a:ea typeface="Calibri"/>
                <a:cs typeface="Calibri"/>
                <a:sym typeface="Calibri"/>
              </a:rPr>
              <a:t>4. OBJETIVO GENERAL Y ESPECÍFICOS</a:t>
            </a:r>
            <a:endParaRPr sz="1600" dirty="0">
              <a:solidFill>
                <a:schemeClr val="dk1"/>
              </a:solidFill>
              <a:latin typeface="Calibri"/>
              <a:ea typeface="Calibri"/>
              <a:cs typeface="Calibri"/>
              <a:sym typeface="Calibri"/>
            </a:endParaRPr>
          </a:p>
        </p:txBody>
      </p:sp>
      <p:sp>
        <p:nvSpPr>
          <p:cNvPr id="151" name="Google Shape;151;p4"/>
          <p:cNvSpPr txBox="1"/>
          <p:nvPr/>
        </p:nvSpPr>
        <p:spPr>
          <a:xfrm>
            <a:off x="763814" y="4285708"/>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dirty="0">
                <a:solidFill>
                  <a:schemeClr val="dk1"/>
                </a:solidFill>
                <a:latin typeface="Calibri"/>
                <a:ea typeface="Calibri"/>
                <a:cs typeface="Calibri"/>
                <a:sym typeface="Calibri"/>
              </a:rPr>
              <a:t>5. ALCANCE DEL PROYECTO</a:t>
            </a:r>
            <a:endParaRPr sz="1600" dirty="0">
              <a:solidFill>
                <a:schemeClr val="dk1"/>
              </a:solidFill>
              <a:latin typeface="Calibri"/>
              <a:ea typeface="Calibri"/>
              <a:cs typeface="Calibri"/>
              <a:sym typeface="Calibri"/>
            </a:endParaRPr>
          </a:p>
        </p:txBody>
      </p:sp>
      <p:sp>
        <p:nvSpPr>
          <p:cNvPr id="152" name="Google Shape;152;p4"/>
          <p:cNvSpPr txBox="1"/>
          <p:nvPr/>
        </p:nvSpPr>
        <p:spPr>
          <a:xfrm>
            <a:off x="763814" y="4799876"/>
            <a:ext cx="3604986" cy="5029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600">
                <a:solidFill>
                  <a:schemeClr val="dk1"/>
                </a:solidFill>
                <a:latin typeface="Calibri"/>
                <a:ea typeface="Calibri"/>
                <a:cs typeface="Calibri"/>
                <a:sym typeface="Calibri"/>
              </a:rPr>
              <a:t>6. JUSTIFICACIÓN</a:t>
            </a:r>
            <a:endParaRPr sz="1600">
              <a:solidFill>
                <a:schemeClr val="dk1"/>
              </a:solidFill>
              <a:latin typeface="Calibri"/>
              <a:ea typeface="Calibri"/>
              <a:cs typeface="Calibri"/>
              <a:sym typeface="Calibri"/>
            </a:endParaRPr>
          </a:p>
        </p:txBody>
      </p:sp>
      <p:sp>
        <p:nvSpPr>
          <p:cNvPr id="153" name="Google Shape;153;p4"/>
          <p:cNvSpPr txBox="1"/>
          <p:nvPr/>
        </p:nvSpPr>
        <p:spPr>
          <a:xfrm>
            <a:off x="763814" y="5320212"/>
            <a:ext cx="3604986" cy="91177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CO" sz="1600" dirty="0">
                <a:solidFill>
                  <a:schemeClr val="dk1"/>
                </a:solidFill>
                <a:latin typeface="Calibri"/>
                <a:ea typeface="Calibri"/>
                <a:cs typeface="Calibri"/>
                <a:sym typeface="Calibri"/>
              </a:rPr>
              <a:t>7. TEC. LEVANTAMIENTO DE INFORMACIÓN Y RESULTADOS APLICACIÓN TÉCNICAS</a:t>
            </a:r>
            <a:endParaRPr sz="1600" dirty="0">
              <a:solidFill>
                <a:schemeClr val="dk1"/>
              </a:solidFill>
              <a:latin typeface="Calibri"/>
              <a:ea typeface="Calibri"/>
              <a:cs typeface="Calibri"/>
              <a:sym typeface="Calibri"/>
            </a:endParaRPr>
          </a:p>
        </p:txBody>
      </p:sp>
      <p:sp>
        <p:nvSpPr>
          <p:cNvPr id="155" name="Google Shape;155;p4"/>
          <p:cNvSpPr txBox="1"/>
          <p:nvPr/>
        </p:nvSpPr>
        <p:spPr>
          <a:xfrm>
            <a:off x="4637314" y="2192324"/>
            <a:ext cx="3655786" cy="54579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endParaRPr lang="es-CO" sz="1600" dirty="0">
              <a:solidFill>
                <a:schemeClr val="dk1"/>
              </a:solidFill>
              <a:latin typeface="Calibri"/>
              <a:ea typeface="Calibri"/>
              <a:cs typeface="Calibri"/>
              <a:sym typeface="Calibri"/>
            </a:endParaRPr>
          </a:p>
          <a:p>
            <a:r>
              <a:rPr lang="es-CO" sz="1600" dirty="0">
                <a:solidFill>
                  <a:schemeClr val="dk1"/>
                </a:solidFill>
                <a:latin typeface="Calibri"/>
                <a:ea typeface="Calibri"/>
                <a:cs typeface="Calibri"/>
                <a:sym typeface="Calibri"/>
              </a:rPr>
              <a:t>8. INFORME DE REQUERIMIENTOS DEL SOFTWARE</a:t>
            </a: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
        <p:nvSpPr>
          <p:cNvPr id="156" name="Google Shape;156;p4"/>
          <p:cNvSpPr txBox="1"/>
          <p:nvPr/>
        </p:nvSpPr>
        <p:spPr>
          <a:xfrm>
            <a:off x="4637321" y="2749383"/>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CO" sz="1600" dirty="0">
                <a:solidFill>
                  <a:schemeClr val="dk1"/>
                </a:solidFill>
                <a:latin typeface="Calibri"/>
                <a:ea typeface="Calibri"/>
                <a:cs typeface="Calibri"/>
                <a:sym typeface="Calibri"/>
              </a:rPr>
              <a:t>9. MAPA DE PROCESOS</a:t>
            </a:r>
            <a:endParaRPr sz="1600" dirty="0">
              <a:solidFill>
                <a:schemeClr val="dk1"/>
              </a:solidFill>
              <a:latin typeface="Calibri"/>
              <a:ea typeface="Calibri"/>
              <a:cs typeface="Calibri"/>
              <a:sym typeface="Calibri"/>
            </a:endParaRPr>
          </a:p>
        </p:txBody>
      </p:sp>
      <p:sp>
        <p:nvSpPr>
          <p:cNvPr id="14" name="Google Shape;156;p4">
            <a:extLst>
              <a:ext uri="{FF2B5EF4-FFF2-40B4-BE49-F238E27FC236}">
                <a16:creationId xmlns:a16="http://schemas.microsoft.com/office/drawing/2014/main" id="{430ADC53-041C-4D4E-84A8-12A508B8DB01}"/>
              </a:ext>
            </a:extLst>
          </p:cNvPr>
          <p:cNvSpPr txBox="1"/>
          <p:nvPr/>
        </p:nvSpPr>
        <p:spPr>
          <a:xfrm>
            <a:off x="4637300" y="3269764"/>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r>
              <a:rPr lang="es-CO" sz="1600" dirty="0">
                <a:solidFill>
                  <a:schemeClr val="dk1"/>
                </a:solidFill>
                <a:latin typeface="Calibri"/>
                <a:ea typeface="Calibri"/>
                <a:cs typeface="Calibri"/>
                <a:sym typeface="Calibri"/>
              </a:rPr>
              <a:t>10.</a:t>
            </a:r>
            <a:r>
              <a:rPr lang="es-ES" sz="1600" dirty="0">
                <a:solidFill>
                  <a:schemeClr val="dk1"/>
                </a:solidFill>
                <a:latin typeface="Calibri"/>
                <a:ea typeface="Calibri"/>
                <a:cs typeface="Calibri"/>
                <a:sym typeface="Calibri"/>
              </a:rPr>
              <a:t> MODELO DE ENTIDAD RELACION</a:t>
            </a:r>
            <a:endParaRPr lang="es-CO" sz="1600" dirty="0">
              <a:solidFill>
                <a:schemeClr val="dk1"/>
              </a:solidFill>
              <a:latin typeface="Calibri"/>
              <a:ea typeface="Calibri"/>
              <a:cs typeface="Calibri"/>
              <a:sym typeface="Calibri"/>
            </a:endParaRPr>
          </a:p>
          <a:p>
            <a:pPr lvl="0"/>
            <a:endParaRPr sz="1600" dirty="0">
              <a:solidFill>
                <a:schemeClr val="dk1"/>
              </a:solidFill>
              <a:latin typeface="Calibri"/>
              <a:ea typeface="Calibri"/>
              <a:cs typeface="Calibri"/>
              <a:sym typeface="Calibri"/>
            </a:endParaRPr>
          </a:p>
        </p:txBody>
      </p:sp>
      <p:sp>
        <p:nvSpPr>
          <p:cNvPr id="15" name="Google Shape;156;p4">
            <a:extLst>
              <a:ext uri="{FF2B5EF4-FFF2-40B4-BE49-F238E27FC236}">
                <a16:creationId xmlns:a16="http://schemas.microsoft.com/office/drawing/2014/main" id="{101EF2C8-5EE2-4661-BE23-1177122445D7}"/>
              </a:ext>
            </a:extLst>
          </p:cNvPr>
          <p:cNvSpPr txBox="1"/>
          <p:nvPr/>
        </p:nvSpPr>
        <p:spPr>
          <a:xfrm>
            <a:off x="4637300" y="3783827"/>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r>
              <a:rPr lang="es-ES" sz="1600" dirty="0">
                <a:solidFill>
                  <a:schemeClr val="dk1"/>
                </a:solidFill>
                <a:latin typeface="Calibri"/>
                <a:ea typeface="Calibri"/>
                <a:cs typeface="Calibri"/>
                <a:sym typeface="Calibri"/>
              </a:rPr>
              <a:t>11.</a:t>
            </a:r>
            <a:r>
              <a:rPr lang="es-CO" sz="1600" dirty="0">
                <a:solidFill>
                  <a:schemeClr val="dk1"/>
                </a:solidFill>
                <a:latin typeface="Calibri"/>
                <a:ea typeface="Calibri"/>
                <a:cs typeface="Calibri"/>
                <a:sym typeface="Calibri"/>
              </a:rPr>
              <a:t> DICCIONARIO DE DATOS</a:t>
            </a:r>
            <a:r>
              <a:rPr lang="es-ES" sz="1600" dirty="0">
                <a:solidFill>
                  <a:schemeClr val="dk1"/>
                </a:solidFill>
                <a:latin typeface="Calibri"/>
                <a:ea typeface="Calibri"/>
                <a:cs typeface="Calibri"/>
                <a:sym typeface="Calibri"/>
              </a:rPr>
              <a:t> </a:t>
            </a:r>
          </a:p>
        </p:txBody>
      </p:sp>
      <p:sp>
        <p:nvSpPr>
          <p:cNvPr id="16" name="Google Shape;156;p4">
            <a:extLst>
              <a:ext uri="{FF2B5EF4-FFF2-40B4-BE49-F238E27FC236}">
                <a16:creationId xmlns:a16="http://schemas.microsoft.com/office/drawing/2014/main" id="{4599E52A-EE4B-4487-9213-D6BDD75B47B5}"/>
              </a:ext>
            </a:extLst>
          </p:cNvPr>
          <p:cNvSpPr txBox="1"/>
          <p:nvPr/>
        </p:nvSpPr>
        <p:spPr>
          <a:xfrm>
            <a:off x="4653514" y="4304050"/>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CO" sz="1600" dirty="0">
                <a:solidFill>
                  <a:schemeClr val="dk1"/>
                </a:solidFill>
                <a:latin typeface="Calibri"/>
                <a:ea typeface="Calibri"/>
                <a:cs typeface="Calibri"/>
                <a:sym typeface="Calibri"/>
              </a:rPr>
              <a:t>12. </a:t>
            </a:r>
            <a:r>
              <a:rPr lang="es-CO" sz="1600" dirty="0"/>
              <a:t>CRONOGRAMA DE TAREAS</a:t>
            </a:r>
            <a:endParaRPr sz="1600" dirty="0">
              <a:solidFill>
                <a:schemeClr val="dk1"/>
              </a:solidFill>
              <a:latin typeface="Calibri"/>
              <a:ea typeface="Calibri"/>
              <a:cs typeface="Calibri"/>
              <a:sym typeface="Calibri"/>
            </a:endParaRPr>
          </a:p>
        </p:txBody>
      </p:sp>
      <p:sp>
        <p:nvSpPr>
          <p:cNvPr id="17" name="Google Shape;156;p4">
            <a:extLst>
              <a:ext uri="{FF2B5EF4-FFF2-40B4-BE49-F238E27FC236}">
                <a16:creationId xmlns:a16="http://schemas.microsoft.com/office/drawing/2014/main" id="{F0A7A90B-AA85-416C-94D5-2C65C75A42E2}"/>
              </a:ext>
            </a:extLst>
          </p:cNvPr>
          <p:cNvSpPr txBox="1"/>
          <p:nvPr/>
        </p:nvSpPr>
        <p:spPr>
          <a:xfrm>
            <a:off x="4653514" y="4826903"/>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CO" sz="1800" dirty="0">
                <a:solidFill>
                  <a:schemeClr val="dk1"/>
                </a:solidFill>
                <a:latin typeface="Calibri"/>
                <a:ea typeface="Calibri"/>
                <a:cs typeface="Calibri"/>
                <a:sym typeface="Calibri"/>
              </a:rPr>
              <a:t>13. </a:t>
            </a:r>
            <a:r>
              <a:rPr lang="es-CO" sz="1600" dirty="0">
                <a:solidFill>
                  <a:schemeClr val="dk1"/>
                </a:solidFill>
                <a:latin typeface="Calibri"/>
                <a:ea typeface="Calibri"/>
                <a:cs typeface="Calibri"/>
                <a:sym typeface="Calibri"/>
              </a:rPr>
              <a:t>CASOS DE USO</a:t>
            </a:r>
            <a:endParaRPr sz="1600" dirty="0">
              <a:solidFill>
                <a:schemeClr val="dk1"/>
              </a:solidFill>
              <a:latin typeface="Calibri"/>
              <a:ea typeface="Calibri"/>
              <a:cs typeface="Calibri"/>
              <a:sym typeface="Calibri"/>
            </a:endParaRPr>
          </a:p>
        </p:txBody>
      </p:sp>
      <p:sp>
        <p:nvSpPr>
          <p:cNvPr id="18" name="Google Shape;156;p4">
            <a:extLst>
              <a:ext uri="{FF2B5EF4-FFF2-40B4-BE49-F238E27FC236}">
                <a16:creationId xmlns:a16="http://schemas.microsoft.com/office/drawing/2014/main" id="{70F36F02-3DDC-4B3E-B84B-16A0165C6CDA}"/>
              </a:ext>
            </a:extLst>
          </p:cNvPr>
          <p:cNvSpPr txBox="1"/>
          <p:nvPr/>
        </p:nvSpPr>
        <p:spPr>
          <a:xfrm>
            <a:off x="4637300" y="5349757"/>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r>
              <a:rPr lang="es-CO" sz="1600" dirty="0">
                <a:solidFill>
                  <a:schemeClr val="dk1"/>
                </a:solidFill>
                <a:latin typeface="Calibri"/>
                <a:ea typeface="Calibri"/>
                <a:cs typeface="Calibri"/>
                <a:sym typeface="Calibri"/>
              </a:rPr>
              <a:t>14. DIAGRAMA DE CLASES</a:t>
            </a:r>
          </a:p>
          <a:p>
            <a:pPr lvl="0"/>
            <a:endParaRPr sz="1600" dirty="0">
              <a:solidFill>
                <a:schemeClr val="dk1"/>
              </a:solidFill>
              <a:latin typeface="Calibri"/>
              <a:ea typeface="Calibri"/>
              <a:cs typeface="Calibri"/>
              <a:sym typeface="Calibri"/>
            </a:endParaRPr>
          </a:p>
        </p:txBody>
      </p:sp>
      <p:sp>
        <p:nvSpPr>
          <p:cNvPr id="19" name="Google Shape;156;p4">
            <a:extLst>
              <a:ext uri="{FF2B5EF4-FFF2-40B4-BE49-F238E27FC236}">
                <a16:creationId xmlns:a16="http://schemas.microsoft.com/office/drawing/2014/main" id="{7A9B9D13-57B0-4D92-A472-960173D465DB}"/>
              </a:ext>
            </a:extLst>
          </p:cNvPr>
          <p:cNvSpPr txBox="1"/>
          <p:nvPr/>
        </p:nvSpPr>
        <p:spPr>
          <a:xfrm>
            <a:off x="4637300" y="5884696"/>
            <a:ext cx="3655800" cy="5028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r>
              <a:rPr lang="es-ES" sz="1600" dirty="0">
                <a:solidFill>
                  <a:schemeClr val="dk1"/>
                </a:solidFill>
                <a:latin typeface="Calibri"/>
                <a:ea typeface="Calibri"/>
                <a:cs typeface="Calibri"/>
                <a:sym typeface="Calibri"/>
              </a:rPr>
              <a:t>15. SISTEMA CONTROL DE VERSIONES</a:t>
            </a:r>
          </a:p>
        </p:txBody>
      </p:sp>
      <p:sp>
        <p:nvSpPr>
          <p:cNvPr id="2" name="Rectángulo 1">
            <a:extLst>
              <a:ext uri="{FF2B5EF4-FFF2-40B4-BE49-F238E27FC236}">
                <a16:creationId xmlns:a16="http://schemas.microsoft.com/office/drawing/2014/main" id="{C499621A-092C-43DA-AE5E-FCDF6D5B58E5}"/>
              </a:ext>
            </a:extLst>
          </p:cNvPr>
          <p:cNvSpPr/>
          <p:nvPr/>
        </p:nvSpPr>
        <p:spPr>
          <a:xfrm>
            <a:off x="651271" y="6430321"/>
            <a:ext cx="8492729" cy="307777"/>
          </a:xfrm>
          <a:prstGeom prst="rect">
            <a:avLst/>
          </a:prstGeom>
        </p:spPr>
        <p:txBody>
          <a:bodyPr wrap="square">
            <a:spAutoFit/>
          </a:bodyPr>
          <a:lstStyle/>
          <a:p>
            <a:r>
              <a:rPr lang="es-CO" u="sng" dirty="0">
                <a:solidFill>
                  <a:srgbClr val="3367D6"/>
                </a:solidFill>
                <a:latin typeface="Roboto"/>
                <a:hlinkClick r:id="rId3"/>
              </a:rPr>
              <a:t>https://drive.google.com/drive/folders/1TWWbrgHIGAHZcCdMFMY-VoPxIMmzaOhN?usp=sharing</a:t>
            </a:r>
            <a:endParaRPr lang="es-CO" dirty="0">
              <a:solidFill>
                <a:srgbClr val="202124"/>
              </a:solidFill>
              <a:latin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p:nvPr/>
        </p:nvSpPr>
        <p:spPr>
          <a:xfrm>
            <a:off x="432324" y="919770"/>
            <a:ext cx="6020954" cy="4571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4400" b="1" i="0" u="none" strike="noStrike" cap="none" dirty="0">
                <a:solidFill>
                  <a:schemeClr val="lt1"/>
                </a:solidFill>
                <a:latin typeface="Calibri"/>
                <a:ea typeface="Calibri"/>
                <a:cs typeface="Calibri"/>
                <a:sym typeface="Calibri"/>
              </a:rPr>
              <a:t>INTEGRANTES Y NOMBRE DEL PROYECTO</a:t>
            </a:r>
            <a:endParaRPr sz="4400" b="0" i="0" u="none" strike="noStrike" cap="none" dirty="0">
              <a:solidFill>
                <a:schemeClr val="lt1"/>
              </a:solidFill>
              <a:latin typeface="Calibri"/>
              <a:ea typeface="Calibri"/>
              <a:cs typeface="Calibri"/>
              <a:sym typeface="Calibri"/>
            </a:endParaRPr>
          </a:p>
        </p:txBody>
      </p:sp>
      <p:sp>
        <p:nvSpPr>
          <p:cNvPr id="162" name="Google Shape;162;p3"/>
          <p:cNvSpPr/>
          <p:nvPr/>
        </p:nvSpPr>
        <p:spPr>
          <a:xfrm>
            <a:off x="592549" y="4072662"/>
            <a:ext cx="7488315" cy="20158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2500" b="1" dirty="0">
                <a:solidFill>
                  <a:schemeClr val="dk1"/>
                </a:solidFill>
              </a:rPr>
              <a:t>DISEÑO DE UN SISTEMA DE INFORMACIÓN PARA PREVENCIÓN Y USO RESPONSABLE DE LAS REDES SOCIALES EN ADOLESCENTESDE DE LA I.E.B.A. SOACHA.CUNDINAMARCA 2020.</a:t>
            </a:r>
          </a:p>
          <a:p>
            <a:pPr marL="0" marR="0" lvl="0" indent="0" algn="ctr" rtl="0">
              <a:spcBef>
                <a:spcPts val="0"/>
              </a:spcBef>
              <a:spcAft>
                <a:spcPts val="0"/>
              </a:spcAft>
              <a:buNone/>
            </a:pPr>
            <a:r>
              <a:rPr lang="es-CO" sz="2500" dirty="0">
                <a:solidFill>
                  <a:schemeClr val="dk1"/>
                </a:solidFill>
              </a:rPr>
              <a:t>(</a:t>
            </a:r>
            <a:r>
              <a:rPr lang="es-CO" sz="2500" i="0" u="none" strike="noStrike" cap="none" dirty="0">
                <a:solidFill>
                  <a:schemeClr val="dk1"/>
                </a:solidFill>
                <a:latin typeface="Arial"/>
                <a:ea typeface="Arial"/>
                <a:cs typeface="Arial"/>
                <a:sym typeface="Arial"/>
              </a:rPr>
              <a:t>ESTRATEGIA TIC </a:t>
            </a:r>
            <a:r>
              <a:rPr lang="es-CO" sz="2500" b="0" i="0" u="none" strike="noStrike" cap="none" dirty="0">
                <a:solidFill>
                  <a:schemeClr val="dk1"/>
                </a:solidFill>
                <a:latin typeface="Arial"/>
                <a:ea typeface="Arial"/>
                <a:cs typeface="Arial"/>
                <a:sym typeface="Arial"/>
              </a:rPr>
              <a:t>)</a:t>
            </a:r>
            <a:endParaRPr lang="es-CO" dirty="0"/>
          </a:p>
        </p:txBody>
      </p:sp>
      <p:sp>
        <p:nvSpPr>
          <p:cNvPr id="163" name="Google Shape;163;p3"/>
          <p:cNvSpPr/>
          <p:nvPr/>
        </p:nvSpPr>
        <p:spPr>
          <a:xfrm>
            <a:off x="787152" y="2723782"/>
            <a:ext cx="748831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none" strike="noStrike" cap="none">
                <a:solidFill>
                  <a:schemeClr val="dk1"/>
                </a:solidFill>
                <a:latin typeface="Arial"/>
                <a:ea typeface="Arial"/>
                <a:cs typeface="Arial"/>
                <a:sym typeface="Arial"/>
              </a:rPr>
              <a:t>JUANDAVID CORDOBA HINESTROZA</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JEISSON ALEXANDER LOPEZ LEAL</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CRISTIAN CAMILO LADINO MARIN</a:t>
            </a:r>
            <a:endParaRPr/>
          </a:p>
          <a:p>
            <a:pPr marL="0" marR="0" lvl="0" indent="0" algn="l" rtl="0">
              <a:spcBef>
                <a:spcPts val="0"/>
              </a:spcBef>
              <a:spcAft>
                <a:spcPts val="0"/>
              </a:spcAft>
              <a:buNone/>
            </a:pPr>
            <a:r>
              <a:rPr lang="es-CO" sz="1800">
                <a:solidFill>
                  <a:schemeClr val="dk1"/>
                </a:solidFill>
                <a:latin typeface="Arial"/>
                <a:ea typeface="Arial"/>
                <a:cs typeface="Arial"/>
                <a:sym typeface="Arial"/>
              </a:rPr>
              <a:t>ANDRES ENRIQUE PERUGACHE RODRIGUEZ</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70" name="Google Shape;170;p5"/>
          <p:cNvSpPr txBox="1"/>
          <p:nvPr/>
        </p:nvSpPr>
        <p:spPr>
          <a:xfrm>
            <a:off x="460460" y="445022"/>
            <a:ext cx="6020954"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6600"/>
              <a:buFont typeface="Calibri"/>
              <a:buNone/>
            </a:pPr>
            <a:r>
              <a:rPr lang="es-CO" sz="6600" b="1">
                <a:solidFill>
                  <a:schemeClr val="lt1"/>
                </a:solidFill>
                <a:latin typeface="Calibri"/>
                <a:ea typeface="Calibri"/>
                <a:cs typeface="Calibri"/>
                <a:sym typeface="Calibri"/>
              </a:rPr>
              <a:t>INTRODUCCIÓN</a:t>
            </a:r>
            <a:endParaRPr sz="6600">
              <a:solidFill>
                <a:schemeClr val="lt1"/>
              </a:solidFill>
              <a:latin typeface="Calibri"/>
              <a:ea typeface="Calibri"/>
              <a:cs typeface="Calibri"/>
              <a:sym typeface="Calibri"/>
            </a:endParaRPr>
          </a:p>
        </p:txBody>
      </p:sp>
      <p:sp>
        <p:nvSpPr>
          <p:cNvPr id="171" name="Google Shape;171;p5"/>
          <p:cNvSpPr txBox="1"/>
          <p:nvPr/>
        </p:nvSpPr>
        <p:spPr>
          <a:xfrm>
            <a:off x="861134" y="3119476"/>
            <a:ext cx="7545835" cy="436415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s-CO" sz="2400" b="1">
                <a:solidFill>
                  <a:schemeClr val="dk1"/>
                </a:solidFill>
                <a:latin typeface="Calibri"/>
                <a:ea typeface="Calibri"/>
                <a:cs typeface="Calibri"/>
                <a:sym typeface="Calibri"/>
              </a:rPr>
              <a:t> </a:t>
            </a:r>
            <a:endParaRPr/>
          </a:p>
        </p:txBody>
      </p:sp>
      <p:sp>
        <p:nvSpPr>
          <p:cNvPr id="172" name="Google Shape;172;p5"/>
          <p:cNvSpPr txBox="1"/>
          <p:nvPr/>
        </p:nvSpPr>
        <p:spPr>
          <a:xfrm>
            <a:off x="2139518" y="2698812"/>
            <a:ext cx="1411550" cy="461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1">
              <a:solidFill>
                <a:srgbClr val="92D050"/>
              </a:solidFill>
              <a:latin typeface="Calibri"/>
              <a:ea typeface="Calibri"/>
              <a:cs typeface="Calibri"/>
              <a:sym typeface="Calibri"/>
            </a:endParaRPr>
          </a:p>
        </p:txBody>
      </p:sp>
      <p:sp>
        <p:nvSpPr>
          <p:cNvPr id="173" name="Google Shape;173;p5"/>
          <p:cNvSpPr txBox="1"/>
          <p:nvPr/>
        </p:nvSpPr>
        <p:spPr>
          <a:xfrm>
            <a:off x="337350" y="2583878"/>
            <a:ext cx="7945516" cy="427412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1">
              <a:solidFill>
                <a:srgbClr val="92D050"/>
              </a:solidFill>
              <a:latin typeface="Calibri"/>
              <a:ea typeface="Calibri"/>
              <a:cs typeface="Calibri"/>
              <a:sym typeface="Calibri"/>
            </a:endParaRPr>
          </a:p>
        </p:txBody>
      </p:sp>
      <p:sp>
        <p:nvSpPr>
          <p:cNvPr id="174" name="Google Shape;174;p5"/>
          <p:cNvSpPr/>
          <p:nvPr/>
        </p:nvSpPr>
        <p:spPr>
          <a:xfrm>
            <a:off x="398317" y="2192018"/>
            <a:ext cx="8069619"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s-CO"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El colegio I.E. Buenos Aires ubicado en Soacha cuenta con un grave problema de uso irresponsable de las redes sociales por parte de los estudiantes de secundaria, quienes son propensos a quedar atrapados en peligrosas  actividades como el </a:t>
            </a:r>
            <a:r>
              <a:rPr lang="es-CO" sz="1800" dirty="0" err="1">
                <a:solidFill>
                  <a:schemeClr val="dk1"/>
                </a:solidFill>
                <a:latin typeface="Arial"/>
                <a:ea typeface="Arial"/>
                <a:cs typeface="Arial"/>
                <a:sym typeface="Arial"/>
              </a:rPr>
              <a:t>cyberbullying</a:t>
            </a:r>
            <a:r>
              <a:rPr lang="es-CO" sz="1800" dirty="0">
                <a:solidFill>
                  <a:schemeClr val="dk1"/>
                </a:solidFill>
                <a:latin typeface="Arial"/>
                <a:ea typeface="Arial"/>
                <a:cs typeface="Arial"/>
                <a:sym typeface="Arial"/>
              </a:rPr>
              <a:t>, sexting y el grooming  que pueden vulnerar su privacidad, integridad física y  psicológica generando graves consecuencias para su futuro.</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Por esto, se desea crear un software con contenidos especializados  para evitar ser víctima de estos peligrosos actos delictivos.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PLANTEAMIENTO DEL PROBLEMA</a:t>
            </a:r>
            <a:endParaRPr sz="5400" dirty="0">
              <a:solidFill>
                <a:schemeClr val="lt1"/>
              </a:solidFill>
              <a:latin typeface="Calibri"/>
              <a:ea typeface="Calibri"/>
              <a:cs typeface="Calibri"/>
              <a:sym typeface="Calibri"/>
            </a:endParaRPr>
          </a:p>
        </p:txBody>
      </p:sp>
      <p:sp>
        <p:nvSpPr>
          <p:cNvPr id="180" name="Google Shape;180;p6"/>
          <p:cNvSpPr txBox="1"/>
          <p:nvPr/>
        </p:nvSpPr>
        <p:spPr>
          <a:xfrm>
            <a:off x="937361" y="3255831"/>
            <a:ext cx="6942338" cy="2880235"/>
          </a:xfrm>
          <a:prstGeom prst="rect">
            <a:avLst/>
          </a:prstGeom>
          <a:noFill/>
          <a:ln>
            <a:noFill/>
          </a:ln>
        </p:spPr>
        <p:txBody>
          <a:bodyPr spcFirstLastPara="1" wrap="square" lIns="91425" tIns="45700" rIns="91425" bIns="45700" anchor="ctr" anchorCtr="0">
            <a:noAutofit/>
          </a:bodyPr>
          <a:lstStyle/>
          <a:p>
            <a:pPr lvl="0" algn="ctr"/>
            <a:endParaRPr lang="es-CO" sz="1800" dirty="0">
              <a:solidFill>
                <a:schemeClr val="dk1"/>
              </a:solidFill>
            </a:endParaRPr>
          </a:p>
          <a:p>
            <a:pPr lvl="0" algn="ctr"/>
            <a:r>
              <a:rPr lang="es-CO" sz="1800" dirty="0">
                <a:solidFill>
                  <a:schemeClr val="dk1"/>
                </a:solidFill>
              </a:rPr>
              <a:t>¿Cómo prevenir a los estudiantes de la I.E.B.A sobre  los riesgos de Grooming, Sexting y Ciberbullying?</a:t>
            </a:r>
            <a:endParaRPr lang="es-CO" sz="1800" dirty="0"/>
          </a:p>
          <a:p>
            <a:pPr marL="0" marR="0" lvl="0" indent="0" algn="l" rtl="0">
              <a:spcBef>
                <a:spcPts val="0"/>
              </a:spcBef>
              <a:spcAft>
                <a:spcPts val="0"/>
              </a:spcAft>
              <a:buNone/>
            </a:pPr>
            <a:endParaRPr lang="es-CO" sz="1800" dirty="0">
              <a:solidFill>
                <a:schemeClr val="dk1"/>
              </a:solidFill>
              <a:latin typeface="Arial"/>
              <a:ea typeface="Arial"/>
              <a:cs typeface="Arial"/>
              <a:sym typeface="Arial"/>
            </a:endParaRPr>
          </a:p>
          <a:p>
            <a:pPr marL="0" marR="0" lvl="0" indent="0" algn="l" rtl="0">
              <a:spcBef>
                <a:spcPts val="0"/>
              </a:spcBef>
              <a:spcAft>
                <a:spcPts val="0"/>
              </a:spcAft>
              <a:buNone/>
            </a:pPr>
            <a:endParaRPr lang="es-CO" sz="1800" dirty="0">
              <a:solidFill>
                <a:schemeClr val="dk1"/>
              </a:solidFill>
            </a:endParaRPr>
          </a:p>
          <a:p>
            <a:pPr marL="0" marR="0" lvl="0" indent="0" algn="l" rtl="0">
              <a:spcBef>
                <a:spcPts val="0"/>
              </a:spcBef>
              <a:spcAft>
                <a:spcPts val="0"/>
              </a:spcAft>
              <a:buNone/>
            </a:pPr>
            <a:endParaRPr lang="es-CO" sz="1800" dirty="0">
              <a:solidFill>
                <a:schemeClr val="dk1"/>
              </a:solidFill>
              <a:latin typeface="Arial"/>
              <a:ea typeface="Arial"/>
              <a:cs typeface="Arial"/>
              <a:sym typeface="Arial"/>
            </a:endParaRPr>
          </a:p>
          <a:p>
            <a:pPr marL="0" marR="0" lvl="0" indent="0" algn="l" rtl="0">
              <a:spcBef>
                <a:spcPts val="0"/>
              </a:spcBef>
              <a:spcAft>
                <a:spcPts val="0"/>
              </a:spcAft>
              <a:buNone/>
            </a:pPr>
            <a:r>
              <a:rPr lang="es-CO" sz="1800" dirty="0">
                <a:solidFill>
                  <a:schemeClr val="dk1"/>
                </a:solidFill>
                <a:latin typeface="Arial"/>
                <a:ea typeface="Arial"/>
                <a:cs typeface="Arial"/>
                <a:sym typeface="Arial"/>
              </a:rPr>
              <a:t>El mal uso de las REDES SOCIALES por parte de los estudiantes de la institución educativa BUENOS AIRES  ha generado una exposición a los riesgos de ciberbullying, sexting y grooming. </a:t>
            </a:r>
          </a:p>
          <a:p>
            <a:pPr lvl="0"/>
            <a:r>
              <a:rPr lang="es-CO" sz="1800" dirty="0">
                <a:solidFill>
                  <a:schemeClr val="dk1"/>
                </a:solidFill>
              </a:rPr>
              <a:t>Se desea prevenir al estudiante de la Institución Educativa con un sistema de Información sobre los algunos  riesgos encontrados en las redes sociales  a los cuales están en exposición por un uso no responsable de las mismas.</a:t>
            </a:r>
          </a:p>
          <a:p>
            <a:pPr lvl="0"/>
            <a:endParaRPr lang="es-CO" sz="1800" dirty="0">
              <a:solidFill>
                <a:schemeClr val="dk1"/>
              </a:solidFill>
              <a:latin typeface="Arial"/>
              <a:ea typeface="Arial"/>
              <a:cs typeface="Arial"/>
              <a:sym typeface="Arial"/>
            </a:endParaRPr>
          </a:p>
          <a:p>
            <a:pPr lvl="0"/>
            <a:endParaRPr sz="180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dirty="0">
              <a:solidFill>
                <a:schemeClr val="dk1"/>
              </a:solidFill>
              <a:latin typeface="Calibri"/>
              <a:ea typeface="Calibri"/>
              <a:cs typeface="Calibri"/>
              <a:sym typeface="Calibri"/>
            </a:endParaRPr>
          </a:p>
        </p:txBody>
      </p:sp>
      <p:sp>
        <p:nvSpPr>
          <p:cNvPr id="186" name="Google Shape;186;p7"/>
          <p:cNvSpPr txBox="1"/>
          <p:nvPr/>
        </p:nvSpPr>
        <p:spPr>
          <a:xfrm>
            <a:off x="460460" y="445022"/>
            <a:ext cx="7134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a:solidFill>
                  <a:schemeClr val="lt1"/>
                </a:solidFill>
                <a:latin typeface="Calibri"/>
                <a:ea typeface="Calibri"/>
                <a:cs typeface="Calibri"/>
                <a:sym typeface="Calibri"/>
              </a:rPr>
              <a:t>OBJETIVO GENERAL</a:t>
            </a:r>
            <a:endParaRPr sz="5400">
              <a:solidFill>
                <a:schemeClr val="lt1"/>
              </a:solidFill>
              <a:latin typeface="Calibri"/>
              <a:ea typeface="Calibri"/>
              <a:cs typeface="Calibri"/>
              <a:sym typeface="Calibri"/>
            </a:endParaRPr>
          </a:p>
        </p:txBody>
      </p:sp>
      <p:sp>
        <p:nvSpPr>
          <p:cNvPr id="187" name="Google Shape;187;p7"/>
          <p:cNvSpPr/>
          <p:nvPr/>
        </p:nvSpPr>
        <p:spPr>
          <a:xfrm>
            <a:off x="331830" y="3127873"/>
            <a:ext cx="848034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800" dirty="0">
                <a:solidFill>
                  <a:schemeClr val="dk1"/>
                </a:solidFill>
                <a:latin typeface="Arial"/>
                <a:ea typeface="Arial"/>
                <a:cs typeface="Arial"/>
                <a:sym typeface="Arial"/>
              </a:rPr>
              <a:t>Desarrollar un software como  estrategia de aprendizaje para el fomento de la prevención de inseguridad por el uso irresponsable de las REDES SOCIALES, para prevenir sobre el riesgo de Grooming, Sexting y Ciberbullying en adolescentes de la I.E.D Buenos Aires , Bogotá. 2020.</a:t>
            </a:r>
          </a:p>
          <a:p>
            <a:pPr marL="0" marR="0" lvl="0" indent="0" algn="ctr" rtl="0">
              <a:spcBef>
                <a:spcPts val="0"/>
              </a:spcBef>
              <a:spcAft>
                <a:spcPts val="0"/>
              </a:spcAft>
              <a:buNone/>
            </a:pPr>
            <a:endParaRPr lang="es-CO" sz="18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p:nvPr/>
        </p:nvSpPr>
        <p:spPr>
          <a:xfrm>
            <a:off x="460460" y="445022"/>
            <a:ext cx="7896140"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3" name="Google Shape;193;p8"/>
          <p:cNvSpPr/>
          <p:nvPr/>
        </p:nvSpPr>
        <p:spPr>
          <a:xfrm>
            <a:off x="685800" y="2479798"/>
            <a:ext cx="7772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dirty="0">
                <a:solidFill>
                  <a:schemeClr val="dk1"/>
                </a:solidFill>
                <a:latin typeface="Arial"/>
                <a:ea typeface="Arial"/>
                <a:cs typeface="Arial"/>
                <a:sym typeface="Arial"/>
              </a:rPr>
              <a:t>-</a:t>
            </a:r>
            <a:r>
              <a:rPr lang="es-CO" sz="1800" dirty="0">
                <a:solidFill>
                  <a:schemeClr val="dk1"/>
                </a:solidFill>
              </a:rPr>
              <a:t>Diseñar</a:t>
            </a:r>
            <a:r>
              <a:rPr lang="es-CO" sz="1800" dirty="0">
                <a:solidFill>
                  <a:schemeClr val="dk1"/>
                </a:solidFill>
                <a:latin typeface="Arial"/>
                <a:ea typeface="Arial"/>
                <a:cs typeface="Arial"/>
                <a:sym typeface="Arial"/>
              </a:rPr>
              <a:t>   la base de datos que permita realizar los registros de las tareas realizadas por los profesores y los estudiantes  de la I.E. Buenos Aires.</a:t>
            </a:r>
            <a:endParaRPr dirty="0"/>
          </a:p>
          <a:p>
            <a:pPr marL="0" marR="0" lvl="0" indent="0" algn="l" rtl="0">
              <a:spcBef>
                <a:spcPts val="0"/>
              </a:spcBef>
              <a:spcAft>
                <a:spcPts val="0"/>
              </a:spcAft>
              <a:buNone/>
            </a:pPr>
            <a:r>
              <a:rPr lang="es-CO" sz="18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s-CO" sz="1800" dirty="0">
                <a:solidFill>
                  <a:schemeClr val="dk1"/>
                </a:solidFill>
                <a:latin typeface="Arial"/>
                <a:ea typeface="Arial"/>
                <a:cs typeface="Arial"/>
                <a:sym typeface="Arial"/>
              </a:rPr>
              <a:t>-Aplicar instrumentos para recolección de información dirigido a estudiantes de la Institución Educativa.</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s-CO" sz="1800" dirty="0">
                <a:solidFill>
                  <a:schemeClr val="dk1"/>
                </a:solidFill>
                <a:latin typeface="Arial"/>
                <a:ea typeface="Arial"/>
                <a:cs typeface="Arial"/>
                <a:sym typeface="Arial"/>
              </a:rPr>
              <a:t>-Analizar los resultados estadísticos de los instrumentos aplicados.</a:t>
            </a: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00" name="Google Shape;200;p9"/>
          <p:cNvSpPr txBox="1"/>
          <p:nvPr/>
        </p:nvSpPr>
        <p:spPr>
          <a:xfrm>
            <a:off x="1420837" y="193562"/>
            <a:ext cx="11074333"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dirty="0">
                <a:solidFill>
                  <a:schemeClr val="lt1"/>
                </a:solidFill>
                <a:latin typeface="Calibri"/>
                <a:ea typeface="Calibri"/>
                <a:cs typeface="Calibri"/>
                <a:sym typeface="Calibri"/>
              </a:rPr>
              <a:t>ALCANCE DEL PROYECTO</a:t>
            </a:r>
            <a:endParaRPr sz="5400" dirty="0">
              <a:solidFill>
                <a:schemeClr val="lt1"/>
              </a:solidFill>
              <a:latin typeface="Calibri"/>
              <a:ea typeface="Calibri"/>
              <a:cs typeface="Calibri"/>
              <a:sym typeface="Calibri"/>
            </a:endParaRPr>
          </a:p>
        </p:txBody>
      </p:sp>
      <p:sp>
        <p:nvSpPr>
          <p:cNvPr id="201" name="Google Shape;201;p9"/>
          <p:cNvSpPr/>
          <p:nvPr/>
        </p:nvSpPr>
        <p:spPr>
          <a:xfrm>
            <a:off x="1208661" y="1924679"/>
            <a:ext cx="7275968" cy="47397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dirty="0">
                <a:solidFill>
                  <a:schemeClr val="dk1"/>
                </a:solidFill>
                <a:latin typeface="Arial"/>
                <a:ea typeface="Arial"/>
                <a:cs typeface="Arial"/>
                <a:sym typeface="Arial"/>
              </a:rPr>
              <a:t>*Se realizará un sistema de información para la I.E.B.A.</a:t>
            </a:r>
            <a:endParaRPr dirty="0"/>
          </a:p>
          <a:p>
            <a:pPr marL="0" marR="0" lvl="0" indent="0" algn="just" rtl="0">
              <a:spcBef>
                <a:spcPts val="0"/>
              </a:spcBef>
              <a:spcAft>
                <a:spcPts val="0"/>
              </a:spcAft>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*Se desarrollará un software en ambiente Web  </a:t>
            </a:r>
            <a:endParaRPr dirty="0"/>
          </a:p>
          <a:p>
            <a:pPr marL="0" marR="0" lvl="0" indent="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*Mantendrá una pagina de inicio y Tres módulos: sexting, grooming y ciberbullying, con dos actividades por módulo.</a:t>
            </a:r>
            <a:endParaRPr dirty="0"/>
          </a:p>
          <a:p>
            <a:pPr marL="0" marR="0" lvl="0" indent="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*Este software tendrá 2 actividades como cuestionarios, crucigramas y sopas de letras.</a:t>
            </a:r>
            <a:endParaRPr dirty="0"/>
          </a:p>
          <a:p>
            <a:pPr marL="0" marR="0" lvl="0" indent="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*La información diagnóstica de la población se obtendrá mediante encuestas a estudiantes.</a:t>
            </a:r>
            <a:endParaRPr dirty="0"/>
          </a:p>
          <a:p>
            <a:pPr marL="0" marR="0" lvl="0" indent="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s-CO" sz="1800" dirty="0">
                <a:solidFill>
                  <a:schemeClr val="dk1"/>
                </a:solidFill>
                <a:latin typeface="Arial"/>
                <a:ea typeface="Arial"/>
                <a:cs typeface="Arial"/>
                <a:sym typeface="Arial"/>
              </a:rPr>
              <a:t>*El lenguaje que se va a utilizar es HTML,JAVASCRIPT, SQL+(en caso de requerir mas programación)</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1241</Words>
  <Application>Microsoft Office PowerPoint</Application>
  <PresentationFormat>Presentación en pantalla (4:3)</PresentationFormat>
  <Paragraphs>129</Paragraphs>
  <Slides>20</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Courier New</vt:lpstr>
      <vt:lpstr>Google Sans</vt:lpstr>
      <vt:lpstr>Roboto</vt:lpstr>
      <vt:lpstr>Tema de Office</vt:lpstr>
      <vt:lpstr>Presentación de PowerPoint</vt:lpstr>
      <vt:lpstr>FORMACIÓN III TRIMESTRE TPS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camilo marin</cp:lastModifiedBy>
  <cp:revision>55</cp:revision>
  <dcterms:created xsi:type="dcterms:W3CDTF">2014-06-25T16:18:26Z</dcterms:created>
  <dcterms:modified xsi:type="dcterms:W3CDTF">2020-06-25T02:52:27Z</dcterms:modified>
</cp:coreProperties>
</file>