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4"/>
  </p:notes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478" autoAdjust="0"/>
  </p:normalViewPr>
  <p:slideViewPr>
    <p:cSldViewPr snapToGrid="0">
      <p:cViewPr varScale="1">
        <p:scale>
          <a:sx n="71" d="100"/>
          <a:sy n="71" d="100"/>
        </p:scale>
        <p:origin x="113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B3F05D-0E0E-4BE2-9995-1C5A744860C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C0393B0-F739-4D15-8E0D-686BF49E3111}">
      <dgm:prSet/>
      <dgm:spPr/>
      <dgm:t>
        <a:bodyPr/>
        <a:lstStyle/>
        <a:p>
          <a:pPr>
            <a:lnSpc>
              <a:spcPct val="100000"/>
            </a:lnSpc>
          </a:pPr>
          <a:r>
            <a:rPr lang="en-US" dirty="0"/>
            <a:t>OBJECTIVE</a:t>
          </a:r>
        </a:p>
      </dgm:t>
    </dgm:pt>
    <dgm:pt modelId="{D466DB5D-A2A5-468B-B212-784FDDDD32F4}" type="parTrans" cxnId="{C1C9A6CD-2572-4A64-BE09-6BAD14077625}">
      <dgm:prSet/>
      <dgm:spPr/>
      <dgm:t>
        <a:bodyPr/>
        <a:lstStyle/>
        <a:p>
          <a:endParaRPr lang="en-US"/>
        </a:p>
      </dgm:t>
    </dgm:pt>
    <dgm:pt modelId="{F30E270D-81B1-4A18-91A3-3DBC22CF6BDB}" type="sibTrans" cxnId="{C1C9A6CD-2572-4A64-BE09-6BAD14077625}">
      <dgm:prSet/>
      <dgm:spPr/>
      <dgm:t>
        <a:bodyPr/>
        <a:lstStyle/>
        <a:p>
          <a:pPr>
            <a:lnSpc>
              <a:spcPct val="100000"/>
            </a:lnSpc>
          </a:pPr>
          <a:endParaRPr lang="en-US"/>
        </a:p>
      </dgm:t>
    </dgm:pt>
    <dgm:pt modelId="{A7A83A6C-0C85-40F7-8B26-CA97B6B9F620}">
      <dgm:prSet/>
      <dgm:spPr/>
      <dgm:t>
        <a:bodyPr/>
        <a:lstStyle/>
        <a:p>
          <a:pPr>
            <a:lnSpc>
              <a:spcPct val="100000"/>
            </a:lnSpc>
          </a:pPr>
          <a:r>
            <a:rPr lang="en-US" dirty="0"/>
            <a:t>ANALYTICAL OVERVIEW</a:t>
          </a:r>
        </a:p>
      </dgm:t>
    </dgm:pt>
    <dgm:pt modelId="{EA0CF682-B523-4C78-B482-37607E78F7D2}" type="parTrans" cxnId="{DAB33E87-9DBC-4F99-BB7F-6C52295D0171}">
      <dgm:prSet/>
      <dgm:spPr/>
      <dgm:t>
        <a:bodyPr/>
        <a:lstStyle/>
        <a:p>
          <a:endParaRPr lang="en-US"/>
        </a:p>
      </dgm:t>
    </dgm:pt>
    <dgm:pt modelId="{44D87CC8-5F90-4844-893C-0DEC3B5DBF12}" type="sibTrans" cxnId="{DAB33E87-9DBC-4F99-BB7F-6C52295D0171}">
      <dgm:prSet/>
      <dgm:spPr/>
      <dgm:t>
        <a:bodyPr/>
        <a:lstStyle/>
        <a:p>
          <a:pPr>
            <a:lnSpc>
              <a:spcPct val="100000"/>
            </a:lnSpc>
          </a:pPr>
          <a:endParaRPr lang="en-US"/>
        </a:p>
      </dgm:t>
    </dgm:pt>
    <dgm:pt modelId="{A432E616-012F-4EA3-ABC8-3073F4C0D51A}">
      <dgm:prSet/>
      <dgm:spPr/>
      <dgm:t>
        <a:bodyPr/>
        <a:lstStyle/>
        <a:p>
          <a:pPr>
            <a:lnSpc>
              <a:spcPct val="100000"/>
            </a:lnSpc>
          </a:pPr>
          <a:r>
            <a:rPr lang="en-US" dirty="0"/>
            <a:t>TIME SERIES ANALYSIS</a:t>
          </a:r>
        </a:p>
      </dgm:t>
    </dgm:pt>
    <dgm:pt modelId="{A27403A5-C078-49D2-A5A3-64B2E942F48D}" type="parTrans" cxnId="{93BD671A-D1BD-4176-B528-ABDB37416806}">
      <dgm:prSet/>
      <dgm:spPr/>
      <dgm:t>
        <a:bodyPr/>
        <a:lstStyle/>
        <a:p>
          <a:endParaRPr lang="en-US"/>
        </a:p>
      </dgm:t>
    </dgm:pt>
    <dgm:pt modelId="{32A0D4C7-0A80-4698-B613-33D24B883BAF}" type="sibTrans" cxnId="{93BD671A-D1BD-4176-B528-ABDB37416806}">
      <dgm:prSet/>
      <dgm:spPr/>
      <dgm:t>
        <a:bodyPr/>
        <a:lstStyle/>
        <a:p>
          <a:pPr>
            <a:lnSpc>
              <a:spcPct val="100000"/>
            </a:lnSpc>
          </a:pPr>
          <a:endParaRPr lang="en-US"/>
        </a:p>
      </dgm:t>
    </dgm:pt>
    <dgm:pt modelId="{0A6FE7A6-C80F-4F12-A96C-D660458BCFD0}">
      <dgm:prSet/>
      <dgm:spPr/>
      <dgm:t>
        <a:bodyPr/>
        <a:lstStyle/>
        <a:p>
          <a:pPr>
            <a:lnSpc>
              <a:spcPct val="100000"/>
            </a:lnSpc>
          </a:pPr>
          <a:r>
            <a:rPr lang="en-US" dirty="0"/>
            <a:t>PREDICT CANCELLATION</a:t>
          </a:r>
        </a:p>
      </dgm:t>
    </dgm:pt>
    <dgm:pt modelId="{AB49854F-4487-421F-A460-5F40F078045C}" type="parTrans" cxnId="{3B73FCA8-1983-495A-8C68-93FEE6B25A65}">
      <dgm:prSet/>
      <dgm:spPr/>
      <dgm:t>
        <a:bodyPr/>
        <a:lstStyle/>
        <a:p>
          <a:endParaRPr lang="en-US"/>
        </a:p>
      </dgm:t>
    </dgm:pt>
    <dgm:pt modelId="{9C232D7C-0B04-4857-81D2-992A16E07C50}" type="sibTrans" cxnId="{3B73FCA8-1983-495A-8C68-93FEE6B25A65}">
      <dgm:prSet/>
      <dgm:spPr/>
      <dgm:t>
        <a:bodyPr/>
        <a:lstStyle/>
        <a:p>
          <a:pPr>
            <a:lnSpc>
              <a:spcPct val="100000"/>
            </a:lnSpc>
          </a:pPr>
          <a:endParaRPr lang="en-US"/>
        </a:p>
      </dgm:t>
    </dgm:pt>
    <dgm:pt modelId="{59C65711-B3EF-4CD9-BC12-6B2B650B0CDA}">
      <dgm:prSet/>
      <dgm:spPr/>
      <dgm:t>
        <a:bodyPr/>
        <a:lstStyle/>
        <a:p>
          <a:pPr>
            <a:lnSpc>
              <a:spcPct val="100000"/>
            </a:lnSpc>
          </a:pPr>
          <a:r>
            <a:rPr lang="en-US" dirty="0"/>
            <a:t>MODEL COMPARISIONS</a:t>
          </a:r>
        </a:p>
      </dgm:t>
    </dgm:pt>
    <dgm:pt modelId="{0692C8C2-57DE-4D82-ADB1-D8B10D45CB54}" type="parTrans" cxnId="{EF9201EA-F721-4605-ADDF-0CD686729E1F}">
      <dgm:prSet/>
      <dgm:spPr/>
      <dgm:t>
        <a:bodyPr/>
        <a:lstStyle/>
        <a:p>
          <a:endParaRPr lang="en-US"/>
        </a:p>
      </dgm:t>
    </dgm:pt>
    <dgm:pt modelId="{BDE715DA-7D43-4B88-8C30-E6F3D07AE273}" type="sibTrans" cxnId="{EF9201EA-F721-4605-ADDF-0CD686729E1F}">
      <dgm:prSet/>
      <dgm:spPr/>
      <dgm:t>
        <a:bodyPr/>
        <a:lstStyle/>
        <a:p>
          <a:pPr>
            <a:lnSpc>
              <a:spcPct val="100000"/>
            </a:lnSpc>
          </a:pPr>
          <a:endParaRPr lang="en-US"/>
        </a:p>
      </dgm:t>
    </dgm:pt>
    <dgm:pt modelId="{FBB5AE33-C9E5-4FAD-97A1-4EE6A6AA3530}">
      <dgm:prSet/>
      <dgm:spPr/>
      <dgm:t>
        <a:bodyPr/>
        <a:lstStyle/>
        <a:p>
          <a:pPr algn="ctr">
            <a:lnSpc>
              <a:spcPct val="100000"/>
            </a:lnSpc>
          </a:pPr>
          <a:r>
            <a:rPr lang="en-US" dirty="0"/>
            <a:t>Business point of view </a:t>
          </a:r>
        </a:p>
      </dgm:t>
    </dgm:pt>
    <dgm:pt modelId="{B7993E6D-B4C3-4CAC-A209-675CEE712993}" type="parTrans" cxnId="{7CF7296D-CE3D-4C58-B0C8-32201A9A811A}">
      <dgm:prSet/>
      <dgm:spPr/>
      <dgm:t>
        <a:bodyPr/>
        <a:lstStyle/>
        <a:p>
          <a:endParaRPr lang="en-US"/>
        </a:p>
      </dgm:t>
    </dgm:pt>
    <dgm:pt modelId="{590393B0-A771-4529-A045-C64515F40F4C}" type="sibTrans" cxnId="{7CF7296D-CE3D-4C58-B0C8-32201A9A811A}">
      <dgm:prSet/>
      <dgm:spPr/>
      <dgm:t>
        <a:bodyPr/>
        <a:lstStyle/>
        <a:p>
          <a:endParaRPr lang="en-US"/>
        </a:p>
      </dgm:t>
    </dgm:pt>
    <dgm:pt modelId="{02D6996E-E32C-430C-8555-F51434A825CB}">
      <dgm:prSet/>
      <dgm:spPr/>
      <dgm:t>
        <a:bodyPr/>
        <a:lstStyle/>
        <a:p>
          <a:pPr>
            <a:lnSpc>
              <a:spcPct val="100000"/>
            </a:lnSpc>
          </a:pPr>
          <a:r>
            <a:rPr lang="en-US" dirty="0"/>
            <a:t>EXPLORATORY DATA ANALYSIS</a:t>
          </a:r>
        </a:p>
      </dgm:t>
    </dgm:pt>
    <dgm:pt modelId="{27B67B3E-AF0B-4C82-B35F-1D71E5D97D5E}" type="sibTrans" cxnId="{D67E1E66-471B-4CDD-B423-CE29FF581FDE}">
      <dgm:prSet/>
      <dgm:spPr/>
      <dgm:t>
        <a:bodyPr/>
        <a:lstStyle/>
        <a:p>
          <a:pPr>
            <a:lnSpc>
              <a:spcPct val="100000"/>
            </a:lnSpc>
          </a:pPr>
          <a:endParaRPr lang="en-US"/>
        </a:p>
      </dgm:t>
    </dgm:pt>
    <dgm:pt modelId="{AEDE5406-DF38-4F85-A552-E4D14D1A5500}" type="parTrans" cxnId="{D67E1E66-471B-4CDD-B423-CE29FF581FDE}">
      <dgm:prSet/>
      <dgm:spPr/>
      <dgm:t>
        <a:bodyPr/>
        <a:lstStyle/>
        <a:p>
          <a:endParaRPr lang="en-US"/>
        </a:p>
      </dgm:t>
    </dgm:pt>
    <dgm:pt modelId="{B2E1F48D-F92A-4838-9DFB-92E366E05D4C}" type="pres">
      <dgm:prSet presAssocID="{B9B3F05D-0E0E-4BE2-9995-1C5A744860C3}" presName="root" presStyleCnt="0">
        <dgm:presLayoutVars>
          <dgm:dir/>
          <dgm:resizeHandles val="exact"/>
        </dgm:presLayoutVars>
      </dgm:prSet>
      <dgm:spPr/>
    </dgm:pt>
    <dgm:pt modelId="{5301D030-1166-4FFE-8175-FD1B61CF866B}" type="pres">
      <dgm:prSet presAssocID="{B9B3F05D-0E0E-4BE2-9995-1C5A744860C3}" presName="container" presStyleCnt="0">
        <dgm:presLayoutVars>
          <dgm:dir/>
          <dgm:resizeHandles val="exact"/>
        </dgm:presLayoutVars>
      </dgm:prSet>
      <dgm:spPr/>
    </dgm:pt>
    <dgm:pt modelId="{90C87CDE-8396-49BE-9E21-B513AC4F35F4}" type="pres">
      <dgm:prSet presAssocID="{3C0393B0-F739-4D15-8E0D-686BF49E3111}" presName="compNode" presStyleCnt="0"/>
      <dgm:spPr/>
    </dgm:pt>
    <dgm:pt modelId="{66B89184-F65A-4485-8D62-A6254C3323F9}" type="pres">
      <dgm:prSet presAssocID="{3C0393B0-F739-4D15-8E0D-686BF49E3111}" presName="iconBgRect" presStyleLbl="bgShp" presStyleIdx="0" presStyleCnt="7"/>
      <dgm:spPr/>
    </dgm:pt>
    <dgm:pt modelId="{EBA3F235-87C7-4D2A-9EB0-24B213685B5E}" type="pres">
      <dgm:prSet presAssocID="{3C0393B0-F739-4D15-8E0D-686BF49E3111}"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D2D1A0A8-F75A-409F-A254-E57AB71BA7AE}" type="pres">
      <dgm:prSet presAssocID="{3C0393B0-F739-4D15-8E0D-686BF49E3111}" presName="spaceRect" presStyleCnt="0"/>
      <dgm:spPr/>
    </dgm:pt>
    <dgm:pt modelId="{71D09394-72DD-416B-9BCC-87F68D6A5639}" type="pres">
      <dgm:prSet presAssocID="{3C0393B0-F739-4D15-8E0D-686BF49E3111}" presName="textRect" presStyleLbl="revTx" presStyleIdx="0" presStyleCnt="7">
        <dgm:presLayoutVars>
          <dgm:chMax val="1"/>
          <dgm:chPref val="1"/>
        </dgm:presLayoutVars>
      </dgm:prSet>
      <dgm:spPr/>
    </dgm:pt>
    <dgm:pt modelId="{03AEC21F-BE73-45FF-9985-2FE6EC06C194}" type="pres">
      <dgm:prSet presAssocID="{F30E270D-81B1-4A18-91A3-3DBC22CF6BDB}" presName="sibTrans" presStyleLbl="sibTrans2D1" presStyleIdx="0" presStyleCnt="0"/>
      <dgm:spPr/>
    </dgm:pt>
    <dgm:pt modelId="{FFB9AD53-E6F4-4DE3-AD1C-12C510C8D5C4}" type="pres">
      <dgm:prSet presAssocID="{A7A83A6C-0C85-40F7-8B26-CA97B6B9F620}" presName="compNode" presStyleCnt="0"/>
      <dgm:spPr/>
    </dgm:pt>
    <dgm:pt modelId="{5DC24EB7-2F4E-4ED9-8E89-EA2DFBD3D27F}" type="pres">
      <dgm:prSet presAssocID="{A7A83A6C-0C85-40F7-8B26-CA97B6B9F620}" presName="iconBgRect" presStyleLbl="bgShp" presStyleIdx="1" presStyleCnt="7"/>
      <dgm:spPr/>
    </dgm:pt>
    <dgm:pt modelId="{510C04A9-6B55-4186-A497-E8C335B2936B}" type="pres">
      <dgm:prSet presAssocID="{A7A83A6C-0C85-40F7-8B26-CA97B6B9F620}"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7789F8A1-4EE1-4219-84DE-88077A8193B4}" type="pres">
      <dgm:prSet presAssocID="{A7A83A6C-0C85-40F7-8B26-CA97B6B9F620}" presName="spaceRect" presStyleCnt="0"/>
      <dgm:spPr/>
    </dgm:pt>
    <dgm:pt modelId="{3A0114D6-5F6E-4D2E-AFD4-F069368C242C}" type="pres">
      <dgm:prSet presAssocID="{A7A83A6C-0C85-40F7-8B26-CA97B6B9F620}" presName="textRect" presStyleLbl="revTx" presStyleIdx="1" presStyleCnt="7">
        <dgm:presLayoutVars>
          <dgm:chMax val="1"/>
          <dgm:chPref val="1"/>
        </dgm:presLayoutVars>
      </dgm:prSet>
      <dgm:spPr/>
    </dgm:pt>
    <dgm:pt modelId="{F837C56C-51D8-46B5-AD3F-55FD9994B77C}" type="pres">
      <dgm:prSet presAssocID="{44D87CC8-5F90-4844-893C-0DEC3B5DBF12}" presName="sibTrans" presStyleLbl="sibTrans2D1" presStyleIdx="0" presStyleCnt="0"/>
      <dgm:spPr/>
    </dgm:pt>
    <dgm:pt modelId="{7A3ADCD8-D1A9-43F4-86E5-F88369407579}" type="pres">
      <dgm:prSet presAssocID="{02D6996E-E32C-430C-8555-F51434A825CB}" presName="compNode" presStyleCnt="0"/>
      <dgm:spPr/>
    </dgm:pt>
    <dgm:pt modelId="{74DFA74E-4AA2-4446-8780-EB1CE7C204F0}" type="pres">
      <dgm:prSet presAssocID="{02D6996E-E32C-430C-8555-F51434A825CB}" presName="iconBgRect" presStyleLbl="bgShp" presStyleIdx="2" presStyleCnt="7"/>
      <dgm:spPr/>
    </dgm:pt>
    <dgm:pt modelId="{F1DC2B20-84B2-4E53-AF09-0CECA5DC1BD5}" type="pres">
      <dgm:prSet presAssocID="{02D6996E-E32C-430C-8555-F51434A825CB}"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0E0605CA-6542-44C1-B2EF-825D0216EB51}" type="pres">
      <dgm:prSet presAssocID="{02D6996E-E32C-430C-8555-F51434A825CB}" presName="spaceRect" presStyleCnt="0"/>
      <dgm:spPr/>
    </dgm:pt>
    <dgm:pt modelId="{AA4F508F-7EFD-4292-8C89-5531BBA1D44D}" type="pres">
      <dgm:prSet presAssocID="{02D6996E-E32C-430C-8555-F51434A825CB}" presName="textRect" presStyleLbl="revTx" presStyleIdx="2" presStyleCnt="7">
        <dgm:presLayoutVars>
          <dgm:chMax val="1"/>
          <dgm:chPref val="1"/>
        </dgm:presLayoutVars>
      </dgm:prSet>
      <dgm:spPr/>
    </dgm:pt>
    <dgm:pt modelId="{DABEAF68-80D5-4869-945A-195232228C99}" type="pres">
      <dgm:prSet presAssocID="{27B67B3E-AF0B-4C82-B35F-1D71E5D97D5E}" presName="sibTrans" presStyleLbl="sibTrans2D1" presStyleIdx="0" presStyleCnt="0"/>
      <dgm:spPr/>
    </dgm:pt>
    <dgm:pt modelId="{0556DE4C-18E2-40FB-B72E-1C0C1487090F}" type="pres">
      <dgm:prSet presAssocID="{A432E616-012F-4EA3-ABC8-3073F4C0D51A}" presName="compNode" presStyleCnt="0"/>
      <dgm:spPr/>
    </dgm:pt>
    <dgm:pt modelId="{36A5C1E9-D05F-4C13-A77F-327C327E4F30}" type="pres">
      <dgm:prSet presAssocID="{A432E616-012F-4EA3-ABC8-3073F4C0D51A}" presName="iconBgRect" presStyleLbl="bgShp" presStyleIdx="3" presStyleCnt="7"/>
      <dgm:spPr/>
    </dgm:pt>
    <dgm:pt modelId="{40AF77C1-BB17-4DAE-A4BF-EBD9E53491D8}" type="pres">
      <dgm:prSet presAssocID="{A432E616-012F-4EA3-ABC8-3073F4C0D51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ilding"/>
        </a:ext>
      </dgm:extLst>
    </dgm:pt>
    <dgm:pt modelId="{45A06E25-2DF3-4203-B90D-43FD1DEA70FA}" type="pres">
      <dgm:prSet presAssocID="{A432E616-012F-4EA3-ABC8-3073F4C0D51A}" presName="spaceRect" presStyleCnt="0"/>
      <dgm:spPr/>
    </dgm:pt>
    <dgm:pt modelId="{A5D4BEED-AD13-4566-B360-2F4BDB84FDD0}" type="pres">
      <dgm:prSet presAssocID="{A432E616-012F-4EA3-ABC8-3073F4C0D51A}" presName="textRect" presStyleLbl="revTx" presStyleIdx="3" presStyleCnt="7">
        <dgm:presLayoutVars>
          <dgm:chMax val="1"/>
          <dgm:chPref val="1"/>
        </dgm:presLayoutVars>
      </dgm:prSet>
      <dgm:spPr/>
    </dgm:pt>
    <dgm:pt modelId="{355C8A18-5395-44CA-A7AA-ABE24ED55DFB}" type="pres">
      <dgm:prSet presAssocID="{32A0D4C7-0A80-4698-B613-33D24B883BAF}" presName="sibTrans" presStyleLbl="sibTrans2D1" presStyleIdx="0" presStyleCnt="0"/>
      <dgm:spPr/>
    </dgm:pt>
    <dgm:pt modelId="{E7CCB4DA-0644-4515-9031-63559464D849}" type="pres">
      <dgm:prSet presAssocID="{0A6FE7A6-C80F-4F12-A96C-D660458BCFD0}" presName="compNode" presStyleCnt="0"/>
      <dgm:spPr/>
    </dgm:pt>
    <dgm:pt modelId="{08B43A16-B90F-4DBC-94FF-F765EC6A4290}" type="pres">
      <dgm:prSet presAssocID="{0A6FE7A6-C80F-4F12-A96C-D660458BCFD0}" presName="iconBgRect" presStyleLbl="bgShp" presStyleIdx="4" presStyleCnt="7"/>
      <dgm:spPr/>
    </dgm:pt>
    <dgm:pt modelId="{E0612AA7-322A-4D5D-B705-B543F031C04E}" type="pres">
      <dgm:prSet presAssocID="{0A6FE7A6-C80F-4F12-A96C-D660458BCFD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5BA910DB-D18B-4095-8D11-2FD9E3A4DF97}" type="pres">
      <dgm:prSet presAssocID="{0A6FE7A6-C80F-4F12-A96C-D660458BCFD0}" presName="spaceRect" presStyleCnt="0"/>
      <dgm:spPr/>
    </dgm:pt>
    <dgm:pt modelId="{08FEBB22-3592-4917-9CDF-EA787AB6CB1B}" type="pres">
      <dgm:prSet presAssocID="{0A6FE7A6-C80F-4F12-A96C-D660458BCFD0}" presName="textRect" presStyleLbl="revTx" presStyleIdx="4" presStyleCnt="7">
        <dgm:presLayoutVars>
          <dgm:chMax val="1"/>
          <dgm:chPref val="1"/>
        </dgm:presLayoutVars>
      </dgm:prSet>
      <dgm:spPr/>
    </dgm:pt>
    <dgm:pt modelId="{38C4F370-6CC8-48E1-A579-4754CAA83706}" type="pres">
      <dgm:prSet presAssocID="{9C232D7C-0B04-4857-81D2-992A16E07C50}" presName="sibTrans" presStyleLbl="sibTrans2D1" presStyleIdx="0" presStyleCnt="0"/>
      <dgm:spPr/>
    </dgm:pt>
    <dgm:pt modelId="{4B9079E1-CF32-4251-83E9-C9BD29C1CCBA}" type="pres">
      <dgm:prSet presAssocID="{59C65711-B3EF-4CD9-BC12-6B2B650B0CDA}" presName="compNode" presStyleCnt="0"/>
      <dgm:spPr/>
    </dgm:pt>
    <dgm:pt modelId="{E6D6F745-188E-4FBA-81BC-5F299702711C}" type="pres">
      <dgm:prSet presAssocID="{59C65711-B3EF-4CD9-BC12-6B2B650B0CDA}" presName="iconBgRect" presStyleLbl="bgShp" presStyleIdx="5" presStyleCnt="7"/>
      <dgm:spPr/>
    </dgm:pt>
    <dgm:pt modelId="{A7CD5847-8DB8-4AFD-838E-9059E9191C4B}" type="pres">
      <dgm:prSet presAssocID="{59C65711-B3EF-4CD9-BC12-6B2B650B0CDA}"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at"/>
        </a:ext>
      </dgm:extLst>
    </dgm:pt>
    <dgm:pt modelId="{5F477D2D-2EB0-4EFB-BAEE-6732851E22DE}" type="pres">
      <dgm:prSet presAssocID="{59C65711-B3EF-4CD9-BC12-6B2B650B0CDA}" presName="spaceRect" presStyleCnt="0"/>
      <dgm:spPr/>
    </dgm:pt>
    <dgm:pt modelId="{47690125-3045-4A0E-8938-0920B5D2D6FC}" type="pres">
      <dgm:prSet presAssocID="{59C65711-B3EF-4CD9-BC12-6B2B650B0CDA}" presName="textRect" presStyleLbl="revTx" presStyleIdx="5" presStyleCnt="7">
        <dgm:presLayoutVars>
          <dgm:chMax val="1"/>
          <dgm:chPref val="1"/>
        </dgm:presLayoutVars>
      </dgm:prSet>
      <dgm:spPr/>
    </dgm:pt>
    <dgm:pt modelId="{B4266D7C-C5F6-465C-B6F1-A2AA3D956BC8}" type="pres">
      <dgm:prSet presAssocID="{BDE715DA-7D43-4B88-8C30-E6F3D07AE273}" presName="sibTrans" presStyleLbl="sibTrans2D1" presStyleIdx="0" presStyleCnt="0"/>
      <dgm:spPr/>
    </dgm:pt>
    <dgm:pt modelId="{8FA2955C-610B-45E6-B8A2-A6B16C799AB7}" type="pres">
      <dgm:prSet presAssocID="{FBB5AE33-C9E5-4FAD-97A1-4EE6A6AA3530}" presName="compNode" presStyleCnt="0"/>
      <dgm:spPr/>
    </dgm:pt>
    <dgm:pt modelId="{8F94897C-3492-4DE6-BA18-6E82606E7FAD}" type="pres">
      <dgm:prSet presAssocID="{FBB5AE33-C9E5-4FAD-97A1-4EE6A6AA3530}" presName="iconBgRect" presStyleLbl="bgShp" presStyleIdx="6" presStyleCnt="7" custLinFactX="196653" custLinFactNeighborX="200000" custLinFactNeighborY="-33796"/>
      <dgm:spPr/>
    </dgm:pt>
    <dgm:pt modelId="{0DC19698-D21C-4221-8E82-83E9610E8B95}" type="pres">
      <dgm:prSet presAssocID="{FBB5AE33-C9E5-4FAD-97A1-4EE6A6AA3530}" presName="iconRect" presStyleLbl="node1" presStyleIdx="6" presStyleCnt="7" custLinFactX="300000" custLinFactNeighborX="383884" custLinFactNeighborY="-5826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ad with Gears"/>
        </a:ext>
      </dgm:extLst>
    </dgm:pt>
    <dgm:pt modelId="{F168824D-18C1-4343-9FAF-1B08A47EDCD3}" type="pres">
      <dgm:prSet presAssocID="{FBB5AE33-C9E5-4FAD-97A1-4EE6A6AA3530}" presName="spaceRect" presStyleCnt="0"/>
      <dgm:spPr/>
    </dgm:pt>
    <dgm:pt modelId="{EDFF6E80-CBF2-4C34-A48C-AC5B494291E3}" type="pres">
      <dgm:prSet presAssocID="{FBB5AE33-C9E5-4FAD-97A1-4EE6A6AA3530}" presName="textRect" presStyleLbl="revTx" presStyleIdx="6" presStyleCnt="7" custLinFactX="68277" custLinFactNeighborX="100000" custLinFactNeighborY="-33796">
        <dgm:presLayoutVars>
          <dgm:chMax val="1"/>
          <dgm:chPref val="1"/>
        </dgm:presLayoutVars>
      </dgm:prSet>
      <dgm:spPr/>
    </dgm:pt>
  </dgm:ptLst>
  <dgm:cxnLst>
    <dgm:cxn modelId="{35115807-E166-4119-B144-1AA9411262C6}" type="presOf" srcId="{9C232D7C-0B04-4857-81D2-992A16E07C50}" destId="{38C4F370-6CC8-48E1-A579-4754CAA83706}" srcOrd="0" destOrd="0" presId="urn:microsoft.com/office/officeart/2018/2/layout/IconCircleList"/>
    <dgm:cxn modelId="{11E06019-CC6C-4221-8C58-D678884AF9FF}" type="presOf" srcId="{F30E270D-81B1-4A18-91A3-3DBC22CF6BDB}" destId="{03AEC21F-BE73-45FF-9985-2FE6EC06C194}" srcOrd="0" destOrd="0" presId="urn:microsoft.com/office/officeart/2018/2/layout/IconCircleList"/>
    <dgm:cxn modelId="{93BD671A-D1BD-4176-B528-ABDB37416806}" srcId="{B9B3F05D-0E0E-4BE2-9995-1C5A744860C3}" destId="{A432E616-012F-4EA3-ABC8-3073F4C0D51A}" srcOrd="3" destOrd="0" parTransId="{A27403A5-C078-49D2-A5A3-64B2E942F48D}" sibTransId="{32A0D4C7-0A80-4698-B613-33D24B883BAF}"/>
    <dgm:cxn modelId="{2D7C6C1A-75DA-4AB6-8C4E-9DE8B7352D08}" type="presOf" srcId="{59C65711-B3EF-4CD9-BC12-6B2B650B0CDA}" destId="{47690125-3045-4A0E-8938-0920B5D2D6FC}" srcOrd="0" destOrd="0" presId="urn:microsoft.com/office/officeart/2018/2/layout/IconCircleList"/>
    <dgm:cxn modelId="{5CE1BB32-2BA3-4CE6-947F-15C699343FA3}" type="presOf" srcId="{A432E616-012F-4EA3-ABC8-3073F4C0D51A}" destId="{A5D4BEED-AD13-4566-B360-2F4BDB84FDD0}" srcOrd="0" destOrd="0" presId="urn:microsoft.com/office/officeart/2018/2/layout/IconCircleList"/>
    <dgm:cxn modelId="{CF00C25F-776C-41D3-866A-4DCE8A116F91}" type="presOf" srcId="{A7A83A6C-0C85-40F7-8B26-CA97B6B9F620}" destId="{3A0114D6-5F6E-4D2E-AFD4-F069368C242C}" srcOrd="0" destOrd="0" presId="urn:microsoft.com/office/officeart/2018/2/layout/IconCircleList"/>
    <dgm:cxn modelId="{5BA08E41-E033-412E-858D-A3EDE26C70E6}" type="presOf" srcId="{BDE715DA-7D43-4B88-8C30-E6F3D07AE273}" destId="{B4266D7C-C5F6-465C-B6F1-A2AA3D956BC8}" srcOrd="0" destOrd="0" presId="urn:microsoft.com/office/officeart/2018/2/layout/IconCircleList"/>
    <dgm:cxn modelId="{205FBB62-EE08-408E-86B7-D97A55D6D99E}" type="presOf" srcId="{B9B3F05D-0E0E-4BE2-9995-1C5A744860C3}" destId="{B2E1F48D-F92A-4838-9DFB-92E366E05D4C}" srcOrd="0" destOrd="0" presId="urn:microsoft.com/office/officeart/2018/2/layout/IconCircleList"/>
    <dgm:cxn modelId="{D67E1E66-471B-4CDD-B423-CE29FF581FDE}" srcId="{B9B3F05D-0E0E-4BE2-9995-1C5A744860C3}" destId="{02D6996E-E32C-430C-8555-F51434A825CB}" srcOrd="2" destOrd="0" parTransId="{AEDE5406-DF38-4F85-A552-E4D14D1A5500}" sibTransId="{27B67B3E-AF0B-4C82-B35F-1D71E5D97D5E}"/>
    <dgm:cxn modelId="{A55D0047-8D85-4AE1-8B69-953428C74552}" type="presOf" srcId="{FBB5AE33-C9E5-4FAD-97A1-4EE6A6AA3530}" destId="{EDFF6E80-CBF2-4C34-A48C-AC5B494291E3}" srcOrd="0" destOrd="0" presId="urn:microsoft.com/office/officeart/2018/2/layout/IconCircleList"/>
    <dgm:cxn modelId="{7CF7296D-CE3D-4C58-B0C8-32201A9A811A}" srcId="{B9B3F05D-0E0E-4BE2-9995-1C5A744860C3}" destId="{FBB5AE33-C9E5-4FAD-97A1-4EE6A6AA3530}" srcOrd="6" destOrd="0" parTransId="{B7993E6D-B4C3-4CAC-A209-675CEE712993}" sibTransId="{590393B0-A771-4529-A045-C64515F40F4C}"/>
    <dgm:cxn modelId="{DAB33E87-9DBC-4F99-BB7F-6C52295D0171}" srcId="{B9B3F05D-0E0E-4BE2-9995-1C5A744860C3}" destId="{A7A83A6C-0C85-40F7-8B26-CA97B6B9F620}" srcOrd="1" destOrd="0" parTransId="{EA0CF682-B523-4C78-B482-37607E78F7D2}" sibTransId="{44D87CC8-5F90-4844-893C-0DEC3B5DBF12}"/>
    <dgm:cxn modelId="{ECA58295-318F-4CD0-8F6C-971EFD5F6F61}" type="presOf" srcId="{27B67B3E-AF0B-4C82-B35F-1D71E5D97D5E}" destId="{DABEAF68-80D5-4869-945A-195232228C99}" srcOrd="0" destOrd="0" presId="urn:microsoft.com/office/officeart/2018/2/layout/IconCircleList"/>
    <dgm:cxn modelId="{9AA1B99A-0CE4-4005-90E1-B86FDE844A37}" type="presOf" srcId="{44D87CC8-5F90-4844-893C-0DEC3B5DBF12}" destId="{F837C56C-51D8-46B5-AD3F-55FD9994B77C}" srcOrd="0" destOrd="0" presId="urn:microsoft.com/office/officeart/2018/2/layout/IconCircleList"/>
    <dgm:cxn modelId="{3B73FCA8-1983-495A-8C68-93FEE6B25A65}" srcId="{B9B3F05D-0E0E-4BE2-9995-1C5A744860C3}" destId="{0A6FE7A6-C80F-4F12-A96C-D660458BCFD0}" srcOrd="4" destOrd="0" parTransId="{AB49854F-4487-421F-A460-5F40F078045C}" sibTransId="{9C232D7C-0B04-4857-81D2-992A16E07C50}"/>
    <dgm:cxn modelId="{C1C9A6CD-2572-4A64-BE09-6BAD14077625}" srcId="{B9B3F05D-0E0E-4BE2-9995-1C5A744860C3}" destId="{3C0393B0-F739-4D15-8E0D-686BF49E3111}" srcOrd="0" destOrd="0" parTransId="{D466DB5D-A2A5-468B-B212-784FDDDD32F4}" sibTransId="{F30E270D-81B1-4A18-91A3-3DBC22CF6BDB}"/>
    <dgm:cxn modelId="{4C2790E2-11F4-4CEF-B90B-574D5B4FDD32}" type="presOf" srcId="{02D6996E-E32C-430C-8555-F51434A825CB}" destId="{AA4F508F-7EFD-4292-8C89-5531BBA1D44D}" srcOrd="0" destOrd="0" presId="urn:microsoft.com/office/officeart/2018/2/layout/IconCircleList"/>
    <dgm:cxn modelId="{EF9201EA-F721-4605-ADDF-0CD686729E1F}" srcId="{B9B3F05D-0E0E-4BE2-9995-1C5A744860C3}" destId="{59C65711-B3EF-4CD9-BC12-6B2B650B0CDA}" srcOrd="5" destOrd="0" parTransId="{0692C8C2-57DE-4D82-ADB1-D8B10D45CB54}" sibTransId="{BDE715DA-7D43-4B88-8C30-E6F3D07AE273}"/>
    <dgm:cxn modelId="{665CBBF2-3DB8-4A71-84D7-A5A18ED7F067}" type="presOf" srcId="{0A6FE7A6-C80F-4F12-A96C-D660458BCFD0}" destId="{08FEBB22-3592-4917-9CDF-EA787AB6CB1B}" srcOrd="0" destOrd="0" presId="urn:microsoft.com/office/officeart/2018/2/layout/IconCircleList"/>
    <dgm:cxn modelId="{31CB14F5-F6F7-4F3A-88F4-C038CCACA0D6}" type="presOf" srcId="{32A0D4C7-0A80-4698-B613-33D24B883BAF}" destId="{355C8A18-5395-44CA-A7AA-ABE24ED55DFB}" srcOrd="0" destOrd="0" presId="urn:microsoft.com/office/officeart/2018/2/layout/IconCircleList"/>
    <dgm:cxn modelId="{A7D1D4FA-0AB3-4A6C-9E39-4A8B88FAD7A2}" type="presOf" srcId="{3C0393B0-F739-4D15-8E0D-686BF49E3111}" destId="{71D09394-72DD-416B-9BCC-87F68D6A5639}" srcOrd="0" destOrd="0" presId="urn:microsoft.com/office/officeart/2018/2/layout/IconCircleList"/>
    <dgm:cxn modelId="{586DB689-F183-49B3-ADDC-AE1A0E62410F}" type="presParOf" srcId="{B2E1F48D-F92A-4838-9DFB-92E366E05D4C}" destId="{5301D030-1166-4FFE-8175-FD1B61CF866B}" srcOrd="0" destOrd="0" presId="urn:microsoft.com/office/officeart/2018/2/layout/IconCircleList"/>
    <dgm:cxn modelId="{C174419C-91DB-4F83-A71F-C0362B73EA24}" type="presParOf" srcId="{5301D030-1166-4FFE-8175-FD1B61CF866B}" destId="{90C87CDE-8396-49BE-9E21-B513AC4F35F4}" srcOrd="0" destOrd="0" presId="urn:microsoft.com/office/officeart/2018/2/layout/IconCircleList"/>
    <dgm:cxn modelId="{8F441A6C-50A4-4575-BCC2-C09D228DDF0D}" type="presParOf" srcId="{90C87CDE-8396-49BE-9E21-B513AC4F35F4}" destId="{66B89184-F65A-4485-8D62-A6254C3323F9}" srcOrd="0" destOrd="0" presId="urn:microsoft.com/office/officeart/2018/2/layout/IconCircleList"/>
    <dgm:cxn modelId="{FA42FF0B-29B7-484A-A6D9-4B64240D3BDD}" type="presParOf" srcId="{90C87CDE-8396-49BE-9E21-B513AC4F35F4}" destId="{EBA3F235-87C7-4D2A-9EB0-24B213685B5E}" srcOrd="1" destOrd="0" presId="urn:microsoft.com/office/officeart/2018/2/layout/IconCircleList"/>
    <dgm:cxn modelId="{D9561AFA-B0CC-40A0-B193-BBAC6C7C7D88}" type="presParOf" srcId="{90C87CDE-8396-49BE-9E21-B513AC4F35F4}" destId="{D2D1A0A8-F75A-409F-A254-E57AB71BA7AE}" srcOrd="2" destOrd="0" presId="urn:microsoft.com/office/officeart/2018/2/layout/IconCircleList"/>
    <dgm:cxn modelId="{199D4F7F-9BAD-4602-A985-B1A5473E71C2}" type="presParOf" srcId="{90C87CDE-8396-49BE-9E21-B513AC4F35F4}" destId="{71D09394-72DD-416B-9BCC-87F68D6A5639}" srcOrd="3" destOrd="0" presId="urn:microsoft.com/office/officeart/2018/2/layout/IconCircleList"/>
    <dgm:cxn modelId="{685243AB-E4CE-4273-85CB-E9E5545D1AF8}" type="presParOf" srcId="{5301D030-1166-4FFE-8175-FD1B61CF866B}" destId="{03AEC21F-BE73-45FF-9985-2FE6EC06C194}" srcOrd="1" destOrd="0" presId="urn:microsoft.com/office/officeart/2018/2/layout/IconCircleList"/>
    <dgm:cxn modelId="{C7B7FA97-6984-4F0C-ABE1-B41797B7AEA8}" type="presParOf" srcId="{5301D030-1166-4FFE-8175-FD1B61CF866B}" destId="{FFB9AD53-E6F4-4DE3-AD1C-12C510C8D5C4}" srcOrd="2" destOrd="0" presId="urn:microsoft.com/office/officeart/2018/2/layout/IconCircleList"/>
    <dgm:cxn modelId="{1AAED47E-2991-446B-B106-1DFEC2B04FDE}" type="presParOf" srcId="{FFB9AD53-E6F4-4DE3-AD1C-12C510C8D5C4}" destId="{5DC24EB7-2F4E-4ED9-8E89-EA2DFBD3D27F}" srcOrd="0" destOrd="0" presId="urn:microsoft.com/office/officeart/2018/2/layout/IconCircleList"/>
    <dgm:cxn modelId="{0AEA3D8C-0931-487F-9A7D-00FE9480C13B}" type="presParOf" srcId="{FFB9AD53-E6F4-4DE3-AD1C-12C510C8D5C4}" destId="{510C04A9-6B55-4186-A497-E8C335B2936B}" srcOrd="1" destOrd="0" presId="urn:microsoft.com/office/officeart/2018/2/layout/IconCircleList"/>
    <dgm:cxn modelId="{9146B9CA-47EF-40BD-AB79-EE211AAEA0F3}" type="presParOf" srcId="{FFB9AD53-E6F4-4DE3-AD1C-12C510C8D5C4}" destId="{7789F8A1-4EE1-4219-84DE-88077A8193B4}" srcOrd="2" destOrd="0" presId="urn:microsoft.com/office/officeart/2018/2/layout/IconCircleList"/>
    <dgm:cxn modelId="{77E2546D-BE15-4D94-90B3-E6F5BA984FA3}" type="presParOf" srcId="{FFB9AD53-E6F4-4DE3-AD1C-12C510C8D5C4}" destId="{3A0114D6-5F6E-4D2E-AFD4-F069368C242C}" srcOrd="3" destOrd="0" presId="urn:microsoft.com/office/officeart/2018/2/layout/IconCircleList"/>
    <dgm:cxn modelId="{682345CC-6BF7-494E-A6F0-957EA9E5AC07}" type="presParOf" srcId="{5301D030-1166-4FFE-8175-FD1B61CF866B}" destId="{F837C56C-51D8-46B5-AD3F-55FD9994B77C}" srcOrd="3" destOrd="0" presId="urn:microsoft.com/office/officeart/2018/2/layout/IconCircleList"/>
    <dgm:cxn modelId="{4CFD79AF-7A30-49BC-8DC1-0A79B0EA5741}" type="presParOf" srcId="{5301D030-1166-4FFE-8175-FD1B61CF866B}" destId="{7A3ADCD8-D1A9-43F4-86E5-F88369407579}" srcOrd="4" destOrd="0" presId="urn:microsoft.com/office/officeart/2018/2/layout/IconCircleList"/>
    <dgm:cxn modelId="{460223FF-A405-4F94-9CB3-E53F8C2C4870}" type="presParOf" srcId="{7A3ADCD8-D1A9-43F4-86E5-F88369407579}" destId="{74DFA74E-4AA2-4446-8780-EB1CE7C204F0}" srcOrd="0" destOrd="0" presId="urn:microsoft.com/office/officeart/2018/2/layout/IconCircleList"/>
    <dgm:cxn modelId="{E9930500-9864-4918-AD97-C8FD8DF71A33}" type="presParOf" srcId="{7A3ADCD8-D1A9-43F4-86E5-F88369407579}" destId="{F1DC2B20-84B2-4E53-AF09-0CECA5DC1BD5}" srcOrd="1" destOrd="0" presId="urn:microsoft.com/office/officeart/2018/2/layout/IconCircleList"/>
    <dgm:cxn modelId="{9652E243-26BB-4B93-ACEC-9217710AA29F}" type="presParOf" srcId="{7A3ADCD8-D1A9-43F4-86E5-F88369407579}" destId="{0E0605CA-6542-44C1-B2EF-825D0216EB51}" srcOrd="2" destOrd="0" presId="urn:microsoft.com/office/officeart/2018/2/layout/IconCircleList"/>
    <dgm:cxn modelId="{AEF73DD8-2837-4846-B98B-42652BF74639}" type="presParOf" srcId="{7A3ADCD8-D1A9-43F4-86E5-F88369407579}" destId="{AA4F508F-7EFD-4292-8C89-5531BBA1D44D}" srcOrd="3" destOrd="0" presId="urn:microsoft.com/office/officeart/2018/2/layout/IconCircleList"/>
    <dgm:cxn modelId="{FA417BBF-30FC-4009-86D6-2029364B714E}" type="presParOf" srcId="{5301D030-1166-4FFE-8175-FD1B61CF866B}" destId="{DABEAF68-80D5-4869-945A-195232228C99}" srcOrd="5" destOrd="0" presId="urn:microsoft.com/office/officeart/2018/2/layout/IconCircleList"/>
    <dgm:cxn modelId="{F2326752-7E49-4850-843D-9B2D2A024BB6}" type="presParOf" srcId="{5301D030-1166-4FFE-8175-FD1B61CF866B}" destId="{0556DE4C-18E2-40FB-B72E-1C0C1487090F}" srcOrd="6" destOrd="0" presId="urn:microsoft.com/office/officeart/2018/2/layout/IconCircleList"/>
    <dgm:cxn modelId="{C5989DCA-F9EC-4932-8749-A444CE42CA61}" type="presParOf" srcId="{0556DE4C-18E2-40FB-B72E-1C0C1487090F}" destId="{36A5C1E9-D05F-4C13-A77F-327C327E4F30}" srcOrd="0" destOrd="0" presId="urn:microsoft.com/office/officeart/2018/2/layout/IconCircleList"/>
    <dgm:cxn modelId="{9B4B7D62-582D-4B5A-9DA9-8EBCD8526FA5}" type="presParOf" srcId="{0556DE4C-18E2-40FB-B72E-1C0C1487090F}" destId="{40AF77C1-BB17-4DAE-A4BF-EBD9E53491D8}" srcOrd="1" destOrd="0" presId="urn:microsoft.com/office/officeart/2018/2/layout/IconCircleList"/>
    <dgm:cxn modelId="{FAE4D310-F039-412A-9148-0BF35BACA93C}" type="presParOf" srcId="{0556DE4C-18E2-40FB-B72E-1C0C1487090F}" destId="{45A06E25-2DF3-4203-B90D-43FD1DEA70FA}" srcOrd="2" destOrd="0" presId="urn:microsoft.com/office/officeart/2018/2/layout/IconCircleList"/>
    <dgm:cxn modelId="{E7D16B03-F68C-494D-806F-6790DA286B91}" type="presParOf" srcId="{0556DE4C-18E2-40FB-B72E-1C0C1487090F}" destId="{A5D4BEED-AD13-4566-B360-2F4BDB84FDD0}" srcOrd="3" destOrd="0" presId="urn:microsoft.com/office/officeart/2018/2/layout/IconCircleList"/>
    <dgm:cxn modelId="{0C6C9A4C-E98D-4B69-A8AA-053A3995AD91}" type="presParOf" srcId="{5301D030-1166-4FFE-8175-FD1B61CF866B}" destId="{355C8A18-5395-44CA-A7AA-ABE24ED55DFB}" srcOrd="7" destOrd="0" presId="urn:microsoft.com/office/officeart/2018/2/layout/IconCircleList"/>
    <dgm:cxn modelId="{AB1273FB-B317-4545-9DED-CDFFC3DC2709}" type="presParOf" srcId="{5301D030-1166-4FFE-8175-FD1B61CF866B}" destId="{E7CCB4DA-0644-4515-9031-63559464D849}" srcOrd="8" destOrd="0" presId="urn:microsoft.com/office/officeart/2018/2/layout/IconCircleList"/>
    <dgm:cxn modelId="{353AE344-A2F3-41A6-B450-BD8E2945837A}" type="presParOf" srcId="{E7CCB4DA-0644-4515-9031-63559464D849}" destId="{08B43A16-B90F-4DBC-94FF-F765EC6A4290}" srcOrd="0" destOrd="0" presId="urn:microsoft.com/office/officeart/2018/2/layout/IconCircleList"/>
    <dgm:cxn modelId="{F73E1189-4371-4D25-ADD2-87D9002FADC5}" type="presParOf" srcId="{E7CCB4DA-0644-4515-9031-63559464D849}" destId="{E0612AA7-322A-4D5D-B705-B543F031C04E}" srcOrd="1" destOrd="0" presId="urn:microsoft.com/office/officeart/2018/2/layout/IconCircleList"/>
    <dgm:cxn modelId="{01F85299-9728-4D5A-86E5-A9CCAB10D366}" type="presParOf" srcId="{E7CCB4DA-0644-4515-9031-63559464D849}" destId="{5BA910DB-D18B-4095-8D11-2FD9E3A4DF97}" srcOrd="2" destOrd="0" presId="urn:microsoft.com/office/officeart/2018/2/layout/IconCircleList"/>
    <dgm:cxn modelId="{441EA06A-5413-42D6-8E21-E811C5C470F0}" type="presParOf" srcId="{E7CCB4DA-0644-4515-9031-63559464D849}" destId="{08FEBB22-3592-4917-9CDF-EA787AB6CB1B}" srcOrd="3" destOrd="0" presId="urn:microsoft.com/office/officeart/2018/2/layout/IconCircleList"/>
    <dgm:cxn modelId="{B6442511-519D-4F24-8D4C-830112281093}" type="presParOf" srcId="{5301D030-1166-4FFE-8175-FD1B61CF866B}" destId="{38C4F370-6CC8-48E1-A579-4754CAA83706}" srcOrd="9" destOrd="0" presId="urn:microsoft.com/office/officeart/2018/2/layout/IconCircleList"/>
    <dgm:cxn modelId="{37AAEFBE-5355-4629-AB48-4749B106D819}" type="presParOf" srcId="{5301D030-1166-4FFE-8175-FD1B61CF866B}" destId="{4B9079E1-CF32-4251-83E9-C9BD29C1CCBA}" srcOrd="10" destOrd="0" presId="urn:microsoft.com/office/officeart/2018/2/layout/IconCircleList"/>
    <dgm:cxn modelId="{34CA5916-E36C-4CA4-A7F6-5EE4315AEAB0}" type="presParOf" srcId="{4B9079E1-CF32-4251-83E9-C9BD29C1CCBA}" destId="{E6D6F745-188E-4FBA-81BC-5F299702711C}" srcOrd="0" destOrd="0" presId="urn:microsoft.com/office/officeart/2018/2/layout/IconCircleList"/>
    <dgm:cxn modelId="{5DD8A345-AB9A-48B3-8DD7-4806DDA69856}" type="presParOf" srcId="{4B9079E1-CF32-4251-83E9-C9BD29C1CCBA}" destId="{A7CD5847-8DB8-4AFD-838E-9059E9191C4B}" srcOrd="1" destOrd="0" presId="urn:microsoft.com/office/officeart/2018/2/layout/IconCircleList"/>
    <dgm:cxn modelId="{D118AD75-B7F7-4E9B-B307-A7841F206B9A}" type="presParOf" srcId="{4B9079E1-CF32-4251-83E9-C9BD29C1CCBA}" destId="{5F477D2D-2EB0-4EFB-BAEE-6732851E22DE}" srcOrd="2" destOrd="0" presId="urn:microsoft.com/office/officeart/2018/2/layout/IconCircleList"/>
    <dgm:cxn modelId="{EEDCB5CB-46BC-46C9-B23E-5D35C1711169}" type="presParOf" srcId="{4B9079E1-CF32-4251-83E9-C9BD29C1CCBA}" destId="{47690125-3045-4A0E-8938-0920B5D2D6FC}" srcOrd="3" destOrd="0" presId="urn:microsoft.com/office/officeart/2018/2/layout/IconCircleList"/>
    <dgm:cxn modelId="{616DC0D9-31B3-4C1F-9B44-4EF037BE133E}" type="presParOf" srcId="{5301D030-1166-4FFE-8175-FD1B61CF866B}" destId="{B4266D7C-C5F6-465C-B6F1-A2AA3D956BC8}" srcOrd="11" destOrd="0" presId="urn:microsoft.com/office/officeart/2018/2/layout/IconCircleList"/>
    <dgm:cxn modelId="{A129F88E-22C1-4767-BE74-4EE80EB5EFBB}" type="presParOf" srcId="{5301D030-1166-4FFE-8175-FD1B61CF866B}" destId="{8FA2955C-610B-45E6-B8A2-A6B16C799AB7}" srcOrd="12" destOrd="0" presId="urn:microsoft.com/office/officeart/2018/2/layout/IconCircleList"/>
    <dgm:cxn modelId="{0C929715-B239-4697-9428-A00FA4AEB1BB}" type="presParOf" srcId="{8FA2955C-610B-45E6-B8A2-A6B16C799AB7}" destId="{8F94897C-3492-4DE6-BA18-6E82606E7FAD}" srcOrd="0" destOrd="0" presId="urn:microsoft.com/office/officeart/2018/2/layout/IconCircleList"/>
    <dgm:cxn modelId="{0FBDFDB2-3256-44EF-B635-F8CC2AE39CEE}" type="presParOf" srcId="{8FA2955C-610B-45E6-B8A2-A6B16C799AB7}" destId="{0DC19698-D21C-4221-8E82-83E9610E8B95}" srcOrd="1" destOrd="0" presId="urn:microsoft.com/office/officeart/2018/2/layout/IconCircleList"/>
    <dgm:cxn modelId="{BE69B3A0-9B6D-4B14-88E6-95D3672F786E}" type="presParOf" srcId="{8FA2955C-610B-45E6-B8A2-A6B16C799AB7}" destId="{F168824D-18C1-4343-9FAF-1B08A47EDCD3}" srcOrd="2" destOrd="0" presId="urn:microsoft.com/office/officeart/2018/2/layout/IconCircleList"/>
    <dgm:cxn modelId="{3E3D6D2F-CD3E-43E9-8612-9DA98E13C7BD}" type="presParOf" srcId="{8FA2955C-610B-45E6-B8A2-A6B16C799AB7}" destId="{EDFF6E80-CBF2-4C34-A48C-AC5B494291E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89184-F65A-4485-8D62-A6254C3323F9}">
      <dsp:nvSpPr>
        <dsp:cNvPr id="0" name=""/>
        <dsp:cNvSpPr/>
      </dsp:nvSpPr>
      <dsp:spPr>
        <a:xfrm>
          <a:off x="169199" y="782820"/>
          <a:ext cx="604800" cy="6048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A3F235-87C7-4D2A-9EB0-24B213685B5E}">
      <dsp:nvSpPr>
        <dsp:cNvPr id="0" name=""/>
        <dsp:cNvSpPr/>
      </dsp:nvSpPr>
      <dsp:spPr>
        <a:xfrm>
          <a:off x="296207" y="909828"/>
          <a:ext cx="350784" cy="3507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D09394-72DD-416B-9BCC-87F68D6A5639}">
      <dsp:nvSpPr>
        <dsp:cNvPr id="0" name=""/>
        <dsp:cNvSpPr/>
      </dsp:nvSpPr>
      <dsp:spPr>
        <a:xfrm>
          <a:off x="903599" y="782820"/>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OBJECTIVE</a:t>
          </a:r>
        </a:p>
      </dsp:txBody>
      <dsp:txXfrm>
        <a:off x="903599" y="782820"/>
        <a:ext cx="1425599" cy="604800"/>
      </dsp:txXfrm>
    </dsp:sp>
    <dsp:sp modelId="{5DC24EB7-2F4E-4ED9-8E89-EA2DFBD3D27F}">
      <dsp:nvSpPr>
        <dsp:cNvPr id="0" name=""/>
        <dsp:cNvSpPr/>
      </dsp:nvSpPr>
      <dsp:spPr>
        <a:xfrm>
          <a:off x="2577599" y="782820"/>
          <a:ext cx="604800" cy="6048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0C04A9-6B55-4186-A497-E8C335B2936B}">
      <dsp:nvSpPr>
        <dsp:cNvPr id="0" name=""/>
        <dsp:cNvSpPr/>
      </dsp:nvSpPr>
      <dsp:spPr>
        <a:xfrm>
          <a:off x="2704608" y="909828"/>
          <a:ext cx="350784" cy="3507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0114D6-5F6E-4D2E-AFD4-F069368C242C}">
      <dsp:nvSpPr>
        <dsp:cNvPr id="0" name=""/>
        <dsp:cNvSpPr/>
      </dsp:nvSpPr>
      <dsp:spPr>
        <a:xfrm>
          <a:off x="3312000" y="782820"/>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ANALYTICAL OVERVIEW</a:t>
          </a:r>
        </a:p>
      </dsp:txBody>
      <dsp:txXfrm>
        <a:off x="3312000" y="782820"/>
        <a:ext cx="1425599" cy="604800"/>
      </dsp:txXfrm>
    </dsp:sp>
    <dsp:sp modelId="{74DFA74E-4AA2-4446-8780-EB1CE7C204F0}">
      <dsp:nvSpPr>
        <dsp:cNvPr id="0" name=""/>
        <dsp:cNvSpPr/>
      </dsp:nvSpPr>
      <dsp:spPr>
        <a:xfrm>
          <a:off x="4986000" y="782820"/>
          <a:ext cx="604800" cy="6048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DC2B20-84B2-4E53-AF09-0CECA5DC1BD5}">
      <dsp:nvSpPr>
        <dsp:cNvPr id="0" name=""/>
        <dsp:cNvSpPr/>
      </dsp:nvSpPr>
      <dsp:spPr>
        <a:xfrm>
          <a:off x="5113008" y="909828"/>
          <a:ext cx="350784" cy="3507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4F508F-7EFD-4292-8C89-5531BBA1D44D}">
      <dsp:nvSpPr>
        <dsp:cNvPr id="0" name=""/>
        <dsp:cNvSpPr/>
      </dsp:nvSpPr>
      <dsp:spPr>
        <a:xfrm>
          <a:off x="5720400" y="782820"/>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EXPLORATORY DATA ANALYSIS</a:t>
          </a:r>
        </a:p>
      </dsp:txBody>
      <dsp:txXfrm>
        <a:off x="5720400" y="782820"/>
        <a:ext cx="1425599" cy="604800"/>
      </dsp:txXfrm>
    </dsp:sp>
    <dsp:sp modelId="{36A5C1E9-D05F-4C13-A77F-327C327E4F30}">
      <dsp:nvSpPr>
        <dsp:cNvPr id="0" name=""/>
        <dsp:cNvSpPr/>
      </dsp:nvSpPr>
      <dsp:spPr>
        <a:xfrm>
          <a:off x="169199" y="2258237"/>
          <a:ext cx="604800" cy="6048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AF77C1-BB17-4DAE-A4BF-EBD9E53491D8}">
      <dsp:nvSpPr>
        <dsp:cNvPr id="0" name=""/>
        <dsp:cNvSpPr/>
      </dsp:nvSpPr>
      <dsp:spPr>
        <a:xfrm>
          <a:off x="296207" y="2385245"/>
          <a:ext cx="350784" cy="3507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D4BEED-AD13-4566-B360-2F4BDB84FDD0}">
      <dsp:nvSpPr>
        <dsp:cNvPr id="0" name=""/>
        <dsp:cNvSpPr/>
      </dsp:nvSpPr>
      <dsp:spPr>
        <a:xfrm>
          <a:off x="903599" y="2258237"/>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TIME SERIES ANALYSIS</a:t>
          </a:r>
        </a:p>
      </dsp:txBody>
      <dsp:txXfrm>
        <a:off x="903599" y="2258237"/>
        <a:ext cx="1425599" cy="604800"/>
      </dsp:txXfrm>
    </dsp:sp>
    <dsp:sp modelId="{08B43A16-B90F-4DBC-94FF-F765EC6A4290}">
      <dsp:nvSpPr>
        <dsp:cNvPr id="0" name=""/>
        <dsp:cNvSpPr/>
      </dsp:nvSpPr>
      <dsp:spPr>
        <a:xfrm>
          <a:off x="2577599" y="2258237"/>
          <a:ext cx="604800" cy="6048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612AA7-322A-4D5D-B705-B543F031C04E}">
      <dsp:nvSpPr>
        <dsp:cNvPr id="0" name=""/>
        <dsp:cNvSpPr/>
      </dsp:nvSpPr>
      <dsp:spPr>
        <a:xfrm>
          <a:off x="2704608" y="2385245"/>
          <a:ext cx="350784" cy="35078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EBB22-3592-4917-9CDF-EA787AB6CB1B}">
      <dsp:nvSpPr>
        <dsp:cNvPr id="0" name=""/>
        <dsp:cNvSpPr/>
      </dsp:nvSpPr>
      <dsp:spPr>
        <a:xfrm>
          <a:off x="3312000" y="2258237"/>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PREDICT CANCELLATION</a:t>
          </a:r>
        </a:p>
      </dsp:txBody>
      <dsp:txXfrm>
        <a:off x="3312000" y="2258237"/>
        <a:ext cx="1425599" cy="604800"/>
      </dsp:txXfrm>
    </dsp:sp>
    <dsp:sp modelId="{E6D6F745-188E-4FBA-81BC-5F299702711C}">
      <dsp:nvSpPr>
        <dsp:cNvPr id="0" name=""/>
        <dsp:cNvSpPr/>
      </dsp:nvSpPr>
      <dsp:spPr>
        <a:xfrm>
          <a:off x="4986000" y="2258237"/>
          <a:ext cx="604800" cy="6048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CD5847-8DB8-4AFD-838E-9059E9191C4B}">
      <dsp:nvSpPr>
        <dsp:cNvPr id="0" name=""/>
        <dsp:cNvSpPr/>
      </dsp:nvSpPr>
      <dsp:spPr>
        <a:xfrm>
          <a:off x="5113008" y="2385245"/>
          <a:ext cx="350784" cy="35078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690125-3045-4A0E-8938-0920B5D2D6FC}">
      <dsp:nvSpPr>
        <dsp:cNvPr id="0" name=""/>
        <dsp:cNvSpPr/>
      </dsp:nvSpPr>
      <dsp:spPr>
        <a:xfrm>
          <a:off x="5720400" y="2258237"/>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MODEL COMPARISIONS</a:t>
          </a:r>
        </a:p>
      </dsp:txBody>
      <dsp:txXfrm>
        <a:off x="5720400" y="2258237"/>
        <a:ext cx="1425599" cy="604800"/>
      </dsp:txXfrm>
    </dsp:sp>
    <dsp:sp modelId="{8F94897C-3492-4DE6-BA18-6E82606E7FAD}">
      <dsp:nvSpPr>
        <dsp:cNvPr id="0" name=""/>
        <dsp:cNvSpPr/>
      </dsp:nvSpPr>
      <dsp:spPr>
        <a:xfrm>
          <a:off x="2568157" y="3529256"/>
          <a:ext cx="604800" cy="6048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C19698-D21C-4221-8E82-83E9610E8B95}">
      <dsp:nvSpPr>
        <dsp:cNvPr id="0" name=""/>
        <dsp:cNvSpPr/>
      </dsp:nvSpPr>
      <dsp:spPr>
        <a:xfrm>
          <a:off x="2695163" y="3656267"/>
          <a:ext cx="350784" cy="35078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FF6E80-CBF2-4C34-A48C-AC5B494291E3}">
      <dsp:nvSpPr>
        <dsp:cNvPr id="0" name=""/>
        <dsp:cNvSpPr/>
      </dsp:nvSpPr>
      <dsp:spPr>
        <a:xfrm>
          <a:off x="3302556" y="3529256"/>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100000"/>
            </a:lnSpc>
            <a:spcBef>
              <a:spcPct val="0"/>
            </a:spcBef>
            <a:spcAft>
              <a:spcPct val="35000"/>
            </a:spcAft>
            <a:buNone/>
          </a:pPr>
          <a:r>
            <a:rPr lang="en-US" sz="1600" kern="1200" dirty="0"/>
            <a:t>Business point of view </a:t>
          </a:r>
        </a:p>
      </dsp:txBody>
      <dsp:txXfrm>
        <a:off x="3302556" y="3529256"/>
        <a:ext cx="1425599" cy="6048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6FE2CA-93A4-404D-8562-1A0C1F21DF63}" type="datetimeFigureOut">
              <a:rPr lang="en-US" smtClean="0"/>
              <a:t>5/23/2022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A4F99-EB7E-49D2-98D6-58AF61384311}" type="slidenum">
              <a:rPr lang="en-US" smtClean="0"/>
              <a:t>‹#›</a:t>
            </a:fld>
            <a:endParaRPr lang="en-US"/>
          </a:p>
        </p:txBody>
      </p:sp>
    </p:spTree>
    <p:extLst>
      <p:ext uri="{BB962C8B-B14F-4D97-AF65-F5344CB8AC3E}">
        <p14:creationId xmlns:p14="http://schemas.microsoft.com/office/powerpoint/2010/main" val="311094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mj-lt"/>
              <a:buAutoNum type="arabicPeriod"/>
            </a:pPr>
            <a:r>
              <a:rPr lang="en-US" dirty="0"/>
              <a:t>Highest Bookings in the month of  July and August and lowest in January.</a:t>
            </a:r>
          </a:p>
          <a:p>
            <a:pPr lvl="0">
              <a:buFont typeface="+mj-lt"/>
              <a:buAutoNum type="arabicPeriod"/>
            </a:pPr>
            <a:r>
              <a:rPr lang="en-GB" sz="1200" kern="1200" dirty="0">
                <a:solidFill>
                  <a:schemeClr val="tx1"/>
                </a:solidFill>
                <a:effectLst/>
                <a:latin typeface="+mn-lt"/>
                <a:ea typeface="+mn-ea"/>
                <a:cs typeface="+mn-cs"/>
              </a:rPr>
              <a:t>City Hotel Cancellation is more</a:t>
            </a:r>
            <a:endParaRPr lang="en-US" sz="1200" kern="1200" dirty="0">
              <a:solidFill>
                <a:schemeClr val="tx1"/>
              </a:solidFill>
              <a:effectLst/>
              <a:latin typeface="+mn-lt"/>
              <a:ea typeface="+mn-ea"/>
              <a:cs typeface="+mn-cs"/>
            </a:endParaRPr>
          </a:p>
          <a:p>
            <a:pPr lvl="0">
              <a:buFont typeface="+mj-lt"/>
              <a:buAutoNum type="arabicPeriod"/>
            </a:pPr>
            <a:r>
              <a:rPr lang="en-US" dirty="0"/>
              <a:t>Chances of cancellations are less when the lead time of booking is less.</a:t>
            </a:r>
          </a:p>
          <a:p>
            <a:pPr lvl="0">
              <a:buFont typeface="+mj-lt"/>
              <a:buAutoNum type="arabicPeriod"/>
            </a:pPr>
            <a:r>
              <a:rPr lang="en-GB" sz="1200" kern="1200" dirty="0">
                <a:solidFill>
                  <a:schemeClr val="tx1"/>
                </a:solidFill>
                <a:effectLst/>
                <a:latin typeface="+mn-lt"/>
                <a:ea typeface="+mn-ea"/>
                <a:cs typeface="+mn-cs"/>
              </a:rPr>
              <a:t>May and October have the highest waiting times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GB" sz="1200" kern="1200" dirty="0">
                <a:solidFill>
                  <a:schemeClr val="tx1"/>
                </a:solidFill>
                <a:effectLst/>
                <a:latin typeface="+mn-lt"/>
                <a:ea typeface="+mn-ea"/>
                <a:cs typeface="+mn-cs"/>
              </a:rPr>
              <a:t>Online market segment's cancellation is more</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GB" sz="1200" kern="1200" dirty="0">
                <a:solidFill>
                  <a:schemeClr val="tx1"/>
                </a:solidFill>
                <a:effectLst/>
                <a:latin typeface="+mn-lt"/>
                <a:ea typeface="+mn-ea"/>
                <a:cs typeface="+mn-cs"/>
              </a:rPr>
              <a:t>'A' type room cancellation is higher</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GB" sz="1200" kern="1200" dirty="0">
                <a:solidFill>
                  <a:schemeClr val="tx1"/>
                </a:solidFill>
                <a:effectLst/>
                <a:latin typeface="+mn-lt"/>
                <a:ea typeface="+mn-ea"/>
                <a:cs typeface="+mn-cs"/>
              </a:rPr>
              <a:t>Couples booking cancellation is more</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kern="1200" dirty="0">
              <a:solidFill>
                <a:schemeClr val="tx1"/>
              </a:solidFill>
              <a:effectLst/>
              <a:latin typeface="+mn-lt"/>
              <a:ea typeface="+mn-ea"/>
              <a:cs typeface="+mn-cs"/>
            </a:endParaRPr>
          </a:p>
          <a:p>
            <a:pPr lvl="0">
              <a:buFont typeface="+mj-lt"/>
              <a:buAutoNum type="arabicPeriod"/>
            </a:pPr>
            <a:endParaRPr lang="en-US" dirty="0"/>
          </a:p>
          <a:p>
            <a:endParaRPr lang="en-US" dirty="0"/>
          </a:p>
        </p:txBody>
      </p:sp>
      <p:sp>
        <p:nvSpPr>
          <p:cNvPr id="4" name="Slide Number Placeholder 3"/>
          <p:cNvSpPr>
            <a:spLocks noGrp="1"/>
          </p:cNvSpPr>
          <p:nvPr>
            <p:ph type="sldNum" sz="quarter" idx="5"/>
          </p:nvPr>
        </p:nvSpPr>
        <p:spPr/>
        <p:txBody>
          <a:bodyPr/>
          <a:lstStyle/>
          <a:p>
            <a:fld id="{C3EA4F99-EB7E-49D2-98D6-58AF61384311}" type="slidenum">
              <a:rPr lang="en-US" smtClean="0"/>
              <a:t>6</a:t>
            </a:fld>
            <a:endParaRPr lang="en-US"/>
          </a:p>
        </p:txBody>
      </p:sp>
    </p:spTree>
    <p:extLst>
      <p:ext uri="{BB962C8B-B14F-4D97-AF65-F5344CB8AC3E}">
        <p14:creationId xmlns:p14="http://schemas.microsoft.com/office/powerpoint/2010/main" val="374073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latinLnBrk="0" hangingPunct="1"/>
            <a:r>
              <a:rPr lang="en-US" sz="1200" kern="1200" dirty="0">
                <a:solidFill>
                  <a:schemeClr val="tx1"/>
                </a:solidFill>
                <a:effectLst/>
                <a:latin typeface="+mn-lt"/>
                <a:ea typeface="+mn-ea"/>
                <a:cs typeface="+mn-cs"/>
              </a:rPr>
              <a:t>1.Highest Bookings in the month of  July and August and lowest in January.</a:t>
            </a:r>
            <a:endParaRPr lang="en-US" sz="1200" dirty="0">
              <a:effectLst/>
            </a:endParaRPr>
          </a:p>
          <a:p>
            <a:pPr rtl="0" eaLnBrk="1" latinLnBrk="0" hangingPunct="1"/>
            <a:r>
              <a:rPr lang="en-GB" sz="1200" kern="1200" dirty="0">
                <a:solidFill>
                  <a:schemeClr val="tx1"/>
                </a:solidFill>
                <a:effectLst/>
                <a:latin typeface="+mn-lt"/>
                <a:ea typeface="+mn-ea"/>
                <a:cs typeface="+mn-cs"/>
              </a:rPr>
              <a:t>2. City Hotel Cancellation is more</a:t>
            </a:r>
            <a:endParaRPr lang="en-US" dirty="0">
              <a:effectLst/>
            </a:endParaRPr>
          </a:p>
          <a:p>
            <a:pPr rtl="0" eaLnBrk="1" latinLnBrk="0" hangingPunct="1"/>
            <a:r>
              <a:rPr lang="en-US" sz="1200" kern="1200" dirty="0">
                <a:solidFill>
                  <a:schemeClr val="tx1"/>
                </a:solidFill>
                <a:effectLst/>
                <a:latin typeface="+mn-lt"/>
                <a:ea typeface="+mn-ea"/>
                <a:cs typeface="+mn-cs"/>
              </a:rPr>
              <a:t>3. Chances of cancellations are less when the lead time of booking is less.</a:t>
            </a:r>
            <a:endParaRPr lang="en-US" dirty="0">
              <a:effectLst/>
            </a:endParaRPr>
          </a:p>
          <a:p>
            <a:pPr rtl="0" eaLnBrk="1" latinLnBrk="0" hangingPunct="1"/>
            <a:r>
              <a:rPr lang="en-GB" sz="1200" kern="1200" dirty="0">
                <a:solidFill>
                  <a:schemeClr val="tx1"/>
                </a:solidFill>
                <a:effectLst/>
                <a:latin typeface="+mn-lt"/>
                <a:ea typeface="+mn-ea"/>
                <a:cs typeface="+mn-cs"/>
              </a:rPr>
              <a:t>4. May and October have the highest waiting times</a:t>
            </a:r>
            <a:endParaRPr lang="en-US" dirty="0">
              <a:effectLst/>
            </a:endParaRPr>
          </a:p>
          <a:p>
            <a:pPr rtl="0" eaLnBrk="1" fontAlgn="auto" latinLnBrk="0" hangingPunct="1"/>
            <a:r>
              <a:rPr lang="en-GB" sz="1200" kern="1200" dirty="0">
                <a:solidFill>
                  <a:schemeClr val="tx1"/>
                </a:solidFill>
                <a:effectLst/>
                <a:latin typeface="+mn-lt"/>
                <a:ea typeface="+mn-ea"/>
                <a:cs typeface="+mn-cs"/>
              </a:rPr>
              <a:t>5. Online market segment's cancellation is more</a:t>
            </a:r>
            <a:endParaRPr lang="en-US" dirty="0">
              <a:effectLst/>
            </a:endParaRPr>
          </a:p>
          <a:p>
            <a:pPr rtl="0" eaLnBrk="1" fontAlgn="auto" latinLnBrk="0" hangingPunct="1"/>
            <a:r>
              <a:rPr lang="en-GB" sz="1200" kern="1200" dirty="0">
                <a:solidFill>
                  <a:schemeClr val="tx1"/>
                </a:solidFill>
                <a:effectLst/>
                <a:latin typeface="+mn-lt"/>
                <a:ea typeface="+mn-ea"/>
                <a:cs typeface="+mn-cs"/>
              </a:rPr>
              <a:t>6. 'A' type room cancellation is higher</a:t>
            </a:r>
            <a:endParaRPr lang="en-US" dirty="0">
              <a:effectLst/>
            </a:endParaRPr>
          </a:p>
          <a:p>
            <a:pPr rtl="0" eaLnBrk="1" fontAlgn="auto" latinLnBrk="0" hangingPunct="1"/>
            <a:r>
              <a:rPr lang="en-GB" sz="1200" kern="1200" dirty="0">
                <a:solidFill>
                  <a:schemeClr val="tx1"/>
                </a:solidFill>
                <a:effectLst/>
                <a:latin typeface="+mn-lt"/>
                <a:ea typeface="+mn-ea"/>
                <a:cs typeface="+mn-cs"/>
              </a:rPr>
              <a:t>7. Couples booking cancellation is more</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C3EA4F99-EB7E-49D2-98D6-58AF61384311}" type="slidenum">
              <a:rPr lang="en-US" smtClean="0"/>
              <a:t>8</a:t>
            </a:fld>
            <a:endParaRPr lang="en-US"/>
          </a:p>
        </p:txBody>
      </p:sp>
    </p:spTree>
    <p:extLst>
      <p:ext uri="{BB962C8B-B14F-4D97-AF65-F5344CB8AC3E}">
        <p14:creationId xmlns:p14="http://schemas.microsoft.com/office/powerpoint/2010/main" val="1163934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A4F99-EB7E-49D2-98D6-58AF61384311}" type="slidenum">
              <a:rPr lang="en-US" smtClean="0"/>
              <a:t>9</a:t>
            </a:fld>
            <a:endParaRPr lang="en-US"/>
          </a:p>
        </p:txBody>
      </p:sp>
    </p:spTree>
    <p:extLst>
      <p:ext uri="{BB962C8B-B14F-4D97-AF65-F5344CB8AC3E}">
        <p14:creationId xmlns:p14="http://schemas.microsoft.com/office/powerpoint/2010/main" val="3418928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5/23/2022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5/23/2022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5/23/2022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5/23/2022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5/23/2022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5/23/2022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8329-FE10-41A8-B34F-5BB1B3175E7A}"/>
              </a:ext>
            </a:extLst>
          </p:cNvPr>
          <p:cNvSpPr>
            <a:spLocks noGrp="1"/>
          </p:cNvSpPr>
          <p:nvPr>
            <p:ph type="ctrTitle"/>
          </p:nvPr>
        </p:nvSpPr>
        <p:spPr/>
        <p:txBody>
          <a:bodyPr/>
          <a:lstStyle/>
          <a:p>
            <a:r>
              <a:rPr lang="en-US" dirty="0"/>
              <a:t>HOTEL BOOKING DEMAND</a:t>
            </a:r>
          </a:p>
        </p:txBody>
      </p:sp>
      <p:sp>
        <p:nvSpPr>
          <p:cNvPr id="3" name="Subtitle 2">
            <a:extLst>
              <a:ext uri="{FF2B5EF4-FFF2-40B4-BE49-F238E27FC236}">
                <a16:creationId xmlns:a16="http://schemas.microsoft.com/office/drawing/2014/main" id="{E71737EA-17F4-4793-9AEA-F67728BEE7F4}"/>
              </a:ext>
            </a:extLst>
          </p:cNvPr>
          <p:cNvSpPr>
            <a:spLocks noGrp="1"/>
          </p:cNvSpPr>
          <p:nvPr>
            <p:ph type="subTitle" idx="1"/>
          </p:nvPr>
        </p:nvSpPr>
        <p:spPr/>
        <p:txBody>
          <a:bodyPr>
            <a:normAutofit/>
          </a:bodyPr>
          <a:lstStyle/>
          <a:p>
            <a:r>
              <a:rPr lang="en-US" dirty="0"/>
              <a:t>Andrew </a:t>
            </a:r>
            <a:r>
              <a:rPr lang="en-US" dirty="0" err="1"/>
              <a:t>Tawdros</a:t>
            </a:r>
            <a:r>
              <a:rPr lang="en-US" dirty="0"/>
              <a:t> 			Sec: 1	BN: 14</a:t>
            </a:r>
          </a:p>
          <a:p>
            <a:r>
              <a:rPr lang="en-US" dirty="0"/>
              <a:t>Mark Medhat				Sec: 2	BN: 12</a:t>
            </a:r>
          </a:p>
        </p:txBody>
      </p:sp>
    </p:spTree>
    <p:extLst>
      <p:ext uri="{BB962C8B-B14F-4D97-AF65-F5344CB8AC3E}">
        <p14:creationId xmlns:p14="http://schemas.microsoft.com/office/powerpoint/2010/main" val="2617274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3064-CE7F-43D8-8A0B-8DC120304E41}"/>
              </a:ext>
            </a:extLst>
          </p:cNvPr>
          <p:cNvSpPr>
            <a:spLocks noGrp="1"/>
          </p:cNvSpPr>
          <p:nvPr>
            <p:ph type="title"/>
          </p:nvPr>
        </p:nvSpPr>
        <p:spPr>
          <a:xfrm>
            <a:off x="166857" y="1128408"/>
            <a:ext cx="3372409" cy="4601183"/>
          </a:xfrm>
        </p:spPr>
        <p:txBody>
          <a:bodyPr/>
          <a:lstStyle/>
          <a:p>
            <a:r>
              <a:rPr lang="en-US" dirty="0"/>
              <a:t>PREDICT CANCELLATION</a:t>
            </a:r>
            <a:br>
              <a:rPr lang="en-US" dirty="0"/>
            </a:br>
            <a:endParaRPr lang="en-US" dirty="0"/>
          </a:p>
        </p:txBody>
      </p:sp>
      <p:sp>
        <p:nvSpPr>
          <p:cNvPr id="3" name="Content Placeholder 2">
            <a:extLst>
              <a:ext uri="{FF2B5EF4-FFF2-40B4-BE49-F238E27FC236}">
                <a16:creationId xmlns:a16="http://schemas.microsoft.com/office/drawing/2014/main" id="{047F9D06-1A95-487A-AC35-523E006349DF}"/>
              </a:ext>
            </a:extLst>
          </p:cNvPr>
          <p:cNvSpPr>
            <a:spLocks noGrp="1"/>
          </p:cNvSpPr>
          <p:nvPr>
            <p:ph idx="1"/>
          </p:nvPr>
        </p:nvSpPr>
        <p:spPr/>
        <p:txBody>
          <a:bodyPr/>
          <a:lstStyle/>
          <a:p>
            <a:r>
              <a:rPr lang="en-GB" dirty="0"/>
              <a:t>The dataset was split with ratio 70:30</a:t>
            </a:r>
          </a:p>
          <a:p>
            <a:r>
              <a:rPr lang="en-GB" dirty="0"/>
              <a:t>We have used two classifiers which are:</a:t>
            </a:r>
            <a:endParaRPr lang="en-US" sz="1200" dirty="0"/>
          </a:p>
          <a:p>
            <a:pPr lvl="1"/>
            <a:r>
              <a:rPr lang="en-GB" dirty="0"/>
              <a:t>Logistic regression</a:t>
            </a:r>
            <a:endParaRPr lang="en-US" sz="1100" dirty="0"/>
          </a:p>
          <a:p>
            <a:pPr lvl="1"/>
            <a:r>
              <a:rPr lang="en-GB" dirty="0"/>
              <a:t>Random Forest</a:t>
            </a:r>
            <a:endParaRPr lang="en-US" sz="1100" dirty="0"/>
          </a:p>
          <a:p>
            <a:r>
              <a:rPr lang="en-GB" dirty="0"/>
              <a:t>Finally, Random Forest was considered</a:t>
            </a:r>
            <a:endParaRPr lang="en-US" sz="1200" dirty="0"/>
          </a:p>
        </p:txBody>
      </p:sp>
    </p:spTree>
    <p:extLst>
      <p:ext uri="{BB962C8B-B14F-4D97-AF65-F5344CB8AC3E}">
        <p14:creationId xmlns:p14="http://schemas.microsoft.com/office/powerpoint/2010/main" val="319920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52D89-3565-4B2C-B589-CDFCF499AF6C}"/>
              </a:ext>
            </a:extLst>
          </p:cNvPr>
          <p:cNvSpPr>
            <a:spLocks noGrp="1"/>
          </p:cNvSpPr>
          <p:nvPr>
            <p:ph type="title"/>
          </p:nvPr>
        </p:nvSpPr>
        <p:spPr>
          <a:xfrm>
            <a:off x="188373" y="1128408"/>
            <a:ext cx="3264832" cy="4601183"/>
          </a:xfrm>
        </p:spPr>
        <p:txBody>
          <a:bodyPr/>
          <a:lstStyle/>
          <a:p>
            <a:r>
              <a:rPr lang="en-US" dirty="0"/>
              <a:t>MODEL COMPARISIONS</a:t>
            </a:r>
            <a:br>
              <a:rPr lang="en-US" dirty="0"/>
            </a:br>
            <a:endParaRPr lang="en-US" dirty="0"/>
          </a:p>
        </p:txBody>
      </p:sp>
      <p:graphicFrame>
        <p:nvGraphicFramePr>
          <p:cNvPr id="6" name="Table 6">
            <a:extLst>
              <a:ext uri="{FF2B5EF4-FFF2-40B4-BE49-F238E27FC236}">
                <a16:creationId xmlns:a16="http://schemas.microsoft.com/office/drawing/2014/main" id="{CBCC9306-C500-44F0-ADBE-75291C49D7EF}"/>
              </a:ext>
            </a:extLst>
          </p:cNvPr>
          <p:cNvGraphicFramePr>
            <a:graphicFrameLocks noGrp="1"/>
          </p:cNvGraphicFramePr>
          <p:nvPr>
            <p:ph idx="1"/>
            <p:extLst>
              <p:ext uri="{D42A27DB-BD31-4B8C-83A1-F6EECF244321}">
                <p14:modId xmlns:p14="http://schemas.microsoft.com/office/powerpoint/2010/main" val="1401550246"/>
              </p:ext>
            </p:extLst>
          </p:nvPr>
        </p:nvGraphicFramePr>
        <p:xfrm>
          <a:off x="3868738" y="863599"/>
          <a:ext cx="7315200" cy="234218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629204269"/>
                    </a:ext>
                  </a:extLst>
                </a:gridCol>
                <a:gridCol w="2438400">
                  <a:extLst>
                    <a:ext uri="{9D8B030D-6E8A-4147-A177-3AD203B41FA5}">
                      <a16:colId xmlns:a16="http://schemas.microsoft.com/office/drawing/2014/main" val="3035072058"/>
                    </a:ext>
                  </a:extLst>
                </a:gridCol>
                <a:gridCol w="2438400">
                  <a:extLst>
                    <a:ext uri="{9D8B030D-6E8A-4147-A177-3AD203B41FA5}">
                      <a16:colId xmlns:a16="http://schemas.microsoft.com/office/drawing/2014/main" val="1859563068"/>
                    </a:ext>
                  </a:extLst>
                </a:gridCol>
              </a:tblGrid>
              <a:tr h="1171090">
                <a:tc>
                  <a:txBody>
                    <a:bodyPr/>
                    <a:lstStyle/>
                    <a:p>
                      <a:pPr algn="ctr"/>
                      <a:r>
                        <a:rPr lang="en-US" sz="2000" dirty="0"/>
                        <a:t>                     Models</a:t>
                      </a:r>
                    </a:p>
                    <a:p>
                      <a:endParaRPr lang="en-US" dirty="0"/>
                    </a:p>
                    <a:p>
                      <a:pPr algn="l"/>
                      <a:r>
                        <a:rPr lang="en-US" sz="2000" dirty="0"/>
                        <a:t>Accuracies</a:t>
                      </a:r>
                    </a:p>
                  </a:txBody>
                  <a:tcPr/>
                </a:tc>
                <a:tc>
                  <a:txBody>
                    <a:bodyPr/>
                    <a:lstStyle/>
                    <a:p>
                      <a:pPr algn="ctr"/>
                      <a:endParaRPr lang="en-US" dirty="0"/>
                    </a:p>
                    <a:p>
                      <a:pPr algn="ctr"/>
                      <a:r>
                        <a:rPr lang="en-US" dirty="0"/>
                        <a:t>Random Forest</a:t>
                      </a:r>
                    </a:p>
                  </a:txBody>
                  <a:tcPr/>
                </a:tc>
                <a:tc>
                  <a:txBody>
                    <a:bodyPr/>
                    <a:lstStyle/>
                    <a:p>
                      <a:pPr algn="ctr"/>
                      <a:endParaRPr lang="en-US" dirty="0"/>
                    </a:p>
                    <a:p>
                      <a:pPr algn="ctr"/>
                      <a:r>
                        <a:rPr lang="en-US" dirty="0"/>
                        <a:t>Logistic Regression</a:t>
                      </a:r>
                    </a:p>
                  </a:txBody>
                  <a:tcPr/>
                </a:tc>
                <a:extLst>
                  <a:ext uri="{0D108BD9-81ED-4DB2-BD59-A6C34878D82A}">
                    <a16:rowId xmlns:a16="http://schemas.microsoft.com/office/drawing/2014/main" val="2540445607"/>
                  </a:ext>
                </a:extLst>
              </a:tr>
              <a:tr h="1171090">
                <a:tc>
                  <a:txBody>
                    <a:bodyPr/>
                    <a:lstStyle/>
                    <a:p>
                      <a:pPr algn="ctr"/>
                      <a:endParaRPr lang="en-US" dirty="0"/>
                    </a:p>
                    <a:p>
                      <a:pPr algn="ctr"/>
                      <a:r>
                        <a:rPr lang="en-US" dirty="0" err="1"/>
                        <a:t>TestSet</a:t>
                      </a:r>
                      <a:r>
                        <a:rPr lang="en-US" dirty="0"/>
                        <a:t> Accuracy</a:t>
                      </a:r>
                    </a:p>
                  </a:txBody>
                  <a:tcPr/>
                </a:tc>
                <a:tc>
                  <a:txBody>
                    <a:bodyPr/>
                    <a:lstStyle/>
                    <a:p>
                      <a:pPr algn="ctr"/>
                      <a:endParaRPr lang="en-US" dirty="0"/>
                    </a:p>
                    <a:p>
                      <a:pPr algn="ctr"/>
                      <a:r>
                        <a:rPr lang="en-GB" sz="3200" kern="1200" dirty="0">
                          <a:solidFill>
                            <a:schemeClr val="dk1"/>
                          </a:solidFill>
                          <a:effectLst/>
                          <a:latin typeface="+mn-lt"/>
                          <a:ea typeface="+mn-ea"/>
                          <a:cs typeface="+mn-cs"/>
                        </a:rPr>
                        <a:t>84.2%</a:t>
                      </a:r>
                      <a:endParaRPr lang="en-US" sz="3200" dirty="0"/>
                    </a:p>
                  </a:txBody>
                  <a:tcPr/>
                </a:tc>
                <a:tc>
                  <a:txBody>
                    <a:bodyPr/>
                    <a:lstStyle/>
                    <a:p>
                      <a:pPr algn="ctr"/>
                      <a:endParaRPr lang="en-US" dirty="0"/>
                    </a:p>
                    <a:p>
                      <a:pPr algn="ctr"/>
                      <a:r>
                        <a:rPr lang="en-GB" sz="3200" kern="1200" dirty="0">
                          <a:solidFill>
                            <a:schemeClr val="dk1"/>
                          </a:solidFill>
                          <a:effectLst/>
                          <a:latin typeface="+mn-lt"/>
                          <a:ea typeface="+mn-ea"/>
                          <a:cs typeface="+mn-cs"/>
                        </a:rPr>
                        <a:t>83.3%</a:t>
                      </a:r>
                      <a:endParaRPr lang="en-US" sz="3200" dirty="0"/>
                    </a:p>
                  </a:txBody>
                  <a:tcPr/>
                </a:tc>
                <a:extLst>
                  <a:ext uri="{0D108BD9-81ED-4DB2-BD59-A6C34878D82A}">
                    <a16:rowId xmlns:a16="http://schemas.microsoft.com/office/drawing/2014/main" val="3197444360"/>
                  </a:ext>
                </a:extLst>
              </a:tr>
            </a:tbl>
          </a:graphicData>
        </a:graphic>
      </p:graphicFrame>
      <p:cxnSp>
        <p:nvCxnSpPr>
          <p:cNvPr id="11" name="Straight Connector 10">
            <a:extLst>
              <a:ext uri="{FF2B5EF4-FFF2-40B4-BE49-F238E27FC236}">
                <a16:creationId xmlns:a16="http://schemas.microsoft.com/office/drawing/2014/main" id="{E554F27C-666B-4481-8B23-6ABFDBEA6267}"/>
              </a:ext>
            </a:extLst>
          </p:cNvPr>
          <p:cNvCxnSpPr/>
          <p:nvPr/>
        </p:nvCxnSpPr>
        <p:spPr>
          <a:xfrm>
            <a:off x="3868738" y="863599"/>
            <a:ext cx="2435243" cy="114808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6687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59D6-4362-4BFA-8A49-B065B29FACE0}"/>
              </a:ext>
            </a:extLst>
          </p:cNvPr>
          <p:cNvSpPr>
            <a:spLocks noGrp="1"/>
          </p:cNvSpPr>
          <p:nvPr>
            <p:ph type="title"/>
          </p:nvPr>
        </p:nvSpPr>
        <p:spPr/>
        <p:txBody>
          <a:bodyPr/>
          <a:lstStyle/>
          <a:p>
            <a:r>
              <a:rPr lang="en-US" dirty="0"/>
              <a:t>Business point of view </a:t>
            </a:r>
            <a:br>
              <a:rPr lang="en-US" dirty="0"/>
            </a:br>
            <a:endParaRPr lang="en-US" dirty="0"/>
          </a:p>
        </p:txBody>
      </p:sp>
      <p:sp>
        <p:nvSpPr>
          <p:cNvPr id="3" name="Content Placeholder 2">
            <a:extLst>
              <a:ext uri="{FF2B5EF4-FFF2-40B4-BE49-F238E27FC236}">
                <a16:creationId xmlns:a16="http://schemas.microsoft.com/office/drawing/2014/main" id="{3DC55D80-B157-4D81-9ACE-59FED6E90F69}"/>
              </a:ext>
            </a:extLst>
          </p:cNvPr>
          <p:cNvSpPr>
            <a:spLocks noGrp="1"/>
          </p:cNvSpPr>
          <p:nvPr>
            <p:ph idx="1"/>
          </p:nvPr>
        </p:nvSpPr>
        <p:spPr/>
        <p:txBody>
          <a:bodyPr>
            <a:normAutofit/>
          </a:bodyPr>
          <a:lstStyle/>
          <a:p>
            <a:endParaRPr lang="en-GB" b="1" dirty="0"/>
          </a:p>
          <a:p>
            <a:r>
              <a:rPr lang="en-US" dirty="0"/>
              <a:t>Booking cancellation model makes it possible for management to avoid  potential cancellations with strategies such as discounts or other perks. </a:t>
            </a:r>
          </a:p>
          <a:p>
            <a:r>
              <a:rPr lang="en-US" dirty="0"/>
              <a:t>The prediction model helps to mitigate revenue loss and the risks associated with overbooking.</a:t>
            </a:r>
          </a:p>
          <a:p>
            <a:r>
              <a:rPr lang="en-US" dirty="0"/>
              <a:t>The audiences of the project are the hotels that want to allocate resources reasonably according to the cancellation rate of bookings during peak seasons, or the hotels that want to find out which factors cause booking cancelation. They can make improvements to these </a:t>
            </a:r>
            <a:r>
              <a:rPr lang="en-US"/>
              <a:t>factors.</a:t>
            </a:r>
            <a:endParaRPr lang="en-GB" b="1" dirty="0"/>
          </a:p>
          <a:p>
            <a:r>
              <a:rPr lang="en-GB" b="1" dirty="0"/>
              <a:t>For Future work, we can answer these questions</a:t>
            </a:r>
            <a:r>
              <a:rPr lang="en-GB" dirty="0"/>
              <a:t>: </a:t>
            </a:r>
            <a:endParaRPr lang="en-US" dirty="0"/>
          </a:p>
          <a:p>
            <a:pPr marL="0" indent="0">
              <a:buNone/>
            </a:pPr>
            <a:r>
              <a:rPr lang="en-GB" b="1" dirty="0"/>
              <a:t>	- </a:t>
            </a:r>
            <a:r>
              <a:rPr lang="en-GB" dirty="0"/>
              <a:t>Q1. when is the best time of year to book a hotel room? </a:t>
            </a:r>
            <a:endParaRPr lang="en-US" dirty="0"/>
          </a:p>
          <a:p>
            <a:pPr marL="0" indent="0">
              <a:buNone/>
            </a:pPr>
            <a:r>
              <a:rPr lang="en-GB" b="1" dirty="0"/>
              <a:t>	- </a:t>
            </a:r>
            <a:r>
              <a:rPr lang="en-GB" dirty="0"/>
              <a:t>Q2. What if you want to predict whether or not a hotel is 	likely to receive a huge number of special requests?</a:t>
            </a:r>
            <a:endParaRPr lang="en-US" dirty="0"/>
          </a:p>
          <a:p>
            <a:endParaRPr lang="en-US" dirty="0"/>
          </a:p>
        </p:txBody>
      </p:sp>
    </p:spTree>
    <p:extLst>
      <p:ext uri="{BB962C8B-B14F-4D97-AF65-F5344CB8AC3E}">
        <p14:creationId xmlns:p14="http://schemas.microsoft.com/office/powerpoint/2010/main" val="360447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C0AE-445D-4B3D-BE50-245988B773BC}"/>
              </a:ext>
            </a:extLst>
          </p:cNvPr>
          <p:cNvSpPr>
            <a:spLocks noGrp="1"/>
          </p:cNvSpPr>
          <p:nvPr>
            <p:ph type="title"/>
          </p:nvPr>
        </p:nvSpPr>
        <p:spPr/>
        <p:txBody>
          <a:bodyPr/>
          <a:lstStyle/>
          <a:p>
            <a:r>
              <a:rPr lang="en-US" dirty="0"/>
              <a:t>CONTENTS</a:t>
            </a:r>
          </a:p>
        </p:txBody>
      </p:sp>
      <p:graphicFrame>
        <p:nvGraphicFramePr>
          <p:cNvPr id="4" name="Content Placeholder 2">
            <a:extLst>
              <a:ext uri="{FF2B5EF4-FFF2-40B4-BE49-F238E27FC236}">
                <a16:creationId xmlns:a16="http://schemas.microsoft.com/office/drawing/2014/main" id="{15F51C50-FEB6-49E0-A9E0-585AD6CEE93A}"/>
              </a:ext>
            </a:extLst>
          </p:cNvPr>
          <p:cNvGraphicFramePr>
            <a:graphicFrameLocks noGrp="1"/>
          </p:cNvGraphicFramePr>
          <p:nvPr>
            <p:ph idx="1"/>
            <p:extLst>
              <p:ext uri="{D42A27DB-BD31-4B8C-83A1-F6EECF244321}">
                <p14:modId xmlns:p14="http://schemas.microsoft.com/office/powerpoint/2010/main" val="3397797693"/>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4624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2C703-8CD8-4BCB-9D35-C070216BFC1E}"/>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AB06F4D8-CCAD-45FF-9750-B10199D21558}"/>
              </a:ext>
            </a:extLst>
          </p:cNvPr>
          <p:cNvSpPr>
            <a:spLocks noGrp="1"/>
          </p:cNvSpPr>
          <p:nvPr>
            <p:ph idx="1"/>
          </p:nvPr>
        </p:nvSpPr>
        <p:spPr/>
        <p:txBody>
          <a:bodyPr/>
          <a:lstStyle/>
          <a:p>
            <a:r>
              <a:rPr lang="en-US" dirty="0"/>
              <a:t>The cancellation rate for booking hotels online is high that creates discomfort for many hotels and create a desire to take precautions. Therefore, predicting reservations that can be cancelled will create a surplus value for hotels and hotels can take action to prevent these cancellations.</a:t>
            </a:r>
          </a:p>
        </p:txBody>
      </p:sp>
    </p:spTree>
    <p:extLst>
      <p:ext uri="{BB962C8B-B14F-4D97-AF65-F5344CB8AC3E}">
        <p14:creationId xmlns:p14="http://schemas.microsoft.com/office/powerpoint/2010/main" val="1848513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3110A-B5BA-4E15-A425-C448345553E5}"/>
              </a:ext>
            </a:extLst>
          </p:cNvPr>
          <p:cNvSpPr>
            <a:spLocks noGrp="1"/>
          </p:cNvSpPr>
          <p:nvPr>
            <p:ph type="title"/>
          </p:nvPr>
        </p:nvSpPr>
        <p:spPr/>
        <p:txBody>
          <a:bodyPr/>
          <a:lstStyle/>
          <a:p>
            <a:r>
              <a:rPr lang="en-US" dirty="0"/>
              <a:t>ANALYTICAL OVERVIEW</a:t>
            </a:r>
            <a:br>
              <a:rPr lang="en-US" dirty="0"/>
            </a:br>
            <a:endParaRPr lang="en-US" dirty="0"/>
          </a:p>
        </p:txBody>
      </p:sp>
      <p:sp>
        <p:nvSpPr>
          <p:cNvPr id="4" name="Rectangle 3">
            <a:extLst>
              <a:ext uri="{FF2B5EF4-FFF2-40B4-BE49-F238E27FC236}">
                <a16:creationId xmlns:a16="http://schemas.microsoft.com/office/drawing/2014/main" id="{7527FCBF-25D3-4103-A079-B069DA55008A}"/>
              </a:ext>
            </a:extLst>
          </p:cNvPr>
          <p:cNvSpPr>
            <a:spLocks noChangeArrowheads="1"/>
          </p:cNvSpPr>
          <p:nvPr/>
        </p:nvSpPr>
        <p:spPr bwMode="auto">
          <a:xfrm>
            <a:off x="4215765" y="2065338"/>
            <a:ext cx="1811338" cy="779462"/>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Analyze the data</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cxnSp>
        <p:nvCxnSpPr>
          <p:cNvPr id="5" name="Straight Arrow Connector 4">
            <a:extLst>
              <a:ext uri="{FF2B5EF4-FFF2-40B4-BE49-F238E27FC236}">
                <a16:creationId xmlns:a16="http://schemas.microsoft.com/office/drawing/2014/main" id="{C3229542-43D6-4B29-8319-ED774119150E}"/>
              </a:ext>
            </a:extLst>
          </p:cNvPr>
          <p:cNvCxnSpPr>
            <a:cxnSpLocks/>
          </p:cNvCxnSpPr>
          <p:nvPr/>
        </p:nvCxnSpPr>
        <p:spPr>
          <a:xfrm>
            <a:off x="6027103" y="2484120"/>
            <a:ext cx="3581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7">
            <a:extLst>
              <a:ext uri="{FF2B5EF4-FFF2-40B4-BE49-F238E27FC236}">
                <a16:creationId xmlns:a16="http://schemas.microsoft.com/office/drawing/2014/main" id="{8D79F8C8-F12A-4F8B-9235-0C0871DD098F}"/>
              </a:ext>
            </a:extLst>
          </p:cNvPr>
          <p:cNvSpPr>
            <a:spLocks noChangeArrowheads="1"/>
          </p:cNvSpPr>
          <p:nvPr/>
        </p:nvSpPr>
        <p:spPr bwMode="auto">
          <a:xfrm>
            <a:off x="6423978" y="2066925"/>
            <a:ext cx="1811337" cy="779463"/>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Data Pre-Processing and Data Cleaning</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cxnSp>
        <p:nvCxnSpPr>
          <p:cNvPr id="7" name="Straight Arrow Connector 6">
            <a:extLst>
              <a:ext uri="{FF2B5EF4-FFF2-40B4-BE49-F238E27FC236}">
                <a16:creationId xmlns:a16="http://schemas.microsoft.com/office/drawing/2014/main" id="{59C05D58-D27F-4401-A211-26F18D6DDDDC}"/>
              </a:ext>
            </a:extLst>
          </p:cNvPr>
          <p:cNvCxnSpPr>
            <a:cxnSpLocks/>
          </p:cNvCxnSpPr>
          <p:nvPr/>
        </p:nvCxnSpPr>
        <p:spPr>
          <a:xfrm>
            <a:off x="8274050" y="2453164"/>
            <a:ext cx="381000" cy="3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10">
            <a:extLst>
              <a:ext uri="{FF2B5EF4-FFF2-40B4-BE49-F238E27FC236}">
                <a16:creationId xmlns:a16="http://schemas.microsoft.com/office/drawing/2014/main" id="{942023BB-0DFE-486F-A4CD-C3501B41B4C5}"/>
              </a:ext>
            </a:extLst>
          </p:cNvPr>
          <p:cNvSpPr>
            <a:spLocks noChangeArrowheads="1"/>
          </p:cNvSpPr>
          <p:nvPr/>
        </p:nvSpPr>
        <p:spPr bwMode="auto">
          <a:xfrm>
            <a:off x="8702040" y="2066925"/>
            <a:ext cx="1811338" cy="777875"/>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Data visualization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cxnSp>
        <p:nvCxnSpPr>
          <p:cNvPr id="9" name="Straight Arrow Connector 8">
            <a:extLst>
              <a:ext uri="{FF2B5EF4-FFF2-40B4-BE49-F238E27FC236}">
                <a16:creationId xmlns:a16="http://schemas.microsoft.com/office/drawing/2014/main" id="{D9DD885E-C8AC-4120-9D0D-02F5A92C8386}"/>
              </a:ext>
            </a:extLst>
          </p:cNvPr>
          <p:cNvCxnSpPr/>
          <p:nvPr/>
        </p:nvCxnSpPr>
        <p:spPr>
          <a:xfrm>
            <a:off x="9615646" y="2884488"/>
            <a:ext cx="0" cy="50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13">
            <a:extLst>
              <a:ext uri="{FF2B5EF4-FFF2-40B4-BE49-F238E27FC236}">
                <a16:creationId xmlns:a16="http://schemas.microsoft.com/office/drawing/2014/main" id="{CD4AF4EE-9C67-41A3-8DC2-BA7BFBA94273}"/>
              </a:ext>
            </a:extLst>
          </p:cNvPr>
          <p:cNvSpPr>
            <a:spLocks noChangeArrowheads="1"/>
          </p:cNvSpPr>
          <p:nvPr/>
        </p:nvSpPr>
        <p:spPr bwMode="auto">
          <a:xfrm>
            <a:off x="8709978" y="3387725"/>
            <a:ext cx="1811337" cy="777875"/>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Extracting the insights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cxnSp>
        <p:nvCxnSpPr>
          <p:cNvPr id="11" name="Straight Arrow Connector 10">
            <a:extLst>
              <a:ext uri="{FF2B5EF4-FFF2-40B4-BE49-F238E27FC236}">
                <a16:creationId xmlns:a16="http://schemas.microsoft.com/office/drawing/2014/main" id="{A435BE54-314B-44C0-AF18-BC571C59ED8F}"/>
              </a:ext>
            </a:extLst>
          </p:cNvPr>
          <p:cNvCxnSpPr/>
          <p:nvPr/>
        </p:nvCxnSpPr>
        <p:spPr>
          <a:xfrm flipH="1">
            <a:off x="8235315" y="3775075"/>
            <a:ext cx="441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5">
            <a:extLst>
              <a:ext uri="{FF2B5EF4-FFF2-40B4-BE49-F238E27FC236}">
                <a16:creationId xmlns:a16="http://schemas.microsoft.com/office/drawing/2014/main" id="{7294163C-B546-47F5-95D1-1BAE02A16813}"/>
              </a:ext>
            </a:extLst>
          </p:cNvPr>
          <p:cNvSpPr>
            <a:spLocks noChangeArrowheads="1"/>
          </p:cNvSpPr>
          <p:nvPr/>
        </p:nvSpPr>
        <p:spPr bwMode="auto">
          <a:xfrm>
            <a:off x="6423978" y="3386138"/>
            <a:ext cx="1811337" cy="777875"/>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Model/classifier</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3" name="Rectangle 17">
            <a:extLst>
              <a:ext uri="{FF2B5EF4-FFF2-40B4-BE49-F238E27FC236}">
                <a16:creationId xmlns:a16="http://schemas.microsoft.com/office/drawing/2014/main" id="{8A540666-3332-4E5B-BE51-9612813EE597}"/>
              </a:ext>
            </a:extLst>
          </p:cNvPr>
          <p:cNvSpPr>
            <a:spLocks noChangeArrowheads="1"/>
          </p:cNvSpPr>
          <p:nvPr/>
        </p:nvSpPr>
        <p:spPr bwMode="auto">
          <a:xfrm>
            <a:off x="4215765" y="3386138"/>
            <a:ext cx="1811338" cy="777875"/>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Testing the model accuracy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cxnSp>
        <p:nvCxnSpPr>
          <p:cNvPr id="14" name="Straight Arrow Connector 13">
            <a:extLst>
              <a:ext uri="{FF2B5EF4-FFF2-40B4-BE49-F238E27FC236}">
                <a16:creationId xmlns:a16="http://schemas.microsoft.com/office/drawing/2014/main" id="{639C5AB9-FBF9-4EFB-BD06-F68EB914BC47}"/>
              </a:ext>
            </a:extLst>
          </p:cNvPr>
          <p:cNvCxnSpPr/>
          <p:nvPr/>
        </p:nvCxnSpPr>
        <p:spPr>
          <a:xfrm flipH="1">
            <a:off x="6027103" y="3775075"/>
            <a:ext cx="4038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2">
            <a:extLst>
              <a:ext uri="{FF2B5EF4-FFF2-40B4-BE49-F238E27FC236}">
                <a16:creationId xmlns:a16="http://schemas.microsoft.com/office/drawing/2014/main" id="{917EACD1-6D51-45C8-973D-228E053A5723}"/>
              </a:ext>
            </a:extLst>
          </p:cNvPr>
          <p:cNvSpPr>
            <a:spLocks noChangeArrowheads="1"/>
          </p:cNvSpPr>
          <p:nvPr/>
        </p:nvSpPr>
        <p:spPr bwMode="auto">
          <a:xfrm>
            <a:off x="4206240" y="1600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9">
            <a:extLst>
              <a:ext uri="{FF2B5EF4-FFF2-40B4-BE49-F238E27FC236}">
                <a16:creationId xmlns:a16="http://schemas.microsoft.com/office/drawing/2014/main" id="{E9AD20B0-D94E-435C-AA0A-7C6F5944EE47}"/>
              </a:ext>
            </a:extLst>
          </p:cNvPr>
          <p:cNvSpPr>
            <a:spLocks noChangeArrowheads="1"/>
          </p:cNvSpPr>
          <p:nvPr/>
        </p:nvSpPr>
        <p:spPr bwMode="auto">
          <a:xfrm>
            <a:off x="5120640" y="2057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54945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6B469-20D5-4C87-9E71-240C87F916D8}"/>
              </a:ext>
            </a:extLst>
          </p:cNvPr>
          <p:cNvSpPr>
            <a:spLocks noGrp="1"/>
          </p:cNvSpPr>
          <p:nvPr>
            <p:ph type="title"/>
          </p:nvPr>
        </p:nvSpPr>
        <p:spPr>
          <a:xfrm>
            <a:off x="252918" y="1123837"/>
            <a:ext cx="3130361" cy="4601183"/>
          </a:xfrm>
        </p:spPr>
        <p:txBody>
          <a:bodyPr/>
          <a:lstStyle/>
          <a:p>
            <a:r>
              <a:rPr lang="en-US" dirty="0"/>
              <a:t>EXPLORATORY DATA ANALYSIS</a:t>
            </a:r>
            <a:br>
              <a:rPr lang="en-US" dirty="0"/>
            </a:br>
            <a:endParaRPr lang="en-US" dirty="0"/>
          </a:p>
        </p:txBody>
      </p:sp>
      <p:pic>
        <p:nvPicPr>
          <p:cNvPr id="4" name="Content Placeholder 3">
            <a:extLst>
              <a:ext uri="{FF2B5EF4-FFF2-40B4-BE49-F238E27FC236}">
                <a16:creationId xmlns:a16="http://schemas.microsoft.com/office/drawing/2014/main" id="{352219C1-3793-464E-A04B-40904A5708FA}"/>
              </a:ext>
            </a:extLst>
          </p:cNvPr>
          <p:cNvPicPr>
            <a:picLocks noGrp="1" noChangeAspect="1"/>
          </p:cNvPicPr>
          <p:nvPr>
            <p:ph idx="1"/>
          </p:nvPr>
        </p:nvPicPr>
        <p:blipFill>
          <a:blip r:embed="rId2"/>
          <a:stretch>
            <a:fillRect/>
          </a:stretch>
        </p:blipFill>
        <p:spPr>
          <a:xfrm>
            <a:off x="5885514" y="1549521"/>
            <a:ext cx="5840266" cy="4601183"/>
          </a:xfrm>
          <a:prstGeom prst="rect">
            <a:avLst/>
          </a:prstGeom>
        </p:spPr>
      </p:pic>
      <p:sp>
        <p:nvSpPr>
          <p:cNvPr id="5" name="TextBox 4">
            <a:extLst>
              <a:ext uri="{FF2B5EF4-FFF2-40B4-BE49-F238E27FC236}">
                <a16:creationId xmlns:a16="http://schemas.microsoft.com/office/drawing/2014/main" id="{14390C3A-6C5C-45C6-9564-4FAAD86D1B1D}"/>
              </a:ext>
            </a:extLst>
          </p:cNvPr>
          <p:cNvSpPr txBox="1"/>
          <p:nvPr/>
        </p:nvSpPr>
        <p:spPr>
          <a:xfrm>
            <a:off x="3918857" y="707295"/>
            <a:ext cx="5512526" cy="1384995"/>
          </a:xfrm>
          <a:prstGeom prst="rect">
            <a:avLst/>
          </a:prstGeom>
          <a:noFill/>
        </p:spPr>
        <p:txBody>
          <a:bodyPr wrap="square" rtlCol="0">
            <a:spAutoFit/>
          </a:bodyPr>
          <a:lstStyle/>
          <a:p>
            <a:r>
              <a:rPr lang="en-US" sz="2800" b="1" dirty="0"/>
              <a:t>“Correlation matrix used to explore the correlation between the data”</a:t>
            </a:r>
          </a:p>
        </p:txBody>
      </p:sp>
    </p:spTree>
    <p:extLst>
      <p:ext uri="{BB962C8B-B14F-4D97-AF65-F5344CB8AC3E}">
        <p14:creationId xmlns:p14="http://schemas.microsoft.com/office/powerpoint/2010/main" val="1205205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6B469-20D5-4C87-9E71-240C87F916D8}"/>
              </a:ext>
            </a:extLst>
          </p:cNvPr>
          <p:cNvSpPr>
            <a:spLocks noGrp="1"/>
          </p:cNvSpPr>
          <p:nvPr>
            <p:ph type="title"/>
          </p:nvPr>
        </p:nvSpPr>
        <p:spPr>
          <a:xfrm>
            <a:off x="252918" y="1123837"/>
            <a:ext cx="3130361" cy="4601183"/>
          </a:xfrm>
        </p:spPr>
        <p:txBody>
          <a:bodyPr/>
          <a:lstStyle/>
          <a:p>
            <a:r>
              <a:rPr lang="en-US" dirty="0"/>
              <a:t>EXPLORATORY DATA ANALYSIS</a:t>
            </a:r>
            <a:br>
              <a:rPr lang="en-US" dirty="0"/>
            </a:br>
            <a:endParaRPr lang="en-US" dirty="0"/>
          </a:p>
        </p:txBody>
      </p:sp>
      <p:pic>
        <p:nvPicPr>
          <p:cNvPr id="10" name="Picture 9">
            <a:extLst>
              <a:ext uri="{FF2B5EF4-FFF2-40B4-BE49-F238E27FC236}">
                <a16:creationId xmlns:a16="http://schemas.microsoft.com/office/drawing/2014/main" id="{FE73E707-7597-499F-9897-B6EF69FECB13}"/>
              </a:ext>
            </a:extLst>
          </p:cNvPr>
          <p:cNvPicPr>
            <a:picLocks noChangeAspect="1"/>
          </p:cNvPicPr>
          <p:nvPr/>
        </p:nvPicPr>
        <p:blipFill>
          <a:blip r:embed="rId3"/>
          <a:stretch>
            <a:fillRect/>
          </a:stretch>
        </p:blipFill>
        <p:spPr>
          <a:xfrm>
            <a:off x="3774696" y="3858772"/>
            <a:ext cx="3768471" cy="2894700"/>
          </a:xfrm>
          <a:prstGeom prst="rect">
            <a:avLst/>
          </a:prstGeom>
        </p:spPr>
      </p:pic>
      <p:pic>
        <p:nvPicPr>
          <p:cNvPr id="20" name="Picture 19">
            <a:extLst>
              <a:ext uri="{FF2B5EF4-FFF2-40B4-BE49-F238E27FC236}">
                <a16:creationId xmlns:a16="http://schemas.microsoft.com/office/drawing/2014/main" id="{B78DE190-060A-4FCE-8A92-F7192DB3AABD}"/>
              </a:ext>
            </a:extLst>
          </p:cNvPr>
          <p:cNvPicPr>
            <a:picLocks noChangeAspect="1"/>
          </p:cNvPicPr>
          <p:nvPr/>
        </p:nvPicPr>
        <p:blipFill>
          <a:blip r:embed="rId4"/>
          <a:stretch>
            <a:fillRect/>
          </a:stretch>
        </p:blipFill>
        <p:spPr>
          <a:xfrm>
            <a:off x="7812664" y="3858772"/>
            <a:ext cx="3768471" cy="2894700"/>
          </a:xfrm>
          <a:prstGeom prst="rect">
            <a:avLst/>
          </a:prstGeom>
        </p:spPr>
      </p:pic>
      <p:pic>
        <p:nvPicPr>
          <p:cNvPr id="22" name="Picture 21">
            <a:extLst>
              <a:ext uri="{FF2B5EF4-FFF2-40B4-BE49-F238E27FC236}">
                <a16:creationId xmlns:a16="http://schemas.microsoft.com/office/drawing/2014/main" id="{277D6ECE-C9BA-40EA-A59C-A18D828DF66F}"/>
              </a:ext>
            </a:extLst>
          </p:cNvPr>
          <p:cNvPicPr>
            <a:picLocks noChangeAspect="1"/>
          </p:cNvPicPr>
          <p:nvPr/>
        </p:nvPicPr>
        <p:blipFill>
          <a:blip r:embed="rId5"/>
          <a:stretch>
            <a:fillRect/>
          </a:stretch>
        </p:blipFill>
        <p:spPr>
          <a:xfrm>
            <a:off x="3939965" y="529728"/>
            <a:ext cx="3768471" cy="2894699"/>
          </a:xfrm>
          <a:prstGeom prst="rect">
            <a:avLst/>
          </a:prstGeom>
        </p:spPr>
      </p:pic>
      <p:pic>
        <p:nvPicPr>
          <p:cNvPr id="26" name="Picture 25">
            <a:extLst>
              <a:ext uri="{FF2B5EF4-FFF2-40B4-BE49-F238E27FC236}">
                <a16:creationId xmlns:a16="http://schemas.microsoft.com/office/drawing/2014/main" id="{C8CF3CBE-6059-49A3-A403-AC8FD2D35D5E}"/>
              </a:ext>
            </a:extLst>
          </p:cNvPr>
          <p:cNvPicPr>
            <a:picLocks noChangeAspect="1"/>
          </p:cNvPicPr>
          <p:nvPr/>
        </p:nvPicPr>
        <p:blipFill>
          <a:blip r:embed="rId6"/>
          <a:stretch>
            <a:fillRect/>
          </a:stretch>
        </p:blipFill>
        <p:spPr>
          <a:xfrm>
            <a:off x="7812664" y="529728"/>
            <a:ext cx="3768471" cy="2894700"/>
          </a:xfrm>
          <a:prstGeom prst="rect">
            <a:avLst/>
          </a:prstGeom>
        </p:spPr>
      </p:pic>
      <p:sp>
        <p:nvSpPr>
          <p:cNvPr id="29" name="TextBox 28">
            <a:extLst>
              <a:ext uri="{FF2B5EF4-FFF2-40B4-BE49-F238E27FC236}">
                <a16:creationId xmlns:a16="http://schemas.microsoft.com/office/drawing/2014/main" id="{0B9DB2D7-221B-40DE-90E0-C181736DEB87}"/>
              </a:ext>
            </a:extLst>
          </p:cNvPr>
          <p:cNvSpPr txBox="1"/>
          <p:nvPr/>
        </p:nvSpPr>
        <p:spPr>
          <a:xfrm>
            <a:off x="4101737" y="206561"/>
            <a:ext cx="3606699" cy="646331"/>
          </a:xfrm>
          <a:prstGeom prst="rect">
            <a:avLst/>
          </a:prstGeom>
          <a:noFill/>
        </p:spPr>
        <p:txBody>
          <a:bodyPr wrap="square" rtlCol="0">
            <a:spAutoFit/>
          </a:bodyPr>
          <a:lstStyle/>
          <a:p>
            <a:pPr algn="ctr"/>
            <a:r>
              <a:rPr lang="en-GB" b="1" dirty="0"/>
              <a:t>No. of arrivals per year</a:t>
            </a:r>
            <a:endParaRPr lang="en-US" b="1" dirty="0"/>
          </a:p>
          <a:p>
            <a:endParaRPr lang="en-US" dirty="0"/>
          </a:p>
        </p:txBody>
      </p:sp>
      <p:sp>
        <p:nvSpPr>
          <p:cNvPr id="30" name="TextBox 29">
            <a:extLst>
              <a:ext uri="{FF2B5EF4-FFF2-40B4-BE49-F238E27FC236}">
                <a16:creationId xmlns:a16="http://schemas.microsoft.com/office/drawing/2014/main" id="{3E58EEE0-E2E8-43DD-9BB0-EE3E24C3FD43}"/>
              </a:ext>
            </a:extLst>
          </p:cNvPr>
          <p:cNvSpPr txBox="1"/>
          <p:nvPr/>
        </p:nvSpPr>
        <p:spPr>
          <a:xfrm>
            <a:off x="7974436" y="206562"/>
            <a:ext cx="3606699" cy="369332"/>
          </a:xfrm>
          <a:prstGeom prst="rect">
            <a:avLst/>
          </a:prstGeom>
          <a:noFill/>
        </p:spPr>
        <p:txBody>
          <a:bodyPr wrap="square" rtlCol="0">
            <a:spAutoFit/>
          </a:bodyPr>
          <a:lstStyle/>
          <a:p>
            <a:pPr algn="ctr"/>
            <a:r>
              <a:rPr lang="en-US" b="1" dirty="0"/>
              <a:t>City hotels vs Resort hotels</a:t>
            </a:r>
            <a:endParaRPr lang="en-US" dirty="0"/>
          </a:p>
        </p:txBody>
      </p:sp>
      <p:sp>
        <p:nvSpPr>
          <p:cNvPr id="31" name="TextBox 30">
            <a:extLst>
              <a:ext uri="{FF2B5EF4-FFF2-40B4-BE49-F238E27FC236}">
                <a16:creationId xmlns:a16="http://schemas.microsoft.com/office/drawing/2014/main" id="{B4E060F0-7DE2-4B72-94E4-37700D513EAC}"/>
              </a:ext>
            </a:extLst>
          </p:cNvPr>
          <p:cNvSpPr txBox="1"/>
          <p:nvPr/>
        </p:nvSpPr>
        <p:spPr>
          <a:xfrm>
            <a:off x="3968736" y="3279675"/>
            <a:ext cx="3791814" cy="646331"/>
          </a:xfrm>
          <a:prstGeom prst="rect">
            <a:avLst/>
          </a:prstGeom>
          <a:noFill/>
        </p:spPr>
        <p:txBody>
          <a:bodyPr wrap="square" rtlCol="0">
            <a:spAutoFit/>
          </a:bodyPr>
          <a:lstStyle/>
          <a:p>
            <a:pPr algn="ctr"/>
            <a:r>
              <a:rPr lang="en-GB" b="1" dirty="0"/>
              <a:t>Number of city hotel and Resort Hotel cancelled or not cancelled</a:t>
            </a:r>
            <a:endParaRPr lang="en-US" b="1" dirty="0"/>
          </a:p>
        </p:txBody>
      </p:sp>
      <p:sp>
        <p:nvSpPr>
          <p:cNvPr id="33" name="TextBox 32">
            <a:extLst>
              <a:ext uri="{FF2B5EF4-FFF2-40B4-BE49-F238E27FC236}">
                <a16:creationId xmlns:a16="http://schemas.microsoft.com/office/drawing/2014/main" id="{4ED34E3B-262E-4B1A-9AD9-9460706522CD}"/>
              </a:ext>
            </a:extLst>
          </p:cNvPr>
          <p:cNvSpPr txBox="1"/>
          <p:nvPr/>
        </p:nvSpPr>
        <p:spPr>
          <a:xfrm>
            <a:off x="7974436" y="3424427"/>
            <a:ext cx="3606699" cy="369332"/>
          </a:xfrm>
          <a:prstGeom prst="rect">
            <a:avLst/>
          </a:prstGeom>
          <a:noFill/>
        </p:spPr>
        <p:txBody>
          <a:bodyPr wrap="square" rtlCol="0">
            <a:spAutoFit/>
          </a:bodyPr>
          <a:lstStyle/>
          <a:p>
            <a:pPr lvl="0" algn="ctr"/>
            <a:r>
              <a:rPr lang="en-GB" b="1" dirty="0"/>
              <a:t>Number of arrival Date by Month</a:t>
            </a:r>
            <a:endParaRPr lang="en-US" b="1" dirty="0"/>
          </a:p>
        </p:txBody>
      </p:sp>
    </p:spTree>
    <p:extLst>
      <p:ext uri="{BB962C8B-B14F-4D97-AF65-F5344CB8AC3E}">
        <p14:creationId xmlns:p14="http://schemas.microsoft.com/office/powerpoint/2010/main" val="3213537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0930-78FE-4F7A-A5CB-5DD512C83CB3}"/>
              </a:ext>
            </a:extLst>
          </p:cNvPr>
          <p:cNvSpPr>
            <a:spLocks noGrp="1"/>
          </p:cNvSpPr>
          <p:nvPr>
            <p:ph type="title"/>
          </p:nvPr>
        </p:nvSpPr>
        <p:spPr>
          <a:xfrm>
            <a:off x="252918" y="1123837"/>
            <a:ext cx="3109713" cy="4601183"/>
          </a:xfrm>
        </p:spPr>
        <p:txBody>
          <a:bodyPr/>
          <a:lstStyle/>
          <a:p>
            <a:r>
              <a:rPr lang="en-US" dirty="0"/>
              <a:t>EXPLORATORY DATA ANALYSIS</a:t>
            </a:r>
            <a:br>
              <a:rPr lang="en-US" dirty="0"/>
            </a:br>
            <a:endParaRPr lang="en-US" dirty="0"/>
          </a:p>
        </p:txBody>
      </p:sp>
      <p:pic>
        <p:nvPicPr>
          <p:cNvPr id="4" name="Content Placeholder 7">
            <a:extLst>
              <a:ext uri="{FF2B5EF4-FFF2-40B4-BE49-F238E27FC236}">
                <a16:creationId xmlns:a16="http://schemas.microsoft.com/office/drawing/2014/main" id="{1EF19DB8-D307-4BB6-B6BD-F0B1973ABBE5}"/>
              </a:ext>
            </a:extLst>
          </p:cNvPr>
          <p:cNvPicPr>
            <a:picLocks noChangeAspect="1"/>
          </p:cNvPicPr>
          <p:nvPr/>
        </p:nvPicPr>
        <p:blipFill>
          <a:blip r:embed="rId2"/>
          <a:stretch>
            <a:fillRect/>
          </a:stretch>
        </p:blipFill>
        <p:spPr>
          <a:xfrm>
            <a:off x="3692134" y="3976210"/>
            <a:ext cx="3751663" cy="2881790"/>
          </a:xfrm>
          <a:prstGeom prst="rect">
            <a:avLst/>
          </a:prstGeom>
        </p:spPr>
      </p:pic>
      <p:pic>
        <p:nvPicPr>
          <p:cNvPr id="5" name="Picture 4">
            <a:extLst>
              <a:ext uri="{FF2B5EF4-FFF2-40B4-BE49-F238E27FC236}">
                <a16:creationId xmlns:a16="http://schemas.microsoft.com/office/drawing/2014/main" id="{6921E24B-CBF4-479A-84C7-247D4329F1F5}"/>
              </a:ext>
            </a:extLst>
          </p:cNvPr>
          <p:cNvPicPr>
            <a:picLocks noChangeAspect="1"/>
          </p:cNvPicPr>
          <p:nvPr/>
        </p:nvPicPr>
        <p:blipFill>
          <a:blip r:embed="rId3"/>
          <a:stretch>
            <a:fillRect/>
          </a:stretch>
        </p:blipFill>
        <p:spPr>
          <a:xfrm>
            <a:off x="7640370" y="3969755"/>
            <a:ext cx="3768471" cy="2894700"/>
          </a:xfrm>
          <a:prstGeom prst="rect">
            <a:avLst/>
          </a:prstGeom>
        </p:spPr>
      </p:pic>
      <p:pic>
        <p:nvPicPr>
          <p:cNvPr id="8" name="Picture 7">
            <a:extLst>
              <a:ext uri="{FF2B5EF4-FFF2-40B4-BE49-F238E27FC236}">
                <a16:creationId xmlns:a16="http://schemas.microsoft.com/office/drawing/2014/main" id="{B4D7D0F9-863E-4F1E-A370-F5FBEB01810E}"/>
              </a:ext>
            </a:extLst>
          </p:cNvPr>
          <p:cNvPicPr>
            <a:picLocks noChangeAspect="1"/>
          </p:cNvPicPr>
          <p:nvPr/>
        </p:nvPicPr>
        <p:blipFill>
          <a:blip r:embed="rId4"/>
          <a:stretch>
            <a:fillRect/>
          </a:stretch>
        </p:blipFill>
        <p:spPr>
          <a:xfrm>
            <a:off x="7637739" y="568323"/>
            <a:ext cx="3768471" cy="2894700"/>
          </a:xfrm>
          <a:prstGeom prst="rect">
            <a:avLst/>
          </a:prstGeom>
        </p:spPr>
      </p:pic>
      <p:pic>
        <p:nvPicPr>
          <p:cNvPr id="9" name="Picture 8">
            <a:extLst>
              <a:ext uri="{FF2B5EF4-FFF2-40B4-BE49-F238E27FC236}">
                <a16:creationId xmlns:a16="http://schemas.microsoft.com/office/drawing/2014/main" id="{1D2F58DE-FE15-42C3-8EE1-ECBC26137973}"/>
              </a:ext>
            </a:extLst>
          </p:cNvPr>
          <p:cNvPicPr>
            <a:picLocks noChangeAspect="1"/>
          </p:cNvPicPr>
          <p:nvPr/>
        </p:nvPicPr>
        <p:blipFill>
          <a:blip r:embed="rId5"/>
          <a:stretch>
            <a:fillRect/>
          </a:stretch>
        </p:blipFill>
        <p:spPr>
          <a:xfrm>
            <a:off x="3869268" y="529728"/>
            <a:ext cx="3768471" cy="2894700"/>
          </a:xfrm>
          <a:prstGeom prst="rect">
            <a:avLst/>
          </a:prstGeom>
        </p:spPr>
      </p:pic>
      <p:sp>
        <p:nvSpPr>
          <p:cNvPr id="10" name="TextBox 9">
            <a:extLst>
              <a:ext uri="{FF2B5EF4-FFF2-40B4-BE49-F238E27FC236}">
                <a16:creationId xmlns:a16="http://schemas.microsoft.com/office/drawing/2014/main" id="{216B5B27-5E65-40A5-911D-C2A4170D841E}"/>
              </a:ext>
            </a:extLst>
          </p:cNvPr>
          <p:cNvSpPr txBox="1"/>
          <p:nvPr/>
        </p:nvSpPr>
        <p:spPr>
          <a:xfrm>
            <a:off x="3869268" y="-30733"/>
            <a:ext cx="3976874" cy="646331"/>
          </a:xfrm>
          <a:prstGeom prst="rect">
            <a:avLst/>
          </a:prstGeom>
          <a:noFill/>
        </p:spPr>
        <p:txBody>
          <a:bodyPr wrap="square" rtlCol="0">
            <a:spAutoFit/>
          </a:bodyPr>
          <a:lstStyle/>
          <a:p>
            <a:pPr lvl="0" algn="ctr"/>
            <a:r>
              <a:rPr lang="en-GB" b="1" dirty="0"/>
              <a:t>Price of (cancelled) room types for each person per night</a:t>
            </a:r>
            <a:endParaRPr lang="en-US" b="1" dirty="0"/>
          </a:p>
        </p:txBody>
      </p:sp>
      <p:sp>
        <p:nvSpPr>
          <p:cNvPr id="11" name="TextBox 10">
            <a:extLst>
              <a:ext uri="{FF2B5EF4-FFF2-40B4-BE49-F238E27FC236}">
                <a16:creationId xmlns:a16="http://schemas.microsoft.com/office/drawing/2014/main" id="{092E3B81-6178-4FF2-9935-6E55A54CEABA}"/>
              </a:ext>
            </a:extLst>
          </p:cNvPr>
          <p:cNvSpPr txBox="1"/>
          <p:nvPr/>
        </p:nvSpPr>
        <p:spPr>
          <a:xfrm>
            <a:off x="7974436" y="206562"/>
            <a:ext cx="3606699" cy="369332"/>
          </a:xfrm>
          <a:prstGeom prst="rect">
            <a:avLst/>
          </a:prstGeom>
          <a:noFill/>
        </p:spPr>
        <p:txBody>
          <a:bodyPr wrap="square" rtlCol="0">
            <a:spAutoFit/>
          </a:bodyPr>
          <a:lstStyle/>
          <a:p>
            <a:pPr lvl="0" algn="ctr"/>
            <a:r>
              <a:rPr lang="en-GB" b="1" dirty="0"/>
              <a:t>Cancellation per month</a:t>
            </a:r>
            <a:endParaRPr lang="en-US" b="1" dirty="0"/>
          </a:p>
        </p:txBody>
      </p:sp>
      <p:sp>
        <p:nvSpPr>
          <p:cNvPr id="12" name="TextBox 11">
            <a:extLst>
              <a:ext uri="{FF2B5EF4-FFF2-40B4-BE49-F238E27FC236}">
                <a16:creationId xmlns:a16="http://schemas.microsoft.com/office/drawing/2014/main" id="{2726C408-53D0-4F7B-BA9B-5F27C3E0E527}"/>
              </a:ext>
            </a:extLst>
          </p:cNvPr>
          <p:cNvSpPr txBox="1"/>
          <p:nvPr/>
        </p:nvSpPr>
        <p:spPr>
          <a:xfrm>
            <a:off x="3837098" y="3600423"/>
            <a:ext cx="3606699" cy="369332"/>
          </a:xfrm>
          <a:prstGeom prst="rect">
            <a:avLst/>
          </a:prstGeom>
          <a:noFill/>
        </p:spPr>
        <p:txBody>
          <a:bodyPr wrap="square" rtlCol="0">
            <a:spAutoFit/>
          </a:bodyPr>
          <a:lstStyle/>
          <a:p>
            <a:pPr lvl="0" algn="ctr"/>
            <a:r>
              <a:rPr lang="en-GB" b="1" dirty="0"/>
              <a:t>Waiting list per month</a:t>
            </a:r>
            <a:endParaRPr lang="en-US" b="1" dirty="0"/>
          </a:p>
        </p:txBody>
      </p:sp>
      <p:sp>
        <p:nvSpPr>
          <p:cNvPr id="13" name="TextBox 12">
            <a:extLst>
              <a:ext uri="{FF2B5EF4-FFF2-40B4-BE49-F238E27FC236}">
                <a16:creationId xmlns:a16="http://schemas.microsoft.com/office/drawing/2014/main" id="{4985107B-B4A4-4908-878C-C670B8266822}"/>
              </a:ext>
            </a:extLst>
          </p:cNvPr>
          <p:cNvSpPr txBox="1"/>
          <p:nvPr/>
        </p:nvSpPr>
        <p:spPr>
          <a:xfrm>
            <a:off x="7718624" y="3600423"/>
            <a:ext cx="3606699" cy="369332"/>
          </a:xfrm>
          <a:prstGeom prst="rect">
            <a:avLst/>
          </a:prstGeom>
          <a:noFill/>
        </p:spPr>
        <p:txBody>
          <a:bodyPr wrap="square" rtlCol="0">
            <a:spAutoFit/>
          </a:bodyPr>
          <a:lstStyle/>
          <a:p>
            <a:pPr lvl="0" algn="ctr"/>
            <a:r>
              <a:rPr lang="en-GB" b="1" dirty="0"/>
              <a:t>Lead time </a:t>
            </a:r>
            <a:r>
              <a:rPr lang="en-GB" b="1" dirty="0" err="1"/>
              <a:t>w.r.t.</a:t>
            </a:r>
            <a:r>
              <a:rPr lang="en-GB" b="1" dirty="0"/>
              <a:t> Cancellation</a:t>
            </a:r>
            <a:endParaRPr lang="en-US" b="1" dirty="0"/>
          </a:p>
        </p:txBody>
      </p:sp>
    </p:spTree>
    <p:extLst>
      <p:ext uri="{BB962C8B-B14F-4D97-AF65-F5344CB8AC3E}">
        <p14:creationId xmlns:p14="http://schemas.microsoft.com/office/powerpoint/2010/main" val="908552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0930-78FE-4F7A-A5CB-5DD512C83CB3}"/>
              </a:ext>
            </a:extLst>
          </p:cNvPr>
          <p:cNvSpPr>
            <a:spLocks noGrp="1"/>
          </p:cNvSpPr>
          <p:nvPr>
            <p:ph type="title"/>
          </p:nvPr>
        </p:nvSpPr>
        <p:spPr>
          <a:xfrm>
            <a:off x="252918" y="1123837"/>
            <a:ext cx="3109713" cy="4601183"/>
          </a:xfrm>
        </p:spPr>
        <p:txBody>
          <a:bodyPr/>
          <a:lstStyle/>
          <a:p>
            <a:r>
              <a:rPr lang="en-US" dirty="0"/>
              <a:t>EXPLORATORY DATA ANALYSIS</a:t>
            </a:r>
            <a:br>
              <a:rPr lang="en-US" dirty="0"/>
            </a:br>
            <a:r>
              <a:rPr lang="en-US" dirty="0"/>
              <a:t>[Insights]</a:t>
            </a:r>
            <a:br>
              <a:rPr lang="en-US" dirty="0"/>
            </a:br>
            <a:endParaRPr lang="en-US" dirty="0"/>
          </a:p>
        </p:txBody>
      </p:sp>
      <p:sp>
        <p:nvSpPr>
          <p:cNvPr id="10" name="TextBox 9">
            <a:extLst>
              <a:ext uri="{FF2B5EF4-FFF2-40B4-BE49-F238E27FC236}">
                <a16:creationId xmlns:a16="http://schemas.microsoft.com/office/drawing/2014/main" id="{216B5B27-5E65-40A5-911D-C2A4170D841E}"/>
              </a:ext>
            </a:extLst>
          </p:cNvPr>
          <p:cNvSpPr txBox="1"/>
          <p:nvPr/>
        </p:nvSpPr>
        <p:spPr>
          <a:xfrm>
            <a:off x="2987141" y="-30325"/>
            <a:ext cx="3976874" cy="646331"/>
          </a:xfrm>
          <a:prstGeom prst="rect">
            <a:avLst/>
          </a:prstGeom>
          <a:noFill/>
        </p:spPr>
        <p:txBody>
          <a:bodyPr wrap="square" rtlCol="0">
            <a:spAutoFit/>
          </a:bodyPr>
          <a:lstStyle/>
          <a:p>
            <a:pPr algn="ctr"/>
            <a:r>
              <a:rPr lang="en-US" b="1" dirty="0"/>
              <a:t>Highest Bookings in the month of  July and August and lowest in January</a:t>
            </a:r>
          </a:p>
        </p:txBody>
      </p:sp>
      <p:sp>
        <p:nvSpPr>
          <p:cNvPr id="11" name="TextBox 10">
            <a:extLst>
              <a:ext uri="{FF2B5EF4-FFF2-40B4-BE49-F238E27FC236}">
                <a16:creationId xmlns:a16="http://schemas.microsoft.com/office/drawing/2014/main" id="{092E3B81-6178-4FF2-9935-6E55A54CEABA}"/>
              </a:ext>
            </a:extLst>
          </p:cNvPr>
          <p:cNvSpPr txBox="1"/>
          <p:nvPr/>
        </p:nvSpPr>
        <p:spPr>
          <a:xfrm>
            <a:off x="7634121" y="24806"/>
            <a:ext cx="3606699" cy="646331"/>
          </a:xfrm>
          <a:prstGeom prst="rect">
            <a:avLst/>
          </a:prstGeom>
          <a:noFill/>
        </p:spPr>
        <p:txBody>
          <a:bodyPr wrap="square" rtlCol="0">
            <a:spAutoFit/>
          </a:bodyPr>
          <a:lstStyle/>
          <a:p>
            <a:pPr algn="ctr"/>
            <a:r>
              <a:rPr lang="en-GB" b="1" dirty="0"/>
              <a:t>Online market segment's cancellation is more</a:t>
            </a:r>
            <a:endParaRPr lang="en-US" b="1" dirty="0"/>
          </a:p>
        </p:txBody>
      </p:sp>
      <p:sp>
        <p:nvSpPr>
          <p:cNvPr id="12" name="TextBox 11">
            <a:extLst>
              <a:ext uri="{FF2B5EF4-FFF2-40B4-BE49-F238E27FC236}">
                <a16:creationId xmlns:a16="http://schemas.microsoft.com/office/drawing/2014/main" id="{2726C408-53D0-4F7B-BA9B-5F27C3E0E527}"/>
              </a:ext>
            </a:extLst>
          </p:cNvPr>
          <p:cNvSpPr txBox="1"/>
          <p:nvPr/>
        </p:nvSpPr>
        <p:spPr>
          <a:xfrm>
            <a:off x="5428804" y="2446804"/>
            <a:ext cx="3606699" cy="369332"/>
          </a:xfrm>
          <a:prstGeom prst="rect">
            <a:avLst/>
          </a:prstGeom>
          <a:noFill/>
        </p:spPr>
        <p:txBody>
          <a:bodyPr wrap="square" rtlCol="0">
            <a:spAutoFit/>
          </a:bodyPr>
          <a:lstStyle/>
          <a:p>
            <a:pPr lvl="0" algn="ctr"/>
            <a:r>
              <a:rPr lang="en-US" b="1" dirty="0"/>
              <a:t>City Hotel Cancellation is more</a:t>
            </a:r>
          </a:p>
        </p:txBody>
      </p:sp>
      <p:sp>
        <p:nvSpPr>
          <p:cNvPr id="13" name="TextBox 12">
            <a:extLst>
              <a:ext uri="{FF2B5EF4-FFF2-40B4-BE49-F238E27FC236}">
                <a16:creationId xmlns:a16="http://schemas.microsoft.com/office/drawing/2014/main" id="{4985107B-B4A4-4908-878C-C670B8266822}"/>
              </a:ext>
            </a:extLst>
          </p:cNvPr>
          <p:cNvSpPr txBox="1"/>
          <p:nvPr/>
        </p:nvSpPr>
        <p:spPr>
          <a:xfrm>
            <a:off x="7718624" y="3600423"/>
            <a:ext cx="3606699" cy="646331"/>
          </a:xfrm>
          <a:prstGeom prst="rect">
            <a:avLst/>
          </a:prstGeom>
          <a:noFill/>
        </p:spPr>
        <p:txBody>
          <a:bodyPr wrap="square" rtlCol="0">
            <a:spAutoFit/>
          </a:bodyPr>
          <a:lstStyle/>
          <a:p>
            <a:pPr lvl="0" algn="ctr"/>
            <a:r>
              <a:rPr lang="en-US" b="1" dirty="0"/>
              <a:t>Couples booking cancellation is more</a:t>
            </a:r>
          </a:p>
        </p:txBody>
      </p:sp>
      <p:pic>
        <p:nvPicPr>
          <p:cNvPr id="14" name="Picture 13">
            <a:extLst>
              <a:ext uri="{FF2B5EF4-FFF2-40B4-BE49-F238E27FC236}">
                <a16:creationId xmlns:a16="http://schemas.microsoft.com/office/drawing/2014/main" id="{9ED5D3E9-AD20-4CAE-8206-EFC629D5560E}"/>
              </a:ext>
            </a:extLst>
          </p:cNvPr>
          <p:cNvPicPr/>
          <p:nvPr/>
        </p:nvPicPr>
        <p:blipFill>
          <a:blip r:embed="rId3"/>
          <a:stretch>
            <a:fillRect/>
          </a:stretch>
        </p:blipFill>
        <p:spPr>
          <a:xfrm>
            <a:off x="3692134" y="575894"/>
            <a:ext cx="2114550" cy="1905000"/>
          </a:xfrm>
          <a:prstGeom prst="rect">
            <a:avLst/>
          </a:prstGeom>
        </p:spPr>
      </p:pic>
      <p:pic>
        <p:nvPicPr>
          <p:cNvPr id="15" name="Picture 14">
            <a:extLst>
              <a:ext uri="{FF2B5EF4-FFF2-40B4-BE49-F238E27FC236}">
                <a16:creationId xmlns:a16="http://schemas.microsoft.com/office/drawing/2014/main" id="{03F3C99A-AA01-407E-8AF4-5AA44FE93CAD}"/>
              </a:ext>
            </a:extLst>
          </p:cNvPr>
          <p:cNvPicPr/>
          <p:nvPr/>
        </p:nvPicPr>
        <p:blipFill>
          <a:blip r:embed="rId4"/>
          <a:stretch>
            <a:fillRect/>
          </a:stretch>
        </p:blipFill>
        <p:spPr>
          <a:xfrm>
            <a:off x="7041739" y="622053"/>
            <a:ext cx="4238625" cy="1343025"/>
          </a:xfrm>
          <a:prstGeom prst="rect">
            <a:avLst/>
          </a:prstGeom>
        </p:spPr>
      </p:pic>
      <p:pic>
        <p:nvPicPr>
          <p:cNvPr id="16" name="Picture 15">
            <a:extLst>
              <a:ext uri="{FF2B5EF4-FFF2-40B4-BE49-F238E27FC236}">
                <a16:creationId xmlns:a16="http://schemas.microsoft.com/office/drawing/2014/main" id="{44F031F6-19F0-4B03-86D3-1EECC6FF1517}"/>
              </a:ext>
            </a:extLst>
          </p:cNvPr>
          <p:cNvPicPr/>
          <p:nvPr/>
        </p:nvPicPr>
        <p:blipFill>
          <a:blip r:embed="rId5"/>
          <a:stretch>
            <a:fillRect/>
          </a:stretch>
        </p:blipFill>
        <p:spPr>
          <a:xfrm>
            <a:off x="5560601" y="2816136"/>
            <a:ext cx="3600450" cy="771525"/>
          </a:xfrm>
          <a:prstGeom prst="rect">
            <a:avLst/>
          </a:prstGeom>
        </p:spPr>
      </p:pic>
      <p:pic>
        <p:nvPicPr>
          <p:cNvPr id="17" name="Picture 16">
            <a:extLst>
              <a:ext uri="{FF2B5EF4-FFF2-40B4-BE49-F238E27FC236}">
                <a16:creationId xmlns:a16="http://schemas.microsoft.com/office/drawing/2014/main" id="{490D7F38-8DCD-44C6-B89A-FE30EF0D25D0}"/>
              </a:ext>
            </a:extLst>
          </p:cNvPr>
          <p:cNvPicPr/>
          <p:nvPr/>
        </p:nvPicPr>
        <p:blipFill>
          <a:blip r:embed="rId6"/>
          <a:stretch>
            <a:fillRect/>
          </a:stretch>
        </p:blipFill>
        <p:spPr>
          <a:xfrm>
            <a:off x="7634121" y="3969755"/>
            <a:ext cx="4181475" cy="2476500"/>
          </a:xfrm>
          <a:prstGeom prst="rect">
            <a:avLst/>
          </a:prstGeom>
        </p:spPr>
      </p:pic>
      <p:pic>
        <p:nvPicPr>
          <p:cNvPr id="18" name="Picture 17">
            <a:extLst>
              <a:ext uri="{FF2B5EF4-FFF2-40B4-BE49-F238E27FC236}">
                <a16:creationId xmlns:a16="http://schemas.microsoft.com/office/drawing/2014/main" id="{B9D01D91-CB32-4219-B17F-B043A89DFCB1}"/>
              </a:ext>
            </a:extLst>
          </p:cNvPr>
          <p:cNvPicPr/>
          <p:nvPr/>
        </p:nvPicPr>
        <p:blipFill>
          <a:blip r:embed="rId7"/>
          <a:stretch>
            <a:fillRect/>
          </a:stretch>
        </p:blipFill>
        <p:spPr>
          <a:xfrm>
            <a:off x="3731658" y="3954694"/>
            <a:ext cx="3523988" cy="2491561"/>
          </a:xfrm>
          <a:prstGeom prst="rect">
            <a:avLst/>
          </a:prstGeom>
        </p:spPr>
      </p:pic>
      <p:sp>
        <p:nvSpPr>
          <p:cNvPr id="19" name="TextBox 18">
            <a:extLst>
              <a:ext uri="{FF2B5EF4-FFF2-40B4-BE49-F238E27FC236}">
                <a16:creationId xmlns:a16="http://schemas.microsoft.com/office/drawing/2014/main" id="{6C08D8DE-A7CB-48CF-90F3-9939031393EF}"/>
              </a:ext>
            </a:extLst>
          </p:cNvPr>
          <p:cNvSpPr txBox="1"/>
          <p:nvPr/>
        </p:nvSpPr>
        <p:spPr>
          <a:xfrm>
            <a:off x="3763278" y="3586512"/>
            <a:ext cx="3606699" cy="369332"/>
          </a:xfrm>
          <a:prstGeom prst="rect">
            <a:avLst/>
          </a:prstGeom>
          <a:noFill/>
        </p:spPr>
        <p:txBody>
          <a:bodyPr wrap="square" rtlCol="0">
            <a:spAutoFit/>
          </a:bodyPr>
          <a:lstStyle/>
          <a:p>
            <a:pPr lvl="0" algn="ctr"/>
            <a:r>
              <a:rPr lang="en-US" b="1" dirty="0"/>
              <a:t>'A' type room cancellation is higher</a:t>
            </a:r>
          </a:p>
        </p:txBody>
      </p:sp>
    </p:spTree>
    <p:extLst>
      <p:ext uri="{BB962C8B-B14F-4D97-AF65-F5344CB8AC3E}">
        <p14:creationId xmlns:p14="http://schemas.microsoft.com/office/powerpoint/2010/main" val="358853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CF91C-4D07-4FBF-BAF6-F81555054CE7}"/>
              </a:ext>
            </a:extLst>
          </p:cNvPr>
          <p:cNvSpPr>
            <a:spLocks noGrp="1"/>
          </p:cNvSpPr>
          <p:nvPr>
            <p:ph type="title"/>
          </p:nvPr>
        </p:nvSpPr>
        <p:spPr>
          <a:xfrm>
            <a:off x="252918" y="1123837"/>
            <a:ext cx="3178539" cy="4601183"/>
          </a:xfrm>
        </p:spPr>
        <p:txBody>
          <a:bodyPr/>
          <a:lstStyle/>
          <a:p>
            <a:pPr lvl="0">
              <a:lnSpc>
                <a:spcPct val="100000"/>
              </a:lnSpc>
            </a:pPr>
            <a:r>
              <a:rPr lang="en-US" dirty="0"/>
              <a:t>TIME SERIES ANALYSIS</a:t>
            </a:r>
          </a:p>
        </p:txBody>
      </p:sp>
      <p:pic>
        <p:nvPicPr>
          <p:cNvPr id="4" name="Picture 3">
            <a:extLst>
              <a:ext uri="{FF2B5EF4-FFF2-40B4-BE49-F238E27FC236}">
                <a16:creationId xmlns:a16="http://schemas.microsoft.com/office/drawing/2014/main" id="{8EDEB296-1FD1-494D-B6D8-BA9BC1FB96A0}"/>
              </a:ext>
            </a:extLst>
          </p:cNvPr>
          <p:cNvPicPr>
            <a:picLocks noChangeAspect="1"/>
          </p:cNvPicPr>
          <p:nvPr/>
        </p:nvPicPr>
        <p:blipFill>
          <a:blip r:embed="rId3"/>
          <a:stretch>
            <a:fillRect/>
          </a:stretch>
        </p:blipFill>
        <p:spPr>
          <a:xfrm>
            <a:off x="4180114" y="3963300"/>
            <a:ext cx="7524206" cy="2894700"/>
          </a:xfrm>
          <a:prstGeom prst="rect">
            <a:avLst/>
          </a:prstGeom>
        </p:spPr>
      </p:pic>
      <p:pic>
        <p:nvPicPr>
          <p:cNvPr id="5" name="Picture 4">
            <a:extLst>
              <a:ext uri="{FF2B5EF4-FFF2-40B4-BE49-F238E27FC236}">
                <a16:creationId xmlns:a16="http://schemas.microsoft.com/office/drawing/2014/main" id="{2F1EB216-A5F4-4C38-B748-E627E5CB23BB}"/>
              </a:ext>
            </a:extLst>
          </p:cNvPr>
          <p:cNvPicPr>
            <a:picLocks noChangeAspect="1"/>
          </p:cNvPicPr>
          <p:nvPr/>
        </p:nvPicPr>
        <p:blipFill>
          <a:blip r:embed="rId4"/>
          <a:stretch>
            <a:fillRect/>
          </a:stretch>
        </p:blipFill>
        <p:spPr>
          <a:xfrm>
            <a:off x="4180114" y="692520"/>
            <a:ext cx="7295605" cy="3056520"/>
          </a:xfrm>
          <a:prstGeom prst="rect">
            <a:avLst/>
          </a:prstGeom>
        </p:spPr>
      </p:pic>
    </p:spTree>
    <p:extLst>
      <p:ext uri="{BB962C8B-B14F-4D97-AF65-F5344CB8AC3E}">
        <p14:creationId xmlns:p14="http://schemas.microsoft.com/office/powerpoint/2010/main" val="304000079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166</TotalTime>
  <Words>566</Words>
  <Application>Microsoft Office PowerPoint</Application>
  <PresentationFormat>Widescreen</PresentationFormat>
  <Paragraphs>85</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Corbel</vt:lpstr>
      <vt:lpstr>Wingdings 2</vt:lpstr>
      <vt:lpstr>Frame</vt:lpstr>
      <vt:lpstr>HOTEL BOOKING DEMAND</vt:lpstr>
      <vt:lpstr>CONTENTS</vt:lpstr>
      <vt:lpstr>OBJECTIVE</vt:lpstr>
      <vt:lpstr>ANALYTICAL OVERVIEW </vt:lpstr>
      <vt:lpstr>EXPLORATORY DATA ANALYSIS </vt:lpstr>
      <vt:lpstr>EXPLORATORY DATA ANALYSIS </vt:lpstr>
      <vt:lpstr>EXPLORATORY DATA ANALYSIS </vt:lpstr>
      <vt:lpstr>EXPLORATORY DATA ANALYSIS [Insights] </vt:lpstr>
      <vt:lpstr>TIME SERIES ANALYSIS</vt:lpstr>
      <vt:lpstr>PREDICT CANCELLATION </vt:lpstr>
      <vt:lpstr>MODEL COMPARISIONS </vt:lpstr>
      <vt:lpstr>Business point of view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DEMAND</dc:title>
  <dc:creator>Andrew Tawdros</dc:creator>
  <cp:lastModifiedBy>Andrew Tawdros</cp:lastModifiedBy>
  <cp:revision>20</cp:revision>
  <dcterms:created xsi:type="dcterms:W3CDTF">2022-05-22T21:53:00Z</dcterms:created>
  <dcterms:modified xsi:type="dcterms:W3CDTF">2022-05-23T09:08:55Z</dcterms:modified>
</cp:coreProperties>
</file>