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7"/>
  </p:notesMasterIdLst>
  <p:handoutMasterIdLst>
    <p:handoutMasterId r:id="rId8"/>
  </p:handoutMasterIdLst>
  <p:sldIdLst>
    <p:sldId id="257" r:id="rId2"/>
    <p:sldId id="260" r:id="rId3"/>
    <p:sldId id="261" r:id="rId4"/>
    <p:sldId id="262" r:id="rId5"/>
    <p:sldId id="263" r:id="rId6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95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9F2607F-EAB8-462D-9596-B11A1C51125F}" type="datetime1">
              <a:rPr lang="ru-RU" smtClean="0"/>
              <a:t>24.1.25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 dirty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75D426-A9DD-4244-A2CE-1FB6623742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48445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50EC31D-9C0F-4EDB-9AC9-93AE84D7514D}" type="datetime1">
              <a:rPr lang="ru-RU" smtClean="0"/>
              <a:t>24.1.25</a:t>
            </a:fld>
            <a:endParaRPr lang="en-US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"/>
              <a:t>Щелкните, чтобы изменить стили текста образца слайда</a:t>
            </a:r>
            <a:endParaRPr lang="en-US"/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 lang="en-US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B41D33-19C8-4450-B3C5-BE83E9C8F0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45525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8" name="Дата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948E6C3-8E12-426B-A56F-861F8B162AC6}" type="datetime1">
              <a:rPr lang="ru-RU" smtClean="0"/>
              <a:t>24.1.25</a:t>
            </a:fld>
            <a:endParaRPr lang="en-US" dirty="0"/>
          </a:p>
        </p:txBody>
      </p:sp>
      <p:sp>
        <p:nvSpPr>
          <p:cNvPr id="9" name="Нижний колонтитул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Номер слайда 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 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D323C2A-FDF4-456A-A556-14045268B55D}" type="datetime1">
              <a:rPr lang="ru-RU" smtClean="0"/>
              <a:t>24.1.25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rtlCol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rtlCol="0" anchor="t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Дата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D5CFD7-CC7C-49C5-B221-A9E29F5846A0}" type="datetime1">
              <a:rPr lang="ru-RU" smtClean="0"/>
              <a:t>24.1.25</a:t>
            </a:fld>
            <a:endParaRPr lang="en-US" dirty="0"/>
          </a:p>
        </p:txBody>
      </p:sp>
      <p:sp>
        <p:nvSpPr>
          <p:cNvPr id="12" name="Нижний колонтитул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Дата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E13CF11-4D7C-4367-8D00-578223D03103}" type="datetime1">
              <a:rPr lang="ru-RU" smtClean="0"/>
              <a:t>24.1.25</a:t>
            </a:fld>
            <a:endParaRPr lang="en-US" dirty="0"/>
          </a:p>
        </p:txBody>
      </p:sp>
      <p:sp>
        <p:nvSpPr>
          <p:cNvPr id="9" name="Нижний колонтитул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Номер слайда 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40FCE8-CB6C-4798-845F-C8260D76B307}" type="datetime1">
              <a:rPr lang="ru-RU" smtClean="0"/>
              <a:t>24.1.25</a:t>
            </a:fld>
            <a:endParaRPr lang="en-US" dirty="0"/>
          </a:p>
        </p:txBody>
      </p:sp>
      <p:sp>
        <p:nvSpPr>
          <p:cNvPr id="9" name="Нижний колонтитул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Номер слайда 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3C13A7E-4C64-47B0-B355-B165BE4012BA}" type="datetime1">
              <a:rPr lang="ru-RU" smtClean="0"/>
              <a:t>24.1.25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 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1CA3B4-5CE4-4976-BBFE-4E91C7258FC5}" type="datetime1">
              <a:rPr lang="ru-RU" smtClean="0"/>
              <a:t>24.1.25</a:t>
            </a:fld>
            <a:endParaRPr lang="en-US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 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5316041-DA7D-4734-AA8C-761AB09393E2}" type="datetime1">
              <a:rPr lang="ru-RU" smtClean="0"/>
              <a:t>24.1.25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692EF8B-D3DF-4216-96A1-1B1DE794B37A}" type="datetime1">
              <a:rPr lang="ru-RU" smtClean="0"/>
              <a:t>24.1.25</a:t>
            </a:fld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8" name="Дата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fld id="{09563768-3096-48CB-A41A-8D454362CCAD}" type="datetime1">
              <a:rPr lang="ru-RU" smtClean="0"/>
              <a:t>24.1.25</a:t>
            </a:fld>
            <a:endParaRPr lang="en-US" dirty="0"/>
          </a:p>
        </p:txBody>
      </p:sp>
      <p:sp>
        <p:nvSpPr>
          <p:cNvPr id="10" name="Нижний колонтитул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Рисунок 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30088EE-0E82-4198-BDFF-3B9755AA8919}" type="datetime1">
              <a:rPr lang="ru-RU" smtClean="0"/>
              <a:t>24.1.25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"/>
              <a:t>Стиль образца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ru"/>
              <a:t>Щелкните, чтобы изменить стили текста образца слайда</a:t>
            </a:r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C6B9E6FA-8E94-487D-81C3-7EE9BB2FD23D}" type="datetime1">
              <a:rPr lang="ru-RU" smtClean="0"/>
              <a:t>24.1.25</a:t>
            </a:fld>
            <a:endParaRPr lang="en-US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Прямоугольник 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Прямоугольник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Прямоугольник 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Прямоугольник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1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 rtlCol="0">
            <a:normAutofit/>
          </a:bodyPr>
          <a:lstStyle/>
          <a:p>
            <a:pPr rtl="0"/>
            <a:r>
              <a:rPr lang="ru-RU" b="1" noProof="1"/>
              <a:t>Проект</a:t>
            </a:r>
            <a:br>
              <a:rPr lang="ru-RU" noProof="1"/>
            </a:br>
            <a:r>
              <a:rPr lang="ru-RU" noProof="1"/>
              <a:t>предсказание цен на недвижимость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 rtlCol="0">
            <a:normAutofit/>
          </a:bodyPr>
          <a:lstStyle/>
          <a:p>
            <a:pPr rtl="0"/>
            <a:r>
              <a:rPr lang="ru-RU" noProof="1"/>
              <a:t>Галина Горяинова  &amp;  андрей абрамов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noProof="1"/>
          </a:p>
        </p:txBody>
      </p:sp>
      <p:sp>
        <p:nvSpPr>
          <p:cNvPr id="22" name="Прямоугольник 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noProof="1"/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 noProof="1"/>
          </a:p>
        </p:txBody>
      </p:sp>
      <p:pic>
        <p:nvPicPr>
          <p:cNvPr id="6" name="Рисунок 5" descr="Крупный план логотипа&#10;&#10;Автоматически созданное описание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EF24D10-2DBA-E378-1EAF-64E4AE5DAD80}"/>
              </a:ext>
            </a:extLst>
          </p:cNvPr>
          <p:cNvSpPr txBox="1"/>
          <p:nvPr/>
        </p:nvSpPr>
        <p:spPr>
          <a:xfrm rot="20823370">
            <a:off x="1977606" y="5445496"/>
            <a:ext cx="119454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rtl="0">
              <a:defRPr lang="ru-ru"/>
            </a:defPPr>
            <a:lvl1pPr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 noProof="1"/>
              <a:t>MSZoning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DEF346-9157-B5D3-94E3-12920C74D145}"/>
              </a:ext>
            </a:extLst>
          </p:cNvPr>
          <p:cNvSpPr txBox="1"/>
          <p:nvPr/>
        </p:nvSpPr>
        <p:spPr>
          <a:xfrm>
            <a:off x="4701028" y="5389959"/>
            <a:ext cx="106751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200" noProof="1">
                <a:solidFill>
                  <a:schemeClr val="tx1">
                    <a:lumMod val="50000"/>
                    <a:lumOff val="50000"/>
                  </a:schemeClr>
                </a:solidFill>
              </a:rPr>
              <a:t>RoofMatl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ADECBC-2216-4C39-1D86-3CFDA086DBE8}"/>
              </a:ext>
            </a:extLst>
          </p:cNvPr>
          <p:cNvSpPr txBox="1"/>
          <p:nvPr/>
        </p:nvSpPr>
        <p:spPr>
          <a:xfrm rot="20777978">
            <a:off x="2531356" y="4769281"/>
            <a:ext cx="17403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rtl="0">
              <a:defRPr lang="ru-ru"/>
            </a:defPPr>
            <a:lvl1pPr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 noProof="1"/>
              <a:t>KitchenAbvGr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11FF3A-FD56-D77D-228F-8399325F6105}"/>
              </a:ext>
            </a:extLst>
          </p:cNvPr>
          <p:cNvSpPr txBox="1"/>
          <p:nvPr/>
        </p:nvSpPr>
        <p:spPr>
          <a:xfrm rot="20919420">
            <a:off x="4931697" y="4782793"/>
            <a:ext cx="124004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rtl="0">
              <a:defRPr lang="ru-ru"/>
            </a:defPPr>
            <a:lvl1pPr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 noProof="1"/>
              <a:t>3SsnPorch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F5E49F-8A69-CD91-D037-E66A33303FD0}"/>
              </a:ext>
            </a:extLst>
          </p:cNvPr>
          <p:cNvSpPr txBox="1"/>
          <p:nvPr/>
        </p:nvSpPr>
        <p:spPr>
          <a:xfrm>
            <a:off x="6077965" y="5696756"/>
            <a:ext cx="18266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rtl="0">
              <a:defRPr lang="ru-ru"/>
            </a:defPPr>
            <a:lvl1pPr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 noProof="1"/>
              <a:t>YearRemodAdd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E552CE-058C-B3DC-97B3-895BFB6FF261}"/>
              </a:ext>
            </a:extLst>
          </p:cNvPr>
          <p:cNvSpPr txBox="1"/>
          <p:nvPr/>
        </p:nvSpPr>
        <p:spPr>
          <a:xfrm rot="1668785">
            <a:off x="7422123" y="5216348"/>
            <a:ext cx="124004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rtl="0">
              <a:defRPr lang="ru-ru"/>
            </a:defPPr>
            <a:lvl1pPr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 noProof="1"/>
              <a:t>BsmtCond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23BDD7C-1780-EC00-D7AD-6629D0CD8172}"/>
              </a:ext>
            </a:extLst>
          </p:cNvPr>
          <p:cNvSpPr txBox="1"/>
          <p:nvPr/>
        </p:nvSpPr>
        <p:spPr>
          <a:xfrm>
            <a:off x="8378405" y="4666276"/>
            <a:ext cx="17403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rtl="0">
              <a:defRPr lang="ru-ru"/>
            </a:defPPr>
            <a:lvl1pPr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 noProof="1"/>
              <a:t>BsmtExposure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F44A82-A59F-2EC0-9D6B-85A034513F30}"/>
              </a:ext>
            </a:extLst>
          </p:cNvPr>
          <p:cNvSpPr txBox="1"/>
          <p:nvPr/>
        </p:nvSpPr>
        <p:spPr>
          <a:xfrm>
            <a:off x="3688261" y="5139487"/>
            <a:ext cx="15743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rtl="0">
              <a:defRPr lang="ru-ru"/>
            </a:defPPr>
            <a:lvl1pPr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 noProof="1"/>
              <a:t>LandSlope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3A8B4CB-FB90-FFF8-5B70-1459F557E784}"/>
              </a:ext>
            </a:extLst>
          </p:cNvPr>
          <p:cNvSpPr txBox="1"/>
          <p:nvPr/>
        </p:nvSpPr>
        <p:spPr>
          <a:xfrm rot="21445671">
            <a:off x="2904996" y="5904919"/>
            <a:ext cx="124004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rtl="0">
              <a:defRPr lang="ru-ru"/>
            </a:defPPr>
            <a:lvl1pPr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 noProof="1"/>
              <a:t>ExterQual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99BF183-69D8-E623-ECC3-BA6FC3CB9056}"/>
              </a:ext>
            </a:extLst>
          </p:cNvPr>
          <p:cNvSpPr txBox="1"/>
          <p:nvPr/>
        </p:nvSpPr>
        <p:spPr>
          <a:xfrm rot="454287">
            <a:off x="6010085" y="5019420"/>
            <a:ext cx="117750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rtl="0">
              <a:defRPr lang="ru-ru"/>
            </a:defPPr>
            <a:lvl1pPr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 noProof="1"/>
              <a:t>BldgType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3D667CE-584E-8C6A-6027-C6A0DAD0D0C1}"/>
              </a:ext>
            </a:extLst>
          </p:cNvPr>
          <p:cNvSpPr txBox="1"/>
          <p:nvPr/>
        </p:nvSpPr>
        <p:spPr>
          <a:xfrm rot="670029">
            <a:off x="10280900" y="4782795"/>
            <a:ext cx="15743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rtl="0">
              <a:defRPr lang="ru-ru"/>
            </a:defPPr>
            <a:lvl1pPr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 noProof="1"/>
              <a:t>LandSlope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98CB2E6-AC99-B1A5-F1B5-51C35578D7A5}"/>
              </a:ext>
            </a:extLst>
          </p:cNvPr>
          <p:cNvSpPr txBox="1"/>
          <p:nvPr/>
        </p:nvSpPr>
        <p:spPr>
          <a:xfrm rot="20965954">
            <a:off x="3831754" y="4611341"/>
            <a:ext cx="124004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rtl="0">
              <a:defRPr lang="ru-ru"/>
            </a:defPPr>
            <a:lvl1pPr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 noProof="1"/>
              <a:t>BsmtCond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6DE3996-67BE-EA14-7E99-9F9C722E0C23}"/>
              </a:ext>
            </a:extLst>
          </p:cNvPr>
          <p:cNvSpPr txBox="1"/>
          <p:nvPr/>
        </p:nvSpPr>
        <p:spPr>
          <a:xfrm>
            <a:off x="9201461" y="4337245"/>
            <a:ext cx="106751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200" noProof="1">
                <a:solidFill>
                  <a:schemeClr val="tx1">
                    <a:lumMod val="50000"/>
                    <a:lumOff val="50000"/>
                  </a:schemeClr>
                </a:solidFill>
              </a:rPr>
              <a:t>RoofMatl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8AF5662-0101-7358-5125-781FB6A61A22}"/>
              </a:ext>
            </a:extLst>
          </p:cNvPr>
          <p:cNvSpPr txBox="1"/>
          <p:nvPr/>
        </p:nvSpPr>
        <p:spPr>
          <a:xfrm>
            <a:off x="8192176" y="5904919"/>
            <a:ext cx="15430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rtl="0">
              <a:defRPr lang="ru-ru"/>
            </a:defPPr>
            <a:lvl1pPr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 noProof="1"/>
              <a:t>MSZoning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39C05D3-FD24-B7B7-3DAC-F6EDCF856719}"/>
              </a:ext>
            </a:extLst>
          </p:cNvPr>
          <p:cNvSpPr txBox="1"/>
          <p:nvPr/>
        </p:nvSpPr>
        <p:spPr>
          <a:xfrm>
            <a:off x="4566237" y="6102071"/>
            <a:ext cx="148218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rtl="0">
              <a:defRPr lang="ru-ru"/>
            </a:defPPr>
            <a:lvl1pPr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 noProof="1"/>
              <a:t>Exterior2nd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A2D8467-73D2-33A0-79AD-CC1C71CD6409}"/>
              </a:ext>
            </a:extLst>
          </p:cNvPr>
          <p:cNvSpPr txBox="1"/>
          <p:nvPr/>
        </p:nvSpPr>
        <p:spPr>
          <a:xfrm rot="20914093">
            <a:off x="1013648" y="5019421"/>
            <a:ext cx="148218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rtl="0">
              <a:defRPr lang="ru-ru"/>
            </a:defPPr>
            <a:lvl1pPr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 noProof="1"/>
              <a:t>HeatingQC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3A422E5-8DC3-3309-97AA-EEAEF01CF166}"/>
              </a:ext>
            </a:extLst>
          </p:cNvPr>
          <p:cNvSpPr txBox="1"/>
          <p:nvPr/>
        </p:nvSpPr>
        <p:spPr>
          <a:xfrm rot="439459">
            <a:off x="9327920" y="5267334"/>
            <a:ext cx="148218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rtl="0">
              <a:defRPr lang="ru-ru"/>
            </a:defPPr>
            <a:lvl1pPr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ru-RU" noProof="1"/>
              <a:t>HeatingQC</a:t>
            </a:r>
          </a:p>
        </p:txBody>
      </p:sp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Овал 24">
            <a:extLst>
              <a:ext uri="{FF2B5EF4-FFF2-40B4-BE49-F238E27FC236}">
                <a16:creationId xmlns:a16="http://schemas.microsoft.com/office/drawing/2014/main" id="{7748DC5B-7A22-1ACE-53CC-B334FD985256}"/>
              </a:ext>
            </a:extLst>
          </p:cNvPr>
          <p:cNvSpPr/>
          <p:nvPr/>
        </p:nvSpPr>
        <p:spPr>
          <a:xfrm>
            <a:off x="5235357" y="2235100"/>
            <a:ext cx="1561381" cy="1188721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/>
              <a:t>Получить обработанный массив, готовый для моделирования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1790EF-592E-7D40-FFEE-27C1E1865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Шаги и выработка стратегии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55AAF27-4171-D6A5-0347-5A9E35B51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E13CF11-4D7C-4367-8D00-578223D03103}" type="datetime1">
              <a:rPr lang="ru-RU" smtClean="0"/>
              <a:t>24.1.25</a:t>
            </a:fld>
            <a:endParaRPr lang="en-US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CC45B63-09F6-CF6E-F7B4-D8972FC0F8AE}"/>
              </a:ext>
            </a:extLst>
          </p:cNvPr>
          <p:cNvSpPr/>
          <p:nvPr/>
        </p:nvSpPr>
        <p:spPr>
          <a:xfrm>
            <a:off x="1052423" y="3140013"/>
            <a:ext cx="1509622" cy="8626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/>
              <a:t>Получение исходных данных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DF4E024-3B02-5850-E1A6-E5D60E3B3641}"/>
              </a:ext>
            </a:extLst>
          </p:cNvPr>
          <p:cNvSpPr/>
          <p:nvPr/>
        </p:nvSpPr>
        <p:spPr>
          <a:xfrm>
            <a:off x="3114136" y="3148638"/>
            <a:ext cx="1509622" cy="15441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/>
              <a:t>Анализ внутренней структуры данных (разведочный анализ)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772898B-DD2E-5EA7-E4FB-B9F3AE2E138A}"/>
              </a:ext>
            </a:extLst>
          </p:cNvPr>
          <p:cNvSpPr/>
          <p:nvPr/>
        </p:nvSpPr>
        <p:spPr>
          <a:xfrm>
            <a:off x="5193101" y="3140013"/>
            <a:ext cx="1509622" cy="8626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/>
              <a:t>Заполнение пропусков и чистка 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12763F9-66A9-A5A0-1F68-F6722FF662A5}"/>
              </a:ext>
            </a:extLst>
          </p:cNvPr>
          <p:cNvSpPr/>
          <p:nvPr/>
        </p:nvSpPr>
        <p:spPr>
          <a:xfrm>
            <a:off x="7272066" y="3140013"/>
            <a:ext cx="1587262" cy="8626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/>
              <a:t>Подготовка сценариев моделирования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8A342CE3-F552-5CCF-29C4-D8ADB1DAE148}"/>
              </a:ext>
            </a:extLst>
          </p:cNvPr>
          <p:cNvSpPr/>
          <p:nvPr/>
        </p:nvSpPr>
        <p:spPr>
          <a:xfrm>
            <a:off x="9333779" y="3140013"/>
            <a:ext cx="1587262" cy="10610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/>
              <a:t>Выполнение подготовленного кода и подача</a:t>
            </a: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EA54E318-4C20-907C-29F3-ED27DB70C996}"/>
              </a:ext>
            </a:extLst>
          </p:cNvPr>
          <p:cNvCxnSpPr/>
          <p:nvPr/>
        </p:nvCxnSpPr>
        <p:spPr>
          <a:xfrm>
            <a:off x="2665562" y="3597212"/>
            <a:ext cx="3450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179EA52A-F984-0F87-7C05-19F0D9560024}"/>
              </a:ext>
            </a:extLst>
          </p:cNvPr>
          <p:cNvCxnSpPr/>
          <p:nvPr/>
        </p:nvCxnSpPr>
        <p:spPr>
          <a:xfrm>
            <a:off x="4718649" y="3562706"/>
            <a:ext cx="3450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E6024B7A-E59B-A1D5-0614-4FE752C63EF1}"/>
              </a:ext>
            </a:extLst>
          </p:cNvPr>
          <p:cNvCxnSpPr/>
          <p:nvPr/>
        </p:nvCxnSpPr>
        <p:spPr>
          <a:xfrm>
            <a:off x="6823494" y="3519574"/>
            <a:ext cx="3450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760FB174-2612-75C6-9F31-6776AF51E050}"/>
              </a:ext>
            </a:extLst>
          </p:cNvPr>
          <p:cNvCxnSpPr/>
          <p:nvPr/>
        </p:nvCxnSpPr>
        <p:spPr>
          <a:xfrm>
            <a:off x="8916206" y="3605835"/>
            <a:ext cx="3450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B03E78C-E961-1221-E477-970289C025A0}"/>
              </a:ext>
            </a:extLst>
          </p:cNvPr>
          <p:cNvSpPr txBox="1"/>
          <p:nvPr/>
        </p:nvSpPr>
        <p:spPr>
          <a:xfrm>
            <a:off x="1123589" y="4339085"/>
            <a:ext cx="149237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Получение исходных данных прошло очень гладко. Пожалуй наиболее беспроблемный шаг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3BC767-E481-FCB3-E867-B902EF50A9FB}"/>
              </a:ext>
            </a:extLst>
          </p:cNvPr>
          <p:cNvSpPr txBox="1"/>
          <p:nvPr/>
        </p:nvSpPr>
        <p:spPr>
          <a:xfrm>
            <a:off x="3075316" y="4754584"/>
            <a:ext cx="158726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Признаков в исходных данных достаточно много </a:t>
            </a:r>
            <a:r>
              <a:rPr lang="en-US" sz="1200" dirty="0"/>
              <a:t>~</a:t>
            </a:r>
            <a:r>
              <a:rPr lang="ru-RU" sz="1200" dirty="0"/>
              <a:t>80. Отобрать какие-то наиболее важные или не важные и не испортить модель оказалось достаточно трудной задачей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243AD6D-7220-9A9E-08FC-B1080CB61628}"/>
              </a:ext>
            </a:extLst>
          </p:cNvPr>
          <p:cNvSpPr txBox="1"/>
          <p:nvPr/>
        </p:nvSpPr>
        <p:spPr>
          <a:xfrm>
            <a:off x="5255640" y="4270074"/>
            <a:ext cx="15096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Шаг, на который пришлось потратить </a:t>
            </a:r>
            <a:r>
              <a:rPr lang="en-US" sz="1200" dirty="0"/>
              <a:t>~</a:t>
            </a:r>
            <a:r>
              <a:rPr lang="ru-RU" sz="1200" dirty="0"/>
              <a:t>8</a:t>
            </a:r>
            <a:r>
              <a:rPr lang="en-US" sz="1200" dirty="0"/>
              <a:t>0</a:t>
            </a:r>
            <a:r>
              <a:rPr lang="ru-RU" sz="1200" dirty="0"/>
              <a:t>% имеющегося времени. Сильную поддержку дало описание всех столбцов с возможными вариантами категориальных признаков.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CC391B-04CB-B6CA-DB98-FF2B31CC5915}"/>
              </a:ext>
            </a:extLst>
          </p:cNvPr>
          <p:cNvSpPr txBox="1"/>
          <p:nvPr/>
        </p:nvSpPr>
        <p:spPr>
          <a:xfrm>
            <a:off x="7306572" y="4270074"/>
            <a:ext cx="15096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Хорошо что был подготовленный заранее шаблон, который удалось быстро привести в готовность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53CFE7C-C777-418D-7EE1-0F8D7A50952E}"/>
              </a:ext>
            </a:extLst>
          </p:cNvPr>
          <p:cNvSpPr txBox="1"/>
          <p:nvPr/>
        </p:nvSpPr>
        <p:spPr>
          <a:xfrm>
            <a:off x="9348875" y="4431417"/>
            <a:ext cx="15096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Наиболее приятный момент – когда вот, вот «стрельнет»!</a:t>
            </a:r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A7079711-83FA-E502-8F84-69BE4ED5F189}"/>
              </a:ext>
            </a:extLst>
          </p:cNvPr>
          <p:cNvSpPr/>
          <p:nvPr/>
        </p:nvSpPr>
        <p:spPr>
          <a:xfrm>
            <a:off x="2060837" y="2398140"/>
            <a:ext cx="1190445" cy="862642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/>
              <a:t>Почистить данные?</a:t>
            </a:r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CF74656D-0F2A-E1FB-ED35-0355649FBC49}"/>
              </a:ext>
            </a:extLst>
          </p:cNvPr>
          <p:cNvSpPr/>
          <p:nvPr/>
        </p:nvSpPr>
        <p:spPr>
          <a:xfrm>
            <a:off x="1303194" y="1821309"/>
            <a:ext cx="1227263" cy="991634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/>
              <a:t>Оставить как есть и их использовать</a:t>
            </a: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CD403E8B-F856-CDDD-6F17-3353671CE7E6}"/>
              </a:ext>
            </a:extLst>
          </p:cNvPr>
          <p:cNvSpPr/>
          <p:nvPr/>
        </p:nvSpPr>
        <p:spPr>
          <a:xfrm>
            <a:off x="2665562" y="1794503"/>
            <a:ext cx="1493806" cy="1061051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/>
              <a:t>Отобрать наиболее важные и «живые»</a:t>
            </a:r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F767253F-E59E-8EA1-6AE2-28FCB9C2D37E}"/>
              </a:ext>
            </a:extLst>
          </p:cNvPr>
          <p:cNvSpPr/>
          <p:nvPr/>
        </p:nvSpPr>
        <p:spPr>
          <a:xfrm>
            <a:off x="3429937" y="2330592"/>
            <a:ext cx="1319218" cy="964702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/>
              <a:t>Почитать описание к массиву данных</a:t>
            </a:r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960F8232-E297-E198-B193-395BAE5BA32D}"/>
              </a:ext>
            </a:extLst>
          </p:cNvPr>
          <p:cNvSpPr/>
          <p:nvPr/>
        </p:nvSpPr>
        <p:spPr>
          <a:xfrm>
            <a:off x="4410564" y="1830532"/>
            <a:ext cx="1396127" cy="1036365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/>
              <a:t>Собрать пакет предварительной обработки</a:t>
            </a:r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A34E02E3-29B4-386F-6AF5-BDD1E1526878}"/>
              </a:ext>
            </a:extLst>
          </p:cNvPr>
          <p:cNvSpPr/>
          <p:nvPr/>
        </p:nvSpPr>
        <p:spPr>
          <a:xfrm>
            <a:off x="8747578" y="1805678"/>
            <a:ext cx="1396127" cy="1086074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/>
              <a:t>Провести анализ полученного моделирования</a:t>
            </a:r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F99401F3-0CA1-AC3D-453E-F3D24F0F1F91}"/>
              </a:ext>
            </a:extLst>
          </p:cNvPr>
          <p:cNvSpPr/>
          <p:nvPr/>
        </p:nvSpPr>
        <p:spPr>
          <a:xfrm>
            <a:off x="6823494" y="1879957"/>
            <a:ext cx="1295834" cy="1036365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/>
              <a:t>Какие модели использовать?</a:t>
            </a:r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C6B578E3-440E-6D5F-A5A7-F986BCB198FB}"/>
              </a:ext>
            </a:extLst>
          </p:cNvPr>
          <p:cNvSpPr/>
          <p:nvPr/>
        </p:nvSpPr>
        <p:spPr>
          <a:xfrm>
            <a:off x="7774149" y="2147376"/>
            <a:ext cx="1295834" cy="1036365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/>
              <a:t>Единичные модели или собирать ансамбль?</a:t>
            </a:r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5D88AFEA-D1EF-F163-2042-27ED6B7C8E35}"/>
              </a:ext>
            </a:extLst>
          </p:cNvPr>
          <p:cNvSpPr/>
          <p:nvPr/>
        </p:nvSpPr>
        <p:spPr>
          <a:xfrm>
            <a:off x="9809983" y="2117797"/>
            <a:ext cx="1514630" cy="1030841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/>
              <a:t>Сколько времени потратить чтобы на все хватило?</a:t>
            </a:r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45918123-4214-5C6F-442D-7DCE46E61ACD}"/>
              </a:ext>
            </a:extLst>
          </p:cNvPr>
          <p:cNvSpPr/>
          <p:nvPr/>
        </p:nvSpPr>
        <p:spPr>
          <a:xfrm>
            <a:off x="500332" y="2168985"/>
            <a:ext cx="1227263" cy="991634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/>
              <a:t>Что за данные?</a:t>
            </a:r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21555007-4DBC-F2A5-4758-965586E30490}"/>
              </a:ext>
            </a:extLst>
          </p:cNvPr>
          <p:cNvSpPr/>
          <p:nvPr/>
        </p:nvSpPr>
        <p:spPr>
          <a:xfrm>
            <a:off x="5663791" y="1624222"/>
            <a:ext cx="1561381" cy="1188721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/>
              <a:t>Разобрать исходные данные на обучение и тест</a:t>
            </a:r>
          </a:p>
        </p:txBody>
      </p:sp>
    </p:spTree>
    <p:extLst>
      <p:ext uri="{BB962C8B-B14F-4D97-AF65-F5344CB8AC3E}">
        <p14:creationId xmlns:p14="http://schemas.microsoft.com/office/powerpoint/2010/main" val="3021689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0296B119-CF19-8DC2-E089-A930854C8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7546" y="1701254"/>
            <a:ext cx="2959741" cy="361399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E90F2BF-2DAF-73EE-A662-85E0CC3709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285" y="2268747"/>
            <a:ext cx="5649416" cy="4263191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A9C443-ADCC-E7D6-6176-6BB1D0C02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Важность признаков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F72EBDD9-0440-E81A-01AE-B768575B70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260492" y="2061798"/>
            <a:ext cx="3725537" cy="3298150"/>
          </a:xfrm>
        </p:spPr>
      </p:pic>
      <p:sp>
        <p:nvSpPr>
          <p:cNvPr id="4" name="Дата 3">
            <a:extLst>
              <a:ext uri="{FF2B5EF4-FFF2-40B4-BE49-F238E27FC236}">
                <a16:creationId xmlns:a16="http://schemas.microsoft.com/office/drawing/2014/main" id="{0131B8A4-844B-E832-ADF8-B1363F49D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E13CF11-4D7C-4367-8D00-578223D03103}" type="datetime1">
              <a:rPr lang="ru-RU" smtClean="0"/>
              <a:t>24.1.25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D3AC04-53AD-5674-3061-12E3DD54BDDC}"/>
              </a:ext>
            </a:extLst>
          </p:cNvPr>
          <p:cNvSpPr txBox="1"/>
          <p:nvPr/>
        </p:nvSpPr>
        <p:spPr>
          <a:xfrm>
            <a:off x="1073816" y="2130410"/>
            <a:ext cx="31400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Корреляция признаков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66AC275-C17E-5005-A417-CDB69B7F22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3839" y="5530871"/>
            <a:ext cx="5644551" cy="103189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B3A026F-6ABD-0EFA-D7DC-58CCF37F0247}"/>
              </a:ext>
            </a:extLst>
          </p:cNvPr>
          <p:cNvSpPr txBox="1"/>
          <p:nvPr/>
        </p:nvSpPr>
        <p:spPr>
          <a:xfrm>
            <a:off x="6134975" y="5462043"/>
            <a:ext cx="4143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Влияние признаков на текущей позиции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4FAEAA-D684-257A-7068-357546E9B0E2}"/>
              </a:ext>
            </a:extLst>
          </p:cNvPr>
          <p:cNvSpPr txBox="1"/>
          <p:nvPr/>
        </p:nvSpPr>
        <p:spPr>
          <a:xfrm>
            <a:off x="6428116" y="1250359"/>
            <a:ext cx="31400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Влияние наиболее важных числовых признаков</a:t>
            </a:r>
          </a:p>
        </p:txBody>
      </p:sp>
    </p:spTree>
    <p:extLst>
      <p:ext uri="{BB962C8B-B14F-4D97-AF65-F5344CB8AC3E}">
        <p14:creationId xmlns:p14="http://schemas.microsoft.com/office/powerpoint/2010/main" val="4182432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ED43D1-EF60-4A15-3EA0-F289E90B4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Промежуточные </a:t>
            </a:r>
            <a:br>
              <a:rPr lang="ru-RU" dirty="0"/>
            </a:br>
            <a:r>
              <a:rPr lang="ru-RU" dirty="0"/>
              <a:t>параметры </a:t>
            </a:r>
            <a:br>
              <a:rPr lang="ru-RU" dirty="0"/>
            </a:br>
            <a:r>
              <a:rPr lang="ru-RU" dirty="0"/>
              <a:t>моделей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4AB7C279-8FAF-E435-9F64-E3E2B4297B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83736" y="778070"/>
            <a:ext cx="2924430" cy="5583638"/>
          </a:xfrm>
        </p:spPr>
      </p:pic>
      <p:sp>
        <p:nvSpPr>
          <p:cNvPr id="4" name="Дата 3">
            <a:extLst>
              <a:ext uri="{FF2B5EF4-FFF2-40B4-BE49-F238E27FC236}">
                <a16:creationId xmlns:a16="http://schemas.microsoft.com/office/drawing/2014/main" id="{33CAF9DD-B2DB-42A7-16CE-3FC732CE6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E13CF11-4D7C-4367-8D00-578223D03103}" type="datetime1">
              <a:rPr lang="ru-RU" smtClean="0"/>
              <a:t>24.1.25</a:t>
            </a:fld>
            <a:endParaRPr lang="en-US" dirty="0"/>
          </a:p>
        </p:txBody>
      </p:sp>
      <p:sp>
        <p:nvSpPr>
          <p:cNvPr id="7" name="Правая круглая скобка 6">
            <a:extLst>
              <a:ext uri="{FF2B5EF4-FFF2-40B4-BE49-F238E27FC236}">
                <a16:creationId xmlns:a16="http://schemas.microsoft.com/office/drawing/2014/main" id="{E5212604-5177-D382-FBCE-0C044955D134}"/>
              </a:ext>
            </a:extLst>
          </p:cNvPr>
          <p:cNvSpPr/>
          <p:nvPr/>
        </p:nvSpPr>
        <p:spPr>
          <a:xfrm>
            <a:off x="7025579" y="971100"/>
            <a:ext cx="276045" cy="1328468"/>
          </a:xfrm>
          <a:prstGeom prst="rightBracket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05FFAA-DA1F-236E-5D06-D4C090F1BEEE}"/>
              </a:ext>
            </a:extLst>
          </p:cNvPr>
          <p:cNvSpPr txBox="1"/>
          <p:nvPr/>
        </p:nvSpPr>
        <p:spPr>
          <a:xfrm>
            <a:off x="7605951" y="1035170"/>
            <a:ext cx="21505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Этап 1 Обучения:</a:t>
            </a:r>
          </a:p>
          <a:p>
            <a:r>
              <a:rPr lang="ru-RU" dirty="0"/>
              <a:t>Применение группы моделей к исходным данным</a:t>
            </a:r>
          </a:p>
        </p:txBody>
      </p:sp>
      <p:sp>
        <p:nvSpPr>
          <p:cNvPr id="9" name="Правая круглая скобка 8">
            <a:extLst>
              <a:ext uri="{FF2B5EF4-FFF2-40B4-BE49-F238E27FC236}">
                <a16:creationId xmlns:a16="http://schemas.microsoft.com/office/drawing/2014/main" id="{27DA5368-D3A9-5A7B-8832-8B69ADBAC443}"/>
              </a:ext>
            </a:extLst>
          </p:cNvPr>
          <p:cNvSpPr/>
          <p:nvPr/>
        </p:nvSpPr>
        <p:spPr>
          <a:xfrm rot="10800000">
            <a:off x="3948353" y="2363638"/>
            <a:ext cx="276045" cy="1257732"/>
          </a:xfrm>
          <a:prstGeom prst="rightBracket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B24B1F-D64C-14F9-16B8-CAB70F44A94E}"/>
              </a:ext>
            </a:extLst>
          </p:cNvPr>
          <p:cNvSpPr txBox="1"/>
          <p:nvPr/>
        </p:nvSpPr>
        <p:spPr>
          <a:xfrm>
            <a:off x="1069448" y="2299568"/>
            <a:ext cx="28074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/>
              <a:t>Этап 2 Обучения:</a:t>
            </a:r>
          </a:p>
          <a:p>
            <a:pPr algn="r"/>
            <a:r>
              <a:rPr lang="ru-RU" dirty="0"/>
              <a:t>Применение группы моделей к результатам работы моделей предыдущего этапа</a:t>
            </a:r>
          </a:p>
        </p:txBody>
      </p:sp>
      <p:sp>
        <p:nvSpPr>
          <p:cNvPr id="11" name="Правая круглая скобка 10">
            <a:extLst>
              <a:ext uri="{FF2B5EF4-FFF2-40B4-BE49-F238E27FC236}">
                <a16:creationId xmlns:a16="http://schemas.microsoft.com/office/drawing/2014/main" id="{F9DB8FEE-173E-EEDB-5B50-A5F21C1F534E}"/>
              </a:ext>
            </a:extLst>
          </p:cNvPr>
          <p:cNvSpPr/>
          <p:nvPr/>
        </p:nvSpPr>
        <p:spPr>
          <a:xfrm>
            <a:off x="7155135" y="3638656"/>
            <a:ext cx="276045" cy="1328468"/>
          </a:xfrm>
          <a:prstGeom prst="rightBracket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равая круглая скобка 11">
            <a:extLst>
              <a:ext uri="{FF2B5EF4-FFF2-40B4-BE49-F238E27FC236}">
                <a16:creationId xmlns:a16="http://schemas.microsoft.com/office/drawing/2014/main" id="{51ABBBCD-3284-039E-1863-E94849CFA492}"/>
              </a:ext>
            </a:extLst>
          </p:cNvPr>
          <p:cNvSpPr/>
          <p:nvPr/>
        </p:nvSpPr>
        <p:spPr>
          <a:xfrm rot="10800000">
            <a:off x="3989015" y="5056384"/>
            <a:ext cx="276045" cy="1257732"/>
          </a:xfrm>
          <a:prstGeom prst="rightBracket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96357A-4F5C-CA5B-0716-3AFC268C1E49}"/>
              </a:ext>
            </a:extLst>
          </p:cNvPr>
          <p:cNvSpPr txBox="1"/>
          <p:nvPr/>
        </p:nvSpPr>
        <p:spPr>
          <a:xfrm>
            <a:off x="7574136" y="3749509"/>
            <a:ext cx="23206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/>
              <a:t>Этап 1 Тестирования:</a:t>
            </a:r>
          </a:p>
          <a:p>
            <a:r>
              <a:rPr lang="ru-RU" dirty="0"/>
              <a:t>Применение группы моделей первого этапа обучения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AB8D26-B817-48A8-E113-7AD3D1A358C2}"/>
              </a:ext>
            </a:extLst>
          </p:cNvPr>
          <p:cNvSpPr txBox="1"/>
          <p:nvPr/>
        </p:nvSpPr>
        <p:spPr>
          <a:xfrm>
            <a:off x="1164165" y="4884380"/>
            <a:ext cx="28074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/>
              <a:t>Этап 2 Тестирования:</a:t>
            </a:r>
          </a:p>
          <a:p>
            <a:pPr algn="r"/>
            <a:r>
              <a:rPr lang="ru-RU" dirty="0"/>
              <a:t>Применение группы моделей к результатам работы моделей предыдущего этапа</a:t>
            </a:r>
          </a:p>
        </p:txBody>
      </p:sp>
      <p:pic>
        <p:nvPicPr>
          <p:cNvPr id="16" name="Рисунок 15" descr="Назад со сплошной заливкой">
            <a:extLst>
              <a:ext uri="{FF2B5EF4-FFF2-40B4-BE49-F238E27FC236}">
                <a16:creationId xmlns:a16="http://schemas.microsoft.com/office/drawing/2014/main" id="{8985D61D-FE6F-E6C2-D318-D22853C11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2308183">
            <a:off x="6578013" y="5240902"/>
            <a:ext cx="914400" cy="914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EC4D540-C8C6-9B5C-7A6B-F06D869FAECB}"/>
              </a:ext>
            </a:extLst>
          </p:cNvPr>
          <p:cNvSpPr txBox="1"/>
          <p:nvPr/>
        </p:nvSpPr>
        <p:spPr>
          <a:xfrm>
            <a:off x="7343549" y="5263519"/>
            <a:ext cx="24850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Решение какую модель лучше давать в качестве финальной при подаче</a:t>
            </a:r>
          </a:p>
        </p:txBody>
      </p:sp>
    </p:spTree>
    <p:extLst>
      <p:ext uri="{BB962C8B-B14F-4D97-AF65-F5344CB8AC3E}">
        <p14:creationId xmlns:p14="http://schemas.microsoft.com/office/powerpoint/2010/main" val="990395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11682F-7D0B-2005-BB7B-572A63328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1"/>
              <a:t>Выполненные подачи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5F5C5A1-0848-5399-C767-3302A14D3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E13CF11-4D7C-4367-8D00-578223D03103}" type="datetime1">
              <a:rPr lang="ru-RU" noProof="1" smtClean="0"/>
              <a:t>24.1.25</a:t>
            </a:fld>
            <a:endParaRPr lang="ru-RU" noProof="1"/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24438EA0-8AE9-BA6D-3FED-90A0DC68FD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297216"/>
              </p:ext>
            </p:extLst>
          </p:nvPr>
        </p:nvGraphicFramePr>
        <p:xfrm>
          <a:off x="685618" y="1890876"/>
          <a:ext cx="8908164" cy="29077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6049">
                  <a:extLst>
                    <a:ext uri="{9D8B030D-6E8A-4147-A177-3AD203B41FA5}">
                      <a16:colId xmlns:a16="http://schemas.microsoft.com/office/drawing/2014/main" val="1083545481"/>
                    </a:ext>
                  </a:extLst>
                </a:gridCol>
                <a:gridCol w="1653565">
                  <a:extLst>
                    <a:ext uri="{9D8B030D-6E8A-4147-A177-3AD203B41FA5}">
                      <a16:colId xmlns:a16="http://schemas.microsoft.com/office/drawing/2014/main" val="2496982049"/>
                    </a:ext>
                  </a:extLst>
                </a:gridCol>
                <a:gridCol w="2758536">
                  <a:extLst>
                    <a:ext uri="{9D8B030D-6E8A-4147-A177-3AD203B41FA5}">
                      <a16:colId xmlns:a16="http://schemas.microsoft.com/office/drawing/2014/main" val="2990111849"/>
                    </a:ext>
                  </a:extLst>
                </a:gridCol>
                <a:gridCol w="1923964">
                  <a:extLst>
                    <a:ext uri="{9D8B030D-6E8A-4147-A177-3AD203B41FA5}">
                      <a16:colId xmlns:a16="http://schemas.microsoft.com/office/drawing/2014/main" val="3057485120"/>
                    </a:ext>
                  </a:extLst>
                </a:gridCol>
                <a:gridCol w="1746050">
                  <a:extLst>
                    <a:ext uri="{9D8B030D-6E8A-4147-A177-3AD203B41FA5}">
                      <a16:colId xmlns:a16="http://schemas.microsoft.com/office/drawing/2014/main" val="517562914"/>
                    </a:ext>
                  </a:extLst>
                </a:gridCol>
              </a:tblGrid>
              <a:tr h="341375">
                <a:tc>
                  <a:txBody>
                    <a:bodyPr/>
                    <a:lstStyle/>
                    <a:p>
                      <a:r>
                        <a:rPr lang="ru-RU" sz="1400" noProof="1">
                          <a:latin typeface="Corbel" panose="020B0503020204020204" pitchFamily="34" charset="0"/>
                        </a:rPr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noProof="1">
                          <a:latin typeface="Corbel" panose="020B0503020204020204" pitchFamily="34" charset="0"/>
                        </a:rPr>
                        <a:t>Ансамбль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noProof="1">
                          <a:latin typeface="Corbel" panose="020B0503020204020204" pitchFamily="34" charset="0"/>
                        </a:rPr>
                        <a:t>Основная модель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noProof="1">
                          <a:latin typeface="Corbel" panose="020B0503020204020204" pitchFamily="34" charset="0"/>
                        </a:rPr>
                        <a:t>Kaggle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noProof="1">
                          <a:latin typeface="Corbel" panose="020B0503020204020204" pitchFamily="34" charset="0"/>
                        </a:rPr>
                        <a:t>Kaggle position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810076"/>
                  </a:ext>
                </a:extLst>
              </a:tr>
              <a:tr h="341375">
                <a:tc>
                  <a:txBody>
                    <a:bodyPr/>
                    <a:lstStyle/>
                    <a:p>
                      <a:r>
                        <a:rPr lang="ru-RU" sz="1400" noProof="1">
                          <a:latin typeface="Corbel" panose="020B0503020204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noProof="1">
                          <a:latin typeface="Corbel" panose="020B0503020204020204" pitchFamily="34" charset="0"/>
                        </a:rPr>
                        <a:t>Stacking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noProof="1">
                          <a:latin typeface="Corbel" panose="020B0503020204020204" pitchFamily="34" charset="0"/>
                        </a:rPr>
                        <a:t>XGBoost Regr. (Step-2)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ru-RU" sz="1400" kern="1200" noProof="1">
                          <a:solidFill>
                            <a:schemeClr val="dk1"/>
                          </a:solidFill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0.14716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noProof="1">
                          <a:latin typeface="Corbel" panose="020B0503020204020204" pitchFamily="34" charset="0"/>
                        </a:rPr>
                        <a:t>2337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742649"/>
                  </a:ext>
                </a:extLst>
              </a:tr>
              <a:tr h="341375">
                <a:tc>
                  <a:txBody>
                    <a:bodyPr/>
                    <a:lstStyle/>
                    <a:p>
                      <a:r>
                        <a:rPr lang="ru-RU" sz="1400" noProof="1">
                          <a:latin typeface="Corbel" panose="020B0503020204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noProof="1">
                          <a:latin typeface="Corbel" panose="020B0503020204020204" pitchFamily="34" charset="0"/>
                        </a:rPr>
                        <a:t>Stacking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noProof="1">
                          <a:latin typeface="Corbel" panose="020B0503020204020204" pitchFamily="34" charset="0"/>
                        </a:rPr>
                        <a:t>Liner Regr. (Step-2)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kern="1200" noProof="1">
                          <a:solidFill>
                            <a:schemeClr val="dk1"/>
                          </a:solidFill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0.20205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noProof="1">
                          <a:latin typeface="Corbel" panose="020B0503020204020204" pitchFamily="34" charset="0"/>
                        </a:rPr>
                        <a:t> 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9518390"/>
                  </a:ext>
                </a:extLst>
              </a:tr>
              <a:tr h="341375">
                <a:tc>
                  <a:txBody>
                    <a:bodyPr/>
                    <a:lstStyle/>
                    <a:p>
                      <a:r>
                        <a:rPr lang="ru-RU" sz="1400" noProof="1">
                          <a:latin typeface="Corbel" panose="020B050302020402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noProof="1">
                          <a:latin typeface="Corbel" panose="020B0503020204020204" pitchFamily="34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noProof="1">
                          <a:latin typeface="Corbel" panose="020B0503020204020204" pitchFamily="34" charset="0"/>
                        </a:rPr>
                        <a:t>CatBoost Regr. (Step-1)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ru-RU" sz="1400" kern="1200" noProof="1">
                          <a:solidFill>
                            <a:schemeClr val="dk1"/>
                          </a:solidFill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0.14415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noProof="1">
                          <a:latin typeface="Corbel" panose="020B0503020204020204" pitchFamily="34" charset="0"/>
                        </a:rPr>
                        <a:t>2031-2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716069"/>
                  </a:ext>
                </a:extLst>
              </a:tr>
              <a:tr h="341375">
                <a:tc>
                  <a:txBody>
                    <a:bodyPr/>
                    <a:lstStyle/>
                    <a:p>
                      <a:r>
                        <a:rPr lang="ru-RU" sz="1400" noProof="1">
                          <a:latin typeface="Corbel" panose="020B050302020402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noProof="1">
                          <a:latin typeface="Corbel" panose="020B0503020204020204" pitchFamily="34" charset="0"/>
                        </a:rPr>
                        <a:t>Stacking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noProof="1">
                          <a:latin typeface="Corbel" panose="020B0503020204020204" pitchFamily="34" charset="0"/>
                        </a:rPr>
                        <a:t>CatBoost Regr. (Step-2)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kern="1200" noProof="1">
                          <a:solidFill>
                            <a:schemeClr val="dk1"/>
                          </a:solidFill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0.17397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noProof="1">
                          <a:latin typeface="Corbel" panose="020B0503020204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1280116"/>
                  </a:ext>
                </a:extLst>
              </a:tr>
              <a:tr h="341375">
                <a:tc>
                  <a:txBody>
                    <a:bodyPr/>
                    <a:lstStyle/>
                    <a:p>
                      <a:r>
                        <a:rPr lang="ru-RU" sz="1400" noProof="1"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noProof="1">
                          <a:latin typeface="Corbel" panose="020B0503020204020204" pitchFamily="34" charset="0"/>
                        </a:rPr>
                        <a:t>Stacking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noProof="1">
                          <a:latin typeface="Corbel" panose="020B0503020204020204" pitchFamily="34" charset="0"/>
                        </a:rPr>
                        <a:t>ARDRegression (Step-2)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ru-RU" sz="1400" kern="1200" noProof="1">
                          <a:solidFill>
                            <a:schemeClr val="dk1"/>
                          </a:solidFill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0.20205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noProof="1">
                          <a:latin typeface="Corbel" panose="020B0503020204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053765"/>
                  </a:ext>
                </a:extLst>
              </a:tr>
              <a:tr h="341375">
                <a:tc>
                  <a:txBody>
                    <a:bodyPr/>
                    <a:lstStyle/>
                    <a:p>
                      <a:r>
                        <a:rPr lang="ru-RU" sz="1400" noProof="1">
                          <a:latin typeface="Corbel" panose="020B0503020204020204" pitchFamily="34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noProof="1">
                          <a:latin typeface="Corbel" panose="020B0503020204020204" pitchFamily="34" charset="0"/>
                        </a:rPr>
                        <a:t>Stacking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noProof="1">
                          <a:latin typeface="Corbel" panose="020B0503020204020204" pitchFamily="34" charset="0"/>
                        </a:rPr>
                        <a:t>Lasso (Step-2) (c изменением одного из параметров очистки)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ru-RU" sz="1400" kern="1200" noProof="1">
                          <a:solidFill>
                            <a:schemeClr val="dk1"/>
                          </a:solidFill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0.30209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noProof="1">
                          <a:latin typeface="Corbel" panose="020B0503020204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82520"/>
                  </a:ext>
                </a:extLst>
              </a:tr>
              <a:tr h="341375">
                <a:tc>
                  <a:txBody>
                    <a:bodyPr/>
                    <a:lstStyle/>
                    <a:p>
                      <a:r>
                        <a:rPr lang="ru-RU" sz="1400" noProof="1">
                          <a:latin typeface="Corbel" panose="020B0503020204020204" pitchFamily="34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noProof="1">
                          <a:latin typeface="Corbel" panose="020B0503020204020204" pitchFamily="34" charset="0"/>
                        </a:rPr>
                        <a:t>Stacking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noProof="1">
                          <a:latin typeface="Corbel" panose="020B0503020204020204" pitchFamily="34" charset="0"/>
                        </a:rPr>
                        <a:t>BayesianRidge (Step-2)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kern="1200" noProof="1">
                          <a:solidFill>
                            <a:schemeClr val="dk1"/>
                          </a:solidFill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0.20205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noProof="1">
                          <a:latin typeface="Corbel" panose="020B0503020204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618497"/>
                  </a:ext>
                </a:extLst>
              </a:tr>
            </a:tbl>
          </a:graphicData>
        </a:graphic>
      </p:graphicFrame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9F101A9-1F62-7515-5611-7F7B7963B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774931"/>
            <a:ext cx="1408240" cy="64235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1F69BE9-1F06-6687-6855-24E00F233EFB}"/>
              </a:ext>
            </a:extLst>
          </p:cNvPr>
          <p:cNvSpPr txBox="1"/>
          <p:nvPr/>
        </p:nvSpPr>
        <p:spPr>
          <a:xfrm>
            <a:off x="2110596" y="6355043"/>
            <a:ext cx="7970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noProof="1"/>
              <a:t>С помощью данного подхода удалось достичь 2031-2 места на Kaggle.com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DCCC3C13-3CEE-8148-9BD3-5BCD880B53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328" y="5016060"/>
            <a:ext cx="6771736" cy="130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4769"/>
      </p:ext>
    </p:extLst>
  </p:cSld>
  <p:clrMapOvr>
    <a:masterClrMapping/>
  </p:clrMapOvr>
</p:sld>
</file>

<file path=ppt/theme/theme1.xml><?xml version="1.0" encoding="utf-8"?>
<a:theme xmlns:a="http://schemas.openxmlformats.org/drawingml/2006/main" name="Дивиденд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998_TF33552983" id="{160FF37C-0DDC-4D2E-AEAD-253EF6364DF1}" vid="{EC99DBC3-C858-4F3A-82DD-48D686A36DB8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{3150180E-3248-4FB5-8E76-4A9057B7E1B7}tf33552983_win32</Template>
  <TotalTime>279</TotalTime>
  <Words>379</Words>
  <Application>Microsoft Office PowerPoint</Application>
  <PresentationFormat>Широкоэкранный</PresentationFormat>
  <Paragraphs>102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1" baseType="lpstr">
      <vt:lpstr>Calibri</vt:lpstr>
      <vt:lpstr>Corbel</vt:lpstr>
      <vt:lpstr>Franklin Gothic Book</vt:lpstr>
      <vt:lpstr>Franklin Gothic Demi</vt:lpstr>
      <vt:lpstr>Wingdings 2</vt:lpstr>
      <vt:lpstr>ДивидендVTI</vt:lpstr>
      <vt:lpstr>Проект предсказание цен на недвижимость</vt:lpstr>
      <vt:lpstr>Основные Шаги и выработка стратегии</vt:lpstr>
      <vt:lpstr>Важность признаков</vt:lpstr>
      <vt:lpstr>Промежуточные  параметры  моделей</vt:lpstr>
      <vt:lpstr>Выполненные подачи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Andrey Abramov</dc:creator>
  <cp:lastModifiedBy>Andrey Abramov</cp:lastModifiedBy>
  <cp:revision>14</cp:revision>
  <dcterms:created xsi:type="dcterms:W3CDTF">2025-01-24T11:08:26Z</dcterms:created>
  <dcterms:modified xsi:type="dcterms:W3CDTF">2025-01-24T15:47:46Z</dcterms:modified>
</cp:coreProperties>
</file>