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197D5-9D4A-B6EE-7DBE-A51D314D68E7}" v="404" dt="2023-04-19T19:30:40.213"/>
    <p1510:client id="{6334DCFA-E64C-E781-6C1E-C858E062921F}" v="7" dt="2023-04-19T19:42:30.752"/>
    <p1510:client id="{9F589EF7-FDE5-6CA5-18A7-7D9A376C56D7}" v="48" dt="2023-04-19T19:50:21.387"/>
    <p1510:client id="{A691CBCF-FE2F-3944-E71B-854353CD7EC1}" v="416" dt="2023-04-19T20:25:35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1B15B-ECE9-7054-598E-61F5FD4DC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76FDFD-6AE5-086F-FDB7-52F54617A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35A701-2F7F-AE5D-D32C-A7350C04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E2A3A-DBBD-2A0C-34C1-B232092B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F42B84-E937-BE88-4334-6A259D8F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3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ABB7D-77E0-B4E5-7D36-4588950E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46E8AA-2488-E4E9-D63C-3B72EAC6D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885D55-7628-E9BA-B099-260396FB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8CB7B6-4542-A271-4D0E-F88A886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50F06-1206-801A-126E-4D6919D6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8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CA8A9C-C52D-3A3C-1372-E7F0A52CD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205234-53B5-7C4F-D280-893A66AE5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06D0F-10B9-8E3F-0049-C2E850B2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0E3635-D1CF-AE8D-55BB-7C6781EE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BF854-34E4-FFEF-D424-4C77E10C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F5C33-9C9C-57D7-05E7-DB8F7C7B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BFD5D-1BA5-FAA2-4694-B7FBEB17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B7126-F976-7CB8-B5B9-B2A14167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D44275-78B9-EA6D-8F6B-8F070DEF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1B8693-B3DE-1857-2ABD-A9D15281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337E2-FDFC-5B65-97C6-FF7278188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B8B8A8-7DB7-59FF-ED4A-77D3C0D4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0BE31-B883-C97C-2561-7C8196EB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E1EA87-6EEA-8252-7776-3973271E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0D573-4748-4E75-4086-A4BCBB02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D3A89-CACB-6E02-B359-AB3DE7BC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8BC62-358D-4995-3F0D-68858E3A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B06CF3-07FB-03E3-2917-6F653679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659C3-080C-6FDE-9171-0BF8532F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CE1775-671D-5F70-0B4D-E77A8BF1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F4408A-0B5B-25A8-9A2F-02802C0D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3932A-283A-4AA1-0D24-3B7FE963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F9C51D-0804-34A5-A11F-5BC4BE8B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C5D24F-0141-E32C-72B8-14454C639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F54BC0-127A-C0FF-077D-CC858FE8C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A905F5-787E-C0E1-AB28-1B9131831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87C546-8A23-C9B8-3696-47166E61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34E518-1901-1EBE-A25D-7B815AD5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B3CE49-DC7E-0426-AB48-2BD34BF3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A329C-F026-7C48-85DA-8358B4FF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EF7A29-C6B3-AAE2-F25D-74A14218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D2876D-A029-3D1E-29BB-330691D0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D799EE-F38A-8780-35C6-F5BF094C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1050D4-4A3E-A898-D6F5-685A951F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2F7D1F-5C26-EF76-760F-191E5AAC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45ABC0-0E5F-37C0-BD66-C58FA42F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50FCF-730D-98CA-A560-13327E62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2F67F-A947-C6BF-1461-E4C31FAF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D4FE17-4692-A274-52B1-A3B2F770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3E1AC4-E8E9-B928-208E-2919A348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0EFD27-7FD9-7B49-BAF9-FB267073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B3EA53-C58C-0E79-B19E-A2BE3324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4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5F919-C917-D6EB-9CE3-BF18D51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F8772D-4E68-5C1F-4E93-79C6671F4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00C03E-7F80-ACB7-4228-0B094F64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D1925C-2769-1379-603D-DD9B0EFF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D815-2E61-4DFA-AE9B-173E20A5655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292FC0-4755-C188-BF75-B6CED672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02514B-C8E2-38CB-0244-F7FBE7C9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2AB0C-E639-48DC-A98B-6874E93FAF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51B09-3128-4B72-84E2-D373DD06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70AB6-EFD3-45C7-1AA5-DCCA27F9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CEAB86-F0C0-A6DE-DBE5-1ECEA4B0B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6D815-2E61-4DFA-AE9B-173E20A5655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D61A8F-3858-ADF1-F955-58303F094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5B87D-86FD-9B31-1993-D5E6D42A2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2AB0C-E639-48DC-A98B-6874E93FAF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1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C8777-B751-6CE4-E1D1-0E710040E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976" y="1701029"/>
            <a:ext cx="9144000" cy="2898383"/>
          </a:xfrm>
        </p:spPr>
        <p:txBody>
          <a:bodyPr>
            <a:noAutofit/>
          </a:bodyPr>
          <a:lstStyle/>
          <a:p>
            <a:r>
              <a:rPr lang="pt-BR" sz="18000" spc="300" err="1"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917A67-577B-DE8F-1E98-51933467F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724" y="6161171"/>
            <a:ext cx="10234551" cy="1655762"/>
          </a:xfrm>
        </p:spPr>
        <p:txBody>
          <a:bodyPr>
            <a:normAutofit/>
          </a:bodyPr>
          <a:lstStyle/>
          <a:p>
            <a:r>
              <a:rPr lang="pt-BR" sz="2000"/>
              <a:t>Grupo: Gabriel Jota, Henrique Oliveira, </a:t>
            </a:r>
            <a:r>
              <a:rPr lang="pt-BR" sz="2000" err="1"/>
              <a:t>Antonio</a:t>
            </a:r>
            <a:r>
              <a:rPr lang="pt-BR" sz="2000"/>
              <a:t> Neto, </a:t>
            </a:r>
            <a:r>
              <a:rPr lang="pt-BR" sz="2000" err="1"/>
              <a:t>Andre</a:t>
            </a:r>
            <a:r>
              <a:rPr lang="pt-BR" sz="2000"/>
              <a:t> Lobão, Arthur Lira</a:t>
            </a:r>
            <a:endParaRPr lang="en-US" sz="200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5E8BD57-85B7-B942-89E9-277E5A4812C2}"/>
              </a:ext>
            </a:extLst>
          </p:cNvPr>
          <p:cNvSpPr txBox="1">
            <a:spLocks/>
          </p:cNvSpPr>
          <p:nvPr/>
        </p:nvSpPr>
        <p:spPr>
          <a:xfrm>
            <a:off x="1503976" y="1701029"/>
            <a:ext cx="9144000" cy="2898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0" spc="300" err="1">
                <a:ln w="38100">
                  <a:solidFill>
                    <a:schemeClr val="tx1">
                      <a:alpha val="41000"/>
                    </a:schemeClr>
                  </a:solidFill>
                </a:ln>
                <a:noFill/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n w="38100">
                <a:solidFill>
                  <a:schemeClr val="tx1">
                    <a:alpha val="41000"/>
                  </a:schemeClr>
                </a:solidFill>
              </a:ln>
              <a:noFill/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73DF4B-77D0-F715-7B72-589B66C586F8}"/>
              </a:ext>
            </a:extLst>
          </p:cNvPr>
          <p:cNvSpPr txBox="1">
            <a:spLocks/>
          </p:cNvSpPr>
          <p:nvPr/>
        </p:nvSpPr>
        <p:spPr>
          <a:xfrm>
            <a:off x="1503976" y="1701029"/>
            <a:ext cx="9144000" cy="2898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0" spc="300" err="1">
                <a:ln w="38100">
                  <a:solidFill>
                    <a:schemeClr val="tx1">
                      <a:alpha val="41000"/>
                    </a:schemeClr>
                  </a:solidFill>
                </a:ln>
                <a:noFill/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n w="38100">
                <a:solidFill>
                  <a:schemeClr val="tx1">
                    <a:alpha val="41000"/>
                  </a:schemeClr>
                </a:solidFill>
              </a:ln>
              <a:noFill/>
              <a:latin typeface="Asimov Print" pitchFamily="50" charset="0"/>
              <a:ea typeface="Asimov Prin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1FC3C07-03DB-F0A7-7ACF-1D04738F6674}"/>
              </a:ext>
            </a:extLst>
          </p:cNvPr>
          <p:cNvSpPr txBox="1"/>
          <p:nvPr/>
        </p:nvSpPr>
        <p:spPr>
          <a:xfrm>
            <a:off x="3285565" y="322730"/>
            <a:ext cx="562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>
                <a:latin typeface="Asimov Print" pitchFamily="50" charset="0"/>
                <a:ea typeface="Asimov Print" pitchFamily="50" charset="0"/>
              </a:rPr>
              <a:t>Personas</a:t>
            </a:r>
            <a:endParaRPr lang="en-US" sz="5600">
              <a:latin typeface="Asimov Print" pitchFamily="50" charset="0"/>
              <a:ea typeface="Asimov Print" pitchFamily="50" charset="0"/>
            </a:endParaRP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5647DA0-DA84-A0E9-C159-97D24C4E9B38}"/>
              </a:ext>
            </a:extLst>
          </p:cNvPr>
          <p:cNvGrpSpPr/>
          <p:nvPr/>
        </p:nvGrpSpPr>
        <p:grpSpPr>
          <a:xfrm>
            <a:off x="617513" y="1442852"/>
            <a:ext cx="3289465" cy="4839194"/>
            <a:chOff x="617513" y="1442852"/>
            <a:chExt cx="3289465" cy="483919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1202461F-5FED-5EF5-CB2F-16481D54A637}"/>
                </a:ext>
              </a:extLst>
            </p:cNvPr>
            <p:cNvSpPr/>
            <p:nvPr/>
          </p:nvSpPr>
          <p:spPr>
            <a:xfrm>
              <a:off x="617513" y="1442852"/>
              <a:ext cx="3289465" cy="483919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CD7AD93-F8F8-BE31-4C11-963F0D67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764" y="1878088"/>
              <a:ext cx="1319481" cy="117613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591FC0A-D345-F575-F7DA-2ADCAD72A3BD}"/>
                </a:ext>
              </a:extLst>
            </p:cNvPr>
            <p:cNvSpPr txBox="1"/>
            <p:nvPr/>
          </p:nvSpPr>
          <p:spPr>
            <a:xfrm>
              <a:off x="2089391" y="2038528"/>
              <a:ext cx="1816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>
                  <a:solidFill>
                    <a:schemeClr val="bg1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André</a:t>
              </a:r>
              <a:endParaRPr lang="en-US" sz="280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C0E478E-86CE-59E3-A1EB-DCEC1EB3D670}"/>
                </a:ext>
              </a:extLst>
            </p:cNvPr>
            <p:cNvSpPr txBox="1"/>
            <p:nvPr/>
          </p:nvSpPr>
          <p:spPr>
            <a:xfrm>
              <a:off x="2089391" y="2466153"/>
              <a:ext cx="181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47 Anos</a:t>
              </a:r>
              <a:endParaRPr lang="en-US">
                <a:solidFill>
                  <a:schemeClr val="bg1">
                    <a:lumMod val="65000"/>
                    <a:lumOff val="3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53BC7C9-555E-2749-49A5-42FCF81289B1}"/>
                </a:ext>
              </a:extLst>
            </p:cNvPr>
            <p:cNvSpPr txBox="1"/>
            <p:nvPr/>
          </p:nvSpPr>
          <p:spPr>
            <a:xfrm>
              <a:off x="848791" y="3485421"/>
              <a:ext cx="2855662" cy="193899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00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  <a:cs typeface="Poppins"/>
                </a:rPr>
                <a:t>Mora longe do centro da cidade, onde não é fácil achar clientes. Tem dificuldade em mexer no celular</a:t>
              </a:r>
              <a:endParaRPr lang="pt-BR" sz="2000">
                <a:solidFill>
                  <a:schemeClr val="bg1">
                    <a:lumMod val="65000"/>
                    <a:lumOff val="3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E408A03-095A-D017-2476-B18B99E954B2}"/>
                </a:ext>
              </a:extLst>
            </p:cNvPr>
            <p:cNvSpPr txBox="1"/>
            <p:nvPr/>
          </p:nvSpPr>
          <p:spPr>
            <a:xfrm>
              <a:off x="2302160" y="2769178"/>
              <a:ext cx="1391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>
                  <a:solidFill>
                    <a:schemeClr val="tx1">
                      <a:lumMod val="75000"/>
                    </a:scheme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Pedreiro</a:t>
              </a:r>
              <a:endParaRPr lang="en-US">
                <a:solidFill>
                  <a:schemeClr val="tx1">
                    <a:lumMod val="7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38D35C8-2373-20EA-2400-FAB112D5F201}"/>
              </a:ext>
            </a:extLst>
          </p:cNvPr>
          <p:cNvGrpSpPr/>
          <p:nvPr/>
        </p:nvGrpSpPr>
        <p:grpSpPr>
          <a:xfrm>
            <a:off x="4451267" y="1442852"/>
            <a:ext cx="3289465" cy="4839194"/>
            <a:chOff x="4451267" y="1442852"/>
            <a:chExt cx="3289465" cy="4839194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4FD3746-18CB-5A7C-6360-88DE5545F317}"/>
                </a:ext>
              </a:extLst>
            </p:cNvPr>
            <p:cNvSpPr/>
            <p:nvPr/>
          </p:nvSpPr>
          <p:spPr>
            <a:xfrm>
              <a:off x="4451267" y="1442852"/>
              <a:ext cx="3289465" cy="483919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6715151-A2D6-4580-5AB0-5466397E0E75}"/>
                </a:ext>
              </a:extLst>
            </p:cNvPr>
            <p:cNvSpPr txBox="1"/>
            <p:nvPr/>
          </p:nvSpPr>
          <p:spPr>
            <a:xfrm>
              <a:off x="5923145" y="2038528"/>
              <a:ext cx="1816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>
                  <a:solidFill>
                    <a:schemeClr val="bg1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Jandira</a:t>
              </a:r>
              <a:endParaRPr lang="en-US" sz="280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6DEBE3C-26CC-D443-B176-69FD653BE261}"/>
                </a:ext>
              </a:extLst>
            </p:cNvPr>
            <p:cNvSpPr txBox="1"/>
            <p:nvPr/>
          </p:nvSpPr>
          <p:spPr>
            <a:xfrm>
              <a:off x="5923145" y="2466153"/>
              <a:ext cx="181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18 Anos</a:t>
              </a:r>
              <a:endParaRPr lang="en-US">
                <a:solidFill>
                  <a:schemeClr val="bg1">
                    <a:lumMod val="65000"/>
                    <a:lumOff val="3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FB98450-C96E-35A8-66C1-462A547D190A}"/>
                </a:ext>
              </a:extLst>
            </p:cNvPr>
            <p:cNvSpPr txBox="1"/>
            <p:nvPr/>
          </p:nvSpPr>
          <p:spPr>
            <a:xfrm>
              <a:off x="4797564" y="3622544"/>
              <a:ext cx="2611247" cy="193899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00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  <a:cs typeface="Poppins"/>
                </a:rPr>
                <a:t>Está usando o celular para encontrar músico, designer e confeiteiro para sua próxima festa</a:t>
              </a:r>
            </a:p>
          </p:txBody>
        </p:sp>
        <p:pic>
          <p:nvPicPr>
            <p:cNvPr id="1026" name="Picture 2" descr="89 ideias de Patricinha Tumblr | garotas tumblr rosto, garotas, fotos de  rosto">
              <a:extLst>
                <a:ext uri="{FF2B5EF4-FFF2-40B4-BE49-F238E27FC236}">
                  <a16:creationId xmlns:a16="http://schemas.microsoft.com/office/drawing/2014/main" id="{26696143-5551-5AF3-3BB7-32F7F66D3E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2"/>
            <a:stretch/>
          </p:blipFill>
          <p:spPr bwMode="auto">
            <a:xfrm>
              <a:off x="4807067" y="1878088"/>
              <a:ext cx="1085529" cy="1174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9E7844A-D863-C72F-DCA4-3C859E7D9AC4}"/>
                </a:ext>
              </a:extLst>
            </p:cNvPr>
            <p:cNvSpPr txBox="1"/>
            <p:nvPr/>
          </p:nvSpPr>
          <p:spPr>
            <a:xfrm>
              <a:off x="6135914" y="2790681"/>
              <a:ext cx="1391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>
                  <a:solidFill>
                    <a:schemeClr val="tx1">
                      <a:lumMod val="75000"/>
                    </a:scheme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Estudante</a:t>
              </a:r>
              <a:endParaRPr lang="en-US">
                <a:solidFill>
                  <a:schemeClr val="tx1">
                    <a:lumMod val="7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33D5A8B-C96A-E613-2949-24E1005EBC12}"/>
              </a:ext>
            </a:extLst>
          </p:cNvPr>
          <p:cNvGrpSpPr/>
          <p:nvPr/>
        </p:nvGrpSpPr>
        <p:grpSpPr>
          <a:xfrm>
            <a:off x="8285021" y="1442852"/>
            <a:ext cx="3289465" cy="4839194"/>
            <a:chOff x="8285021" y="1442852"/>
            <a:chExt cx="3289465" cy="4839194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B95898F6-BEF8-71AD-DE40-156D3C3DEFAB}"/>
                </a:ext>
              </a:extLst>
            </p:cNvPr>
            <p:cNvSpPr/>
            <p:nvPr/>
          </p:nvSpPr>
          <p:spPr>
            <a:xfrm>
              <a:off x="8285021" y="1442852"/>
              <a:ext cx="3289465" cy="4839194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656355F-B3C0-F9FF-3AE1-0699BF9CB385}"/>
                </a:ext>
              </a:extLst>
            </p:cNvPr>
            <p:cNvSpPr txBox="1"/>
            <p:nvPr/>
          </p:nvSpPr>
          <p:spPr>
            <a:xfrm>
              <a:off x="9756899" y="2038528"/>
              <a:ext cx="18169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>
                  <a:solidFill>
                    <a:schemeClr val="bg1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Ricardo</a:t>
              </a:r>
              <a:endParaRPr lang="en-US" sz="2800">
                <a:solidFill>
                  <a:schemeClr val="bg1"/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4061C58-6207-56F0-A249-9D3E3859F2FD}"/>
                </a:ext>
              </a:extLst>
            </p:cNvPr>
            <p:cNvSpPr txBox="1"/>
            <p:nvPr/>
          </p:nvSpPr>
          <p:spPr>
            <a:xfrm>
              <a:off x="9756899" y="2466153"/>
              <a:ext cx="181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32 Anos</a:t>
              </a:r>
              <a:endParaRPr lang="en-US">
                <a:solidFill>
                  <a:schemeClr val="bg1">
                    <a:lumMod val="65000"/>
                    <a:lumOff val="3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862ECE3-8012-3ED2-A46B-956EE807372B}"/>
                </a:ext>
              </a:extLst>
            </p:cNvPr>
            <p:cNvSpPr txBox="1"/>
            <p:nvPr/>
          </p:nvSpPr>
          <p:spPr>
            <a:xfrm>
              <a:off x="8839188" y="3384780"/>
              <a:ext cx="2511808" cy="255454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2000">
                  <a:solidFill>
                    <a:schemeClr val="bg1">
                      <a:lumMod val="65000"/>
                      <a:lumOff val="35000"/>
                    </a:schemeClr>
                  </a:solidFill>
                  <a:latin typeface="Poppins"/>
                  <a:cs typeface="Poppins"/>
                </a:rPr>
                <a:t>Quer trabalhar como freelancer, mas ainda não achou um bom website para divulgar seu trabalho e encontrar clientes</a:t>
              </a:r>
              <a:endParaRPr lang="pt-BR" sz="2000">
                <a:solidFill>
                  <a:schemeClr val="bg1">
                    <a:lumMod val="65000"/>
                    <a:lumOff val="3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DA0081A0-0450-C4BC-1822-D9D4C0F94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1066" y="1880292"/>
              <a:ext cx="1155172" cy="1171859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329B4008-1B22-E0EC-F579-8238F8894421}"/>
                </a:ext>
              </a:extLst>
            </p:cNvPr>
            <p:cNvSpPr txBox="1"/>
            <p:nvPr/>
          </p:nvSpPr>
          <p:spPr>
            <a:xfrm>
              <a:off x="9969669" y="2777219"/>
              <a:ext cx="1391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>
                  <a:solidFill>
                    <a:schemeClr val="tx1">
                      <a:lumMod val="75000"/>
                    </a:schemeClr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Programador</a:t>
              </a:r>
              <a:endParaRPr lang="en-US">
                <a:solidFill>
                  <a:schemeClr val="tx1">
                    <a:lumMod val="75000"/>
                  </a:schemeClr>
                </a:solidFill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5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FE28608-B6A5-7CEB-1DF0-0C254145C6B6}"/>
              </a:ext>
            </a:extLst>
          </p:cNvPr>
          <p:cNvSpPr/>
          <p:nvPr/>
        </p:nvSpPr>
        <p:spPr>
          <a:xfrm>
            <a:off x="4719071" y="2256907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  <a:latin typeface="Poppins"/>
                <a:cs typeface="Poppins"/>
              </a:rPr>
              <a:t>Prestadores</a:t>
            </a:r>
          </a:p>
          <a:p>
            <a:pPr algn="ctr"/>
            <a:r>
              <a:rPr lang="pt-BR" sz="2200" dirty="0">
                <a:solidFill>
                  <a:schemeClr val="tx1"/>
                </a:solidFill>
                <a:latin typeface="Poppins"/>
                <a:cs typeface="Poppins"/>
              </a:rPr>
              <a:t>Buscadores</a:t>
            </a:r>
            <a:endParaRPr lang="pt-BR" sz="2200" dirty="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FC3C07-03DB-F0A7-7ACF-1D04738F6674}"/>
              </a:ext>
            </a:extLst>
          </p:cNvPr>
          <p:cNvSpPr txBox="1"/>
          <p:nvPr/>
        </p:nvSpPr>
        <p:spPr>
          <a:xfrm>
            <a:off x="3285565" y="322730"/>
            <a:ext cx="562087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600" dirty="0">
                <a:latin typeface="Asimov Print"/>
                <a:ea typeface="Asimov Print" pitchFamily="50" charset="0"/>
              </a:rPr>
              <a:t>Stakeholders</a:t>
            </a:r>
          </a:p>
          <a:p>
            <a:pPr algn="ctr"/>
            <a:endParaRPr lang="pt-BR" sz="5600" dirty="0"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A1F0846-F8AD-5EBB-1A27-6B3DDEBE8B14}"/>
              </a:ext>
            </a:extLst>
          </p:cNvPr>
          <p:cNvSpPr/>
          <p:nvPr/>
        </p:nvSpPr>
        <p:spPr>
          <a:xfrm>
            <a:off x="-3943" y="-1521446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iWork</a:t>
            </a:r>
            <a:endParaRPr lang="en-US" dirty="0"/>
          </a:p>
        </p:txBody>
      </p:sp>
      <p:sp>
        <p:nvSpPr>
          <p:cNvPr id="43" name="Estrela: 5 Pontas 42">
            <a:extLst>
              <a:ext uri="{FF2B5EF4-FFF2-40B4-BE49-F238E27FC236}">
                <a16:creationId xmlns:a16="http://schemas.microsoft.com/office/drawing/2014/main" id="{B43773BD-6998-6E9B-F2D7-83737E58CE3C}"/>
              </a:ext>
            </a:extLst>
          </p:cNvPr>
          <p:cNvSpPr/>
          <p:nvPr/>
        </p:nvSpPr>
        <p:spPr>
          <a:xfrm>
            <a:off x="-3872427" y="3981391"/>
            <a:ext cx="86267" cy="30192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strela: 5 Pontas 44">
            <a:extLst>
              <a:ext uri="{FF2B5EF4-FFF2-40B4-BE49-F238E27FC236}">
                <a16:creationId xmlns:a16="http://schemas.microsoft.com/office/drawing/2014/main" id="{A56B9F1C-8B46-C28D-641A-3B9858C09C65}"/>
              </a:ext>
            </a:extLst>
          </p:cNvPr>
          <p:cNvSpPr/>
          <p:nvPr/>
        </p:nvSpPr>
        <p:spPr>
          <a:xfrm>
            <a:off x="-1356390" y="3981390"/>
            <a:ext cx="86267" cy="30192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strela: 5 Pontas 46">
            <a:extLst>
              <a:ext uri="{FF2B5EF4-FFF2-40B4-BE49-F238E27FC236}">
                <a16:creationId xmlns:a16="http://schemas.microsoft.com/office/drawing/2014/main" id="{E88F2207-E2AD-E1B8-8A69-E67AE1FB42EC}"/>
              </a:ext>
            </a:extLst>
          </p:cNvPr>
          <p:cNvSpPr/>
          <p:nvPr/>
        </p:nvSpPr>
        <p:spPr>
          <a:xfrm>
            <a:off x="-1960240" y="3981391"/>
            <a:ext cx="86267" cy="30192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strela: 5 Pontas 48">
            <a:extLst>
              <a:ext uri="{FF2B5EF4-FFF2-40B4-BE49-F238E27FC236}">
                <a16:creationId xmlns:a16="http://schemas.microsoft.com/office/drawing/2014/main" id="{C3EC48EF-20B0-1BD4-5DA5-C3971D89A3EC}"/>
              </a:ext>
            </a:extLst>
          </p:cNvPr>
          <p:cNvSpPr/>
          <p:nvPr/>
        </p:nvSpPr>
        <p:spPr>
          <a:xfrm>
            <a:off x="-2592843" y="3981391"/>
            <a:ext cx="86267" cy="30192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strela: 5 Pontas 50">
            <a:extLst>
              <a:ext uri="{FF2B5EF4-FFF2-40B4-BE49-F238E27FC236}">
                <a16:creationId xmlns:a16="http://schemas.microsoft.com/office/drawing/2014/main" id="{0D31EC66-26CB-D9F3-6744-55A847F84A26}"/>
              </a:ext>
            </a:extLst>
          </p:cNvPr>
          <p:cNvSpPr/>
          <p:nvPr/>
        </p:nvSpPr>
        <p:spPr>
          <a:xfrm>
            <a:off x="-3225448" y="3981390"/>
            <a:ext cx="86267" cy="301925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DBFF905-1BB8-95F4-A492-B7223239AE1C}"/>
              </a:ext>
            </a:extLst>
          </p:cNvPr>
          <p:cNvSpPr/>
          <p:nvPr/>
        </p:nvSpPr>
        <p:spPr>
          <a:xfrm>
            <a:off x="-4982723" y="1714254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Poppins"/>
                <a:cs typeface="Poppins"/>
              </a:rPr>
              <a:t>Plataformas de pagamento e segurança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3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FE28608-B6A5-7CEB-1DF0-0C254145C6B6}"/>
              </a:ext>
            </a:extLst>
          </p:cNvPr>
          <p:cNvSpPr/>
          <p:nvPr/>
        </p:nvSpPr>
        <p:spPr>
          <a:xfrm>
            <a:off x="7163222" y="2256907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  <a:latin typeface="Poppins"/>
                <a:cs typeface="Poppins"/>
              </a:rPr>
              <a:t>Prestadores</a:t>
            </a:r>
          </a:p>
          <a:p>
            <a:pPr algn="ctr"/>
            <a:r>
              <a:rPr lang="pt-BR" sz="2200" dirty="0">
                <a:solidFill>
                  <a:schemeClr val="tx1"/>
                </a:solidFill>
                <a:latin typeface="Poppins"/>
                <a:cs typeface="Poppins"/>
              </a:rPr>
              <a:t>Buscadores</a:t>
            </a:r>
            <a:endParaRPr lang="pt-BR" sz="2200" dirty="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0863C2A-114B-2E99-B869-DA55A21E7E09}"/>
              </a:ext>
            </a:extLst>
          </p:cNvPr>
          <p:cNvSpPr/>
          <p:nvPr/>
        </p:nvSpPr>
        <p:spPr>
          <a:xfrm>
            <a:off x="4089390" y="1541726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Poppins"/>
                <a:cs typeface="Poppins"/>
              </a:rPr>
              <a:t>Plataformas de pagamento e segurança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FC3C07-03DB-F0A7-7ACF-1D04738F6674}"/>
              </a:ext>
            </a:extLst>
          </p:cNvPr>
          <p:cNvSpPr txBox="1"/>
          <p:nvPr/>
        </p:nvSpPr>
        <p:spPr>
          <a:xfrm>
            <a:off x="3285565" y="322730"/>
            <a:ext cx="562087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600" dirty="0">
                <a:latin typeface="Asimov Print"/>
                <a:ea typeface="Asimov Print" pitchFamily="50" charset="0"/>
              </a:rPr>
              <a:t>Stakeholders</a:t>
            </a:r>
          </a:p>
          <a:p>
            <a:pPr algn="ctr"/>
            <a:endParaRPr lang="pt-BR" sz="5600" dirty="0"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A1F0846-F8AD-5EBB-1A27-6B3DDEBE8B14}"/>
              </a:ext>
            </a:extLst>
          </p:cNvPr>
          <p:cNvSpPr/>
          <p:nvPr/>
        </p:nvSpPr>
        <p:spPr>
          <a:xfrm>
            <a:off x="-3943" y="-1521446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iWork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DD5BE78-7165-B433-0BA7-BD6B59A78E5B}"/>
              </a:ext>
            </a:extLst>
          </p:cNvPr>
          <p:cNvSpPr/>
          <p:nvPr/>
        </p:nvSpPr>
        <p:spPr>
          <a:xfrm>
            <a:off x="-5182896" y="1126322"/>
            <a:ext cx="4873292" cy="483539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6600" dirty="0" err="1">
                <a:latin typeface="Asimov Print"/>
                <a:ea typeface="Asimov Print" pitchFamily="50" charset="0"/>
              </a:rPr>
              <a:t>Opnião</a:t>
            </a:r>
            <a:r>
              <a:rPr lang="pt-BR" sz="6600" dirty="0">
                <a:latin typeface="Asimov Print"/>
                <a:ea typeface="Asimov Print" pitchFamily="50" charset="0"/>
              </a:rPr>
              <a:t> pública</a:t>
            </a:r>
            <a:endParaRPr lang="pt-BR" sz="10400" dirty="0">
              <a:latin typeface="Asimov Print"/>
              <a:ea typeface="Asimov Print" pitchFamily="50" charset="0"/>
            </a:endParaRPr>
          </a:p>
        </p:txBody>
      </p:sp>
      <p:sp>
        <p:nvSpPr>
          <p:cNvPr id="29" name="Estrela: 5 Pontas 28">
            <a:extLst>
              <a:ext uri="{FF2B5EF4-FFF2-40B4-BE49-F238E27FC236}">
                <a16:creationId xmlns:a16="http://schemas.microsoft.com/office/drawing/2014/main" id="{2D01E8E3-9059-175B-C278-53FCCCCC0AFE}"/>
              </a:ext>
            </a:extLst>
          </p:cNvPr>
          <p:cNvSpPr/>
          <p:nvPr/>
        </p:nvSpPr>
        <p:spPr>
          <a:xfrm>
            <a:off x="-4318126" y="4556486"/>
            <a:ext cx="560719" cy="50320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5 Pontas 9">
            <a:extLst>
              <a:ext uri="{FF2B5EF4-FFF2-40B4-BE49-F238E27FC236}">
                <a16:creationId xmlns:a16="http://schemas.microsoft.com/office/drawing/2014/main" id="{C711CD09-C484-C1D2-66CE-171EF7575B58}"/>
              </a:ext>
            </a:extLst>
          </p:cNvPr>
          <p:cNvSpPr/>
          <p:nvPr/>
        </p:nvSpPr>
        <p:spPr>
          <a:xfrm>
            <a:off x="-1802089" y="4556485"/>
            <a:ext cx="560719" cy="50320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trela: 5 Pontas 10">
            <a:extLst>
              <a:ext uri="{FF2B5EF4-FFF2-40B4-BE49-F238E27FC236}">
                <a16:creationId xmlns:a16="http://schemas.microsoft.com/office/drawing/2014/main" id="{D102195C-FAB4-5BBE-8B35-2049B2AC5BB7}"/>
              </a:ext>
            </a:extLst>
          </p:cNvPr>
          <p:cNvSpPr/>
          <p:nvPr/>
        </p:nvSpPr>
        <p:spPr>
          <a:xfrm>
            <a:off x="-2405938" y="4556486"/>
            <a:ext cx="560719" cy="50320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trela: 5 Pontas 11">
            <a:extLst>
              <a:ext uri="{FF2B5EF4-FFF2-40B4-BE49-F238E27FC236}">
                <a16:creationId xmlns:a16="http://schemas.microsoft.com/office/drawing/2014/main" id="{37CEFD28-4749-CF4E-EF2A-2EB468A8FACE}"/>
              </a:ext>
            </a:extLst>
          </p:cNvPr>
          <p:cNvSpPr/>
          <p:nvPr/>
        </p:nvSpPr>
        <p:spPr>
          <a:xfrm>
            <a:off x="-3038541" y="4556486"/>
            <a:ext cx="560719" cy="50320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trela: 5 Pontas 12">
            <a:extLst>
              <a:ext uri="{FF2B5EF4-FFF2-40B4-BE49-F238E27FC236}">
                <a16:creationId xmlns:a16="http://schemas.microsoft.com/office/drawing/2014/main" id="{9F99392C-48C0-5440-943E-D4BD2E6E4C92}"/>
              </a:ext>
            </a:extLst>
          </p:cNvPr>
          <p:cNvSpPr/>
          <p:nvPr/>
        </p:nvSpPr>
        <p:spPr>
          <a:xfrm>
            <a:off x="-3671146" y="4556485"/>
            <a:ext cx="560719" cy="50320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49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FE28608-B6A5-7CEB-1DF0-0C254145C6B6}"/>
              </a:ext>
            </a:extLst>
          </p:cNvPr>
          <p:cNvSpPr/>
          <p:nvPr/>
        </p:nvSpPr>
        <p:spPr>
          <a:xfrm>
            <a:off x="8342165" y="2256907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200" dirty="0">
                <a:solidFill>
                  <a:schemeClr val="tx1"/>
                </a:solidFill>
                <a:latin typeface="Poppins"/>
                <a:cs typeface="Poppins"/>
              </a:rPr>
              <a:t>Prestadores</a:t>
            </a:r>
          </a:p>
          <a:p>
            <a:pPr algn="ctr"/>
            <a:r>
              <a:rPr lang="pt-BR" sz="2200" dirty="0">
                <a:solidFill>
                  <a:schemeClr val="tx1"/>
                </a:solidFill>
                <a:latin typeface="Poppins"/>
                <a:cs typeface="Poppins"/>
              </a:rPr>
              <a:t>Buscadores</a:t>
            </a:r>
            <a:endParaRPr lang="pt-BR" sz="2200" dirty="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0863C2A-114B-2E99-B869-DA55A21E7E09}"/>
              </a:ext>
            </a:extLst>
          </p:cNvPr>
          <p:cNvSpPr/>
          <p:nvPr/>
        </p:nvSpPr>
        <p:spPr>
          <a:xfrm>
            <a:off x="5570258" y="1541726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Poppins"/>
                <a:cs typeface="Poppins"/>
              </a:rPr>
              <a:t>Plataformas de pagamento e segurança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FC3C07-03DB-F0A7-7ACF-1D04738F6674}"/>
              </a:ext>
            </a:extLst>
          </p:cNvPr>
          <p:cNvSpPr txBox="1"/>
          <p:nvPr/>
        </p:nvSpPr>
        <p:spPr>
          <a:xfrm>
            <a:off x="3285565" y="322730"/>
            <a:ext cx="562087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600" dirty="0">
                <a:latin typeface="Asimov Print"/>
                <a:ea typeface="Asimov Print" pitchFamily="50" charset="0"/>
              </a:rPr>
              <a:t>Stakeholders</a:t>
            </a:r>
          </a:p>
          <a:p>
            <a:pPr algn="ctr"/>
            <a:endParaRPr lang="pt-BR" sz="5600" dirty="0"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A1F0846-F8AD-5EBB-1A27-6B3DDEBE8B14}"/>
              </a:ext>
            </a:extLst>
          </p:cNvPr>
          <p:cNvSpPr/>
          <p:nvPr/>
        </p:nvSpPr>
        <p:spPr>
          <a:xfrm>
            <a:off x="-3943" y="-1521446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iWork</a:t>
            </a:r>
            <a:endParaRPr lang="en-U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DD5BE78-7165-B433-0BA7-BD6B59A78E5B}"/>
              </a:ext>
            </a:extLst>
          </p:cNvPr>
          <p:cNvSpPr/>
          <p:nvPr/>
        </p:nvSpPr>
        <p:spPr>
          <a:xfrm>
            <a:off x="1804500" y="1126322"/>
            <a:ext cx="4873292" cy="483539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800" dirty="0" err="1">
                <a:latin typeface="Poppins"/>
                <a:ea typeface="Asimov Print" pitchFamily="50" charset="0"/>
                <a:cs typeface="Poppins"/>
              </a:rPr>
              <a:t>Opnião</a:t>
            </a:r>
            <a:r>
              <a:rPr lang="pt-BR" sz="4800" dirty="0">
                <a:latin typeface="Poppins"/>
                <a:ea typeface="Asimov Print" pitchFamily="50" charset="0"/>
                <a:cs typeface="Poppins"/>
              </a:rPr>
              <a:t> pública</a:t>
            </a:r>
          </a:p>
        </p:txBody>
      </p:sp>
      <p:sp>
        <p:nvSpPr>
          <p:cNvPr id="29" name="Estrela: 5 Pontas 28">
            <a:extLst>
              <a:ext uri="{FF2B5EF4-FFF2-40B4-BE49-F238E27FC236}">
                <a16:creationId xmlns:a16="http://schemas.microsoft.com/office/drawing/2014/main" id="{2D01E8E3-9059-175B-C278-53FCCCCC0AFE}"/>
              </a:ext>
            </a:extLst>
          </p:cNvPr>
          <p:cNvSpPr/>
          <p:nvPr/>
        </p:nvSpPr>
        <p:spPr>
          <a:xfrm>
            <a:off x="2726780" y="4657127"/>
            <a:ext cx="560719" cy="50320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5 Pontas 9">
            <a:extLst>
              <a:ext uri="{FF2B5EF4-FFF2-40B4-BE49-F238E27FC236}">
                <a16:creationId xmlns:a16="http://schemas.microsoft.com/office/drawing/2014/main" id="{C711CD09-C484-C1D2-66CE-171EF7575B58}"/>
              </a:ext>
            </a:extLst>
          </p:cNvPr>
          <p:cNvSpPr/>
          <p:nvPr/>
        </p:nvSpPr>
        <p:spPr>
          <a:xfrm>
            <a:off x="5242817" y="4657126"/>
            <a:ext cx="560719" cy="50320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trela: 5 Pontas 10">
            <a:extLst>
              <a:ext uri="{FF2B5EF4-FFF2-40B4-BE49-F238E27FC236}">
                <a16:creationId xmlns:a16="http://schemas.microsoft.com/office/drawing/2014/main" id="{D102195C-FAB4-5BBE-8B35-2049B2AC5BB7}"/>
              </a:ext>
            </a:extLst>
          </p:cNvPr>
          <p:cNvSpPr/>
          <p:nvPr/>
        </p:nvSpPr>
        <p:spPr>
          <a:xfrm>
            <a:off x="4638968" y="4657127"/>
            <a:ext cx="560719" cy="50320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trela: 5 Pontas 11">
            <a:extLst>
              <a:ext uri="{FF2B5EF4-FFF2-40B4-BE49-F238E27FC236}">
                <a16:creationId xmlns:a16="http://schemas.microsoft.com/office/drawing/2014/main" id="{37CEFD28-4749-CF4E-EF2A-2EB468A8FACE}"/>
              </a:ext>
            </a:extLst>
          </p:cNvPr>
          <p:cNvSpPr/>
          <p:nvPr/>
        </p:nvSpPr>
        <p:spPr>
          <a:xfrm>
            <a:off x="4006365" y="4657127"/>
            <a:ext cx="560719" cy="50320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trela: 5 Pontas 12">
            <a:extLst>
              <a:ext uri="{FF2B5EF4-FFF2-40B4-BE49-F238E27FC236}">
                <a16:creationId xmlns:a16="http://schemas.microsoft.com/office/drawing/2014/main" id="{9F99392C-48C0-5440-943E-D4BD2E6E4C92}"/>
              </a:ext>
            </a:extLst>
          </p:cNvPr>
          <p:cNvSpPr/>
          <p:nvPr/>
        </p:nvSpPr>
        <p:spPr>
          <a:xfrm>
            <a:off x="3373760" y="4657126"/>
            <a:ext cx="560719" cy="503208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388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8AE0C4B-3EF9-0C36-084E-2CBFE5E0C137}"/>
              </a:ext>
            </a:extLst>
          </p:cNvPr>
          <p:cNvSpPr txBox="1"/>
          <p:nvPr/>
        </p:nvSpPr>
        <p:spPr>
          <a:xfrm>
            <a:off x="3193961" y="2637620"/>
            <a:ext cx="579782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>
                <a:latin typeface="Bahnschrift"/>
                <a:cs typeface="Calibri"/>
              </a:rPr>
              <a:t>Dúvidas?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25FC620-21CA-6FD7-7092-A9CDF9412E33}"/>
              </a:ext>
            </a:extLst>
          </p:cNvPr>
          <p:cNvSpPr/>
          <p:nvPr/>
        </p:nvSpPr>
        <p:spPr>
          <a:xfrm>
            <a:off x="182963" y="160705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iWork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7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C8777-B751-6CE4-E1D1-0E710040E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976" y="1632735"/>
            <a:ext cx="9144000" cy="2898383"/>
          </a:xfrm>
        </p:spPr>
        <p:txBody>
          <a:bodyPr>
            <a:noAutofit/>
          </a:bodyPr>
          <a:lstStyle/>
          <a:p>
            <a:r>
              <a:rPr lang="pt-BR" sz="18000" spc="300" err="1"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917A67-577B-DE8F-1E98-51933467F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914" y="7039945"/>
            <a:ext cx="10234551" cy="1655762"/>
          </a:xfrm>
        </p:spPr>
        <p:txBody>
          <a:bodyPr>
            <a:normAutofit/>
          </a:bodyPr>
          <a:lstStyle/>
          <a:p>
            <a:r>
              <a:rPr lang="pt-BR" sz="2000"/>
              <a:t>Grupo: Gabriel Jota, Henrique Oliveira, </a:t>
            </a:r>
            <a:r>
              <a:rPr lang="pt-BR" sz="2000" err="1"/>
              <a:t>Antonio</a:t>
            </a:r>
            <a:r>
              <a:rPr lang="pt-BR" sz="2000"/>
              <a:t> Neto, </a:t>
            </a:r>
            <a:r>
              <a:rPr lang="pt-BR" sz="2000" err="1"/>
              <a:t>Andre</a:t>
            </a:r>
            <a:r>
              <a:rPr lang="pt-BR" sz="2000"/>
              <a:t> Lobão, Arthur Lira</a:t>
            </a:r>
            <a:endParaRPr lang="en-US" sz="200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5E8BD57-85B7-B942-89E9-277E5A4812C2}"/>
              </a:ext>
            </a:extLst>
          </p:cNvPr>
          <p:cNvSpPr txBox="1">
            <a:spLocks/>
          </p:cNvSpPr>
          <p:nvPr/>
        </p:nvSpPr>
        <p:spPr>
          <a:xfrm>
            <a:off x="1503976" y="3053139"/>
            <a:ext cx="9144000" cy="2898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0" spc="300" err="1">
                <a:ln w="38100">
                  <a:solidFill>
                    <a:schemeClr val="tx1">
                      <a:alpha val="41000"/>
                    </a:schemeClr>
                  </a:solidFill>
                </a:ln>
                <a:noFill/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n w="38100">
                <a:solidFill>
                  <a:schemeClr val="tx1">
                    <a:alpha val="41000"/>
                  </a:schemeClr>
                </a:solidFill>
              </a:ln>
              <a:noFill/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73DF4B-77D0-F715-7B72-589B66C586F8}"/>
              </a:ext>
            </a:extLst>
          </p:cNvPr>
          <p:cNvSpPr txBox="1">
            <a:spLocks/>
          </p:cNvSpPr>
          <p:nvPr/>
        </p:nvSpPr>
        <p:spPr>
          <a:xfrm>
            <a:off x="1503976" y="348918"/>
            <a:ext cx="9144000" cy="2898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0" spc="300" err="1">
                <a:ln w="38100">
                  <a:solidFill>
                    <a:schemeClr val="tx1">
                      <a:alpha val="41000"/>
                    </a:schemeClr>
                  </a:solidFill>
                </a:ln>
                <a:noFill/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n w="38100">
                <a:solidFill>
                  <a:schemeClr val="tx1">
                    <a:alpha val="41000"/>
                  </a:schemeClr>
                </a:solidFill>
              </a:ln>
              <a:noFill/>
              <a:latin typeface="Asimov Print" pitchFamily="50" charset="0"/>
              <a:ea typeface="Asimov Prin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06546473-E0D8-AF95-7750-A5C224D429D2}"/>
              </a:ext>
            </a:extLst>
          </p:cNvPr>
          <p:cNvSpPr/>
          <p:nvPr/>
        </p:nvSpPr>
        <p:spPr>
          <a:xfrm>
            <a:off x="8032926" y="2042635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NOSSA SOLUÇÃO</a:t>
            </a:r>
            <a:endParaRPr lang="en-US" sz="24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3CBBF1F-085C-33CA-92B9-81D4B9069D6E}"/>
              </a:ext>
            </a:extLst>
          </p:cNvPr>
          <p:cNvSpPr/>
          <p:nvPr/>
        </p:nvSpPr>
        <p:spPr>
          <a:xfrm>
            <a:off x="7211854" y="3368515"/>
            <a:ext cx="91440" cy="9144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E5053E4-F616-9496-FE7E-38B097DF2E6A}"/>
              </a:ext>
            </a:extLst>
          </p:cNvPr>
          <p:cNvSpPr/>
          <p:nvPr/>
        </p:nvSpPr>
        <p:spPr>
          <a:xfrm>
            <a:off x="4761179" y="1244282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PROBLEMA</a:t>
            </a:r>
            <a:endParaRPr lang="en-US" sz="32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87F9C98-89DA-5C9C-9016-CC8B9C251471}"/>
              </a:ext>
            </a:extLst>
          </p:cNvPr>
          <p:cNvSpPr/>
          <p:nvPr/>
        </p:nvSpPr>
        <p:spPr>
          <a:xfrm>
            <a:off x="896601" y="348918"/>
            <a:ext cx="5677061" cy="566475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C8777-B751-6CE4-E1D1-0E710040E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976" y="1632735"/>
            <a:ext cx="9144000" cy="2898383"/>
          </a:xfrm>
        </p:spPr>
        <p:txBody>
          <a:bodyPr>
            <a:noAutofit/>
          </a:bodyPr>
          <a:lstStyle/>
          <a:p>
            <a:r>
              <a:rPr lang="pt-BR" sz="10400" spc="300" err="1"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5E8BD57-85B7-B942-89E9-277E5A4812C2}"/>
              </a:ext>
            </a:extLst>
          </p:cNvPr>
          <p:cNvSpPr txBox="1">
            <a:spLocks/>
          </p:cNvSpPr>
          <p:nvPr/>
        </p:nvSpPr>
        <p:spPr>
          <a:xfrm>
            <a:off x="1503976" y="3053139"/>
            <a:ext cx="9144000" cy="2898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0" spc="300" err="1">
                <a:ln w="38100">
                  <a:solidFill>
                    <a:schemeClr val="tx1">
                      <a:alpha val="41000"/>
                    </a:schemeClr>
                  </a:solidFill>
                </a:ln>
                <a:noFill/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n w="38100">
                <a:solidFill>
                  <a:schemeClr val="tx1">
                    <a:alpha val="41000"/>
                  </a:schemeClr>
                </a:solidFill>
              </a:ln>
              <a:noFill/>
              <a:latin typeface="Asimov Print" pitchFamily="50" charset="0"/>
              <a:ea typeface="Asimov Print" pitchFamily="50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73DF4B-77D0-F715-7B72-589B66C586F8}"/>
              </a:ext>
            </a:extLst>
          </p:cNvPr>
          <p:cNvSpPr txBox="1">
            <a:spLocks/>
          </p:cNvSpPr>
          <p:nvPr/>
        </p:nvSpPr>
        <p:spPr>
          <a:xfrm>
            <a:off x="1503976" y="348918"/>
            <a:ext cx="9144000" cy="2898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0" spc="300" err="1">
                <a:ln w="38100">
                  <a:solidFill>
                    <a:schemeClr val="tx1">
                      <a:alpha val="41000"/>
                    </a:schemeClr>
                  </a:solidFill>
                </a:ln>
                <a:noFill/>
                <a:latin typeface="Asimov Print" pitchFamily="50" charset="0"/>
                <a:ea typeface="Asimov Print" pitchFamily="50" charset="0"/>
              </a:rPr>
              <a:t>iWork</a:t>
            </a:r>
            <a:endParaRPr lang="en-US" sz="7200" spc="300">
              <a:ln w="38100">
                <a:solidFill>
                  <a:schemeClr val="tx1">
                    <a:alpha val="41000"/>
                  </a:schemeClr>
                </a:solidFill>
              </a:ln>
              <a:noFill/>
              <a:latin typeface="Asimov Print" pitchFamily="50" charset="0"/>
              <a:ea typeface="Asimov Prin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44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-0.18802 -0.053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8" grpId="0" animBg="1"/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06546473-E0D8-AF95-7750-A5C224D429D2}"/>
              </a:ext>
            </a:extLst>
          </p:cNvPr>
          <p:cNvSpPr/>
          <p:nvPr/>
        </p:nvSpPr>
        <p:spPr>
          <a:xfrm>
            <a:off x="8032926" y="2042635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NOSSA SOLUÇÃO</a:t>
            </a:r>
            <a:endParaRPr lang="en-US" sz="24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3CBBF1F-085C-33CA-92B9-81D4B9069D6E}"/>
              </a:ext>
            </a:extLst>
          </p:cNvPr>
          <p:cNvSpPr/>
          <p:nvPr/>
        </p:nvSpPr>
        <p:spPr>
          <a:xfrm>
            <a:off x="-2779564" y="-4165409"/>
            <a:ext cx="16459200" cy="16459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87F9C98-89DA-5C9C-9016-CC8B9C251471}"/>
              </a:ext>
            </a:extLst>
          </p:cNvPr>
          <p:cNvSpPr/>
          <p:nvPr/>
        </p:nvSpPr>
        <p:spPr>
          <a:xfrm>
            <a:off x="896602" y="348918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Calibri"/>
              </a:rPr>
              <a:t>iWork</a:t>
            </a:r>
            <a:endParaRPr lang="en-US" sz="2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BCCB27-ED48-734D-C40C-6CA8948C5284}"/>
              </a:ext>
            </a:extLst>
          </p:cNvPr>
          <p:cNvSpPr txBox="1"/>
          <p:nvPr/>
        </p:nvSpPr>
        <p:spPr>
          <a:xfrm>
            <a:off x="3285565" y="322730"/>
            <a:ext cx="56208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600" dirty="0">
                <a:latin typeface="Asimov Print"/>
                <a:ea typeface="Asimov Print" pitchFamily="50" charset="0"/>
              </a:rPr>
              <a:t>PROBLEMA</a:t>
            </a:r>
            <a:endParaRPr lang="en-US" sz="5600" dirty="0">
              <a:latin typeface="Asimov Print" pitchFamily="50" charset="0"/>
              <a:ea typeface="Asimov Prin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0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E0863C2A-114B-2E99-B869-DA55A21E7E09}"/>
              </a:ext>
            </a:extLst>
          </p:cNvPr>
          <p:cNvSpPr/>
          <p:nvPr/>
        </p:nvSpPr>
        <p:spPr>
          <a:xfrm>
            <a:off x="-3048000" y="-8448544"/>
            <a:ext cx="18288000" cy="1828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4800" dirty="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A8CC74-0864-1BDF-CDD3-C3C6C9F277C1}"/>
              </a:ext>
            </a:extLst>
          </p:cNvPr>
          <p:cNvSpPr/>
          <p:nvPr/>
        </p:nvSpPr>
        <p:spPr>
          <a:xfrm>
            <a:off x="896602" y="348918"/>
            <a:ext cx="1456634" cy="1452988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err="1">
                <a:latin typeface="Asimov Print" pitchFamily="50" charset="0"/>
                <a:ea typeface="Asimov Print" pitchFamily="50" charset="0"/>
              </a:rPr>
              <a:t>iWork</a:t>
            </a:r>
            <a:endParaRPr lang="en-US" sz="3200">
              <a:latin typeface="Asimov Print" pitchFamily="50" charset="0"/>
              <a:ea typeface="Asimov Print" pitchFamily="50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AF66866-A2F1-62E4-0197-C2B0772FE5B0}"/>
              </a:ext>
            </a:extLst>
          </p:cNvPr>
          <p:cNvGrpSpPr/>
          <p:nvPr/>
        </p:nvGrpSpPr>
        <p:grpSpPr>
          <a:xfrm>
            <a:off x="244892" y="2274651"/>
            <a:ext cx="11773426" cy="4023360"/>
            <a:chOff x="244892" y="2274651"/>
            <a:chExt cx="11773426" cy="4023360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71B58C97-A19E-D1FB-9C69-D0A5C58901B2}"/>
                </a:ext>
              </a:extLst>
            </p:cNvPr>
            <p:cNvGrpSpPr/>
            <p:nvPr/>
          </p:nvGrpSpPr>
          <p:grpSpPr>
            <a:xfrm>
              <a:off x="244892" y="2274651"/>
              <a:ext cx="3789763" cy="3761809"/>
              <a:chOff x="292558" y="2188619"/>
              <a:chExt cx="3789763" cy="376180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D016E87-A2A1-7A12-F8BC-8E6E9BC03115}"/>
                  </a:ext>
                </a:extLst>
              </p:cNvPr>
              <p:cNvSpPr txBox="1"/>
              <p:nvPr/>
            </p:nvSpPr>
            <p:spPr>
              <a:xfrm>
                <a:off x="292558" y="2188619"/>
                <a:ext cx="37897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Dificuldade de encontrar certos serviços</a:t>
                </a: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  <a:p>
                <a:pPr algn="ctr"/>
                <a:r>
                  <a:rPr lang="pt-BR">
                    <a:latin typeface="Poppins" panose="00000800000000000000" pitchFamily="2" charset="0"/>
                    <a:cs typeface="Poppins" panose="00000800000000000000" pitchFamily="2" charset="0"/>
                  </a:rPr>
                  <a:t>Consumidor &lt;-🔎-&gt; Prestador</a:t>
                </a: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9" name="Imagem 8" descr="Texto preto sobre fundo branco&#10;&#10;Descrição gerada automaticamente">
                <a:extLst>
                  <a:ext uri="{FF2B5EF4-FFF2-40B4-BE49-F238E27FC236}">
                    <a16:creationId xmlns:a16="http://schemas.microsoft.com/office/drawing/2014/main" id="{F8B58D79-1524-D040-F551-5A9A865C7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2106" y="4496942"/>
                <a:ext cx="1595616" cy="1453486"/>
              </a:xfrm>
              <a:prstGeom prst="rect">
                <a:avLst/>
              </a:prstGeom>
            </p:spPr>
          </p:pic>
          <p:pic>
            <p:nvPicPr>
              <p:cNvPr id="11" name="Imagem 10" descr="Placa vermelha com letras brancas&#10;&#10;Descrição gerada automaticamente com confiança média">
                <a:extLst>
                  <a:ext uri="{FF2B5EF4-FFF2-40B4-BE49-F238E27FC236}">
                    <a16:creationId xmlns:a16="http://schemas.microsoft.com/office/drawing/2014/main" id="{D1F2F950-D72C-B71C-F8C8-499860DC4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15" y="4779779"/>
                <a:ext cx="1951162" cy="887813"/>
              </a:xfrm>
              <a:prstGeom prst="rect">
                <a:avLst/>
              </a:prstGeom>
            </p:spPr>
          </p:pic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5CBE8441-1275-0A0B-7D8E-A88224C4BAA6}"/>
                </a:ext>
              </a:extLst>
            </p:cNvPr>
            <p:cNvGrpSpPr/>
            <p:nvPr/>
          </p:nvGrpSpPr>
          <p:grpSpPr>
            <a:xfrm>
              <a:off x="4432183" y="2274651"/>
              <a:ext cx="3789763" cy="4023360"/>
              <a:chOff x="4432183" y="2274651"/>
              <a:chExt cx="3789763" cy="4023360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7C184E0-54D0-EC06-9E61-AC83CD0421AC}"/>
                  </a:ext>
                </a:extLst>
              </p:cNvPr>
              <p:cNvSpPr txBox="1"/>
              <p:nvPr/>
            </p:nvSpPr>
            <p:spPr>
              <a:xfrm>
                <a:off x="4432183" y="2274651"/>
                <a:ext cx="3789763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Falta de confiança</a:t>
                </a: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1032" name="Picture 8" descr="Mudança | Eu sou menina... juro!">
                <a:extLst>
                  <a:ext uri="{FF2B5EF4-FFF2-40B4-BE49-F238E27FC236}">
                    <a16:creationId xmlns:a16="http://schemas.microsoft.com/office/drawing/2014/main" id="{BA42D624-B50B-2466-A60E-BD4C35AA27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1628" y="2843633"/>
                <a:ext cx="2130871" cy="1598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 CASA DO ARQUITETO: 2011">
                <a:extLst>
                  <a:ext uri="{FF2B5EF4-FFF2-40B4-BE49-F238E27FC236}">
                    <a16:creationId xmlns:a16="http://schemas.microsoft.com/office/drawing/2014/main" id="{02344D48-A8DE-B1FC-EB6D-A98E2E226C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5228" y="4586745"/>
                <a:ext cx="2283882" cy="1711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B0EC4A54-E822-27AD-496D-430FD52CE926}"/>
                </a:ext>
              </a:extLst>
            </p:cNvPr>
            <p:cNvGrpSpPr/>
            <p:nvPr/>
          </p:nvGrpSpPr>
          <p:grpSpPr>
            <a:xfrm>
              <a:off x="8228555" y="2274651"/>
              <a:ext cx="3789763" cy="3676318"/>
              <a:chOff x="8228555" y="2274651"/>
              <a:chExt cx="3789763" cy="3676318"/>
            </a:xfrm>
          </p:grpSpPr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472F2920-6D5F-351F-EF5D-7CAFA1D9DDDA}"/>
                  </a:ext>
                </a:extLst>
              </p:cNvPr>
              <p:cNvSpPr txBox="1"/>
              <p:nvPr/>
            </p:nvSpPr>
            <p:spPr>
              <a:xfrm>
                <a:off x="8228555" y="2274651"/>
                <a:ext cx="3789763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Pouca competição</a:t>
                </a: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  <a:p>
                <a:pPr algn="ctr"/>
                <a:endParaRPr lang="pt-BR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1036" name="Picture 12" descr="Aumento de preço - ícones de setas grátis">
                <a:extLst>
                  <a:ext uri="{FF2B5EF4-FFF2-40B4-BE49-F238E27FC236}">
                    <a16:creationId xmlns:a16="http://schemas.microsoft.com/office/drawing/2014/main" id="{1CCFF0F8-6A92-38C6-2C25-37D3F228C0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3187" y="2932605"/>
                <a:ext cx="3018364" cy="30183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AA7301-A7AF-3CB9-84AA-3C361FF9C4DA}"/>
              </a:ext>
            </a:extLst>
          </p:cNvPr>
          <p:cNvSpPr txBox="1"/>
          <p:nvPr/>
        </p:nvSpPr>
        <p:spPr>
          <a:xfrm>
            <a:off x="3285565" y="322730"/>
            <a:ext cx="56208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5600" dirty="0">
                <a:latin typeface="Asimov Print"/>
                <a:ea typeface="Asimov Print" pitchFamily="50" charset="0"/>
              </a:rPr>
              <a:t>PROBLEMA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193A38FE-4A07-4CE7-3CE2-8490268722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0363200" y="0"/>
            <a:ext cx="24421548" cy="7195930"/>
          </a:xfrm>
          <a:custGeom>
            <a:avLst/>
            <a:gdLst>
              <a:gd name="connsiteX0" fmla="*/ 11129763 w 24434438"/>
              <a:gd name="connsiteY0" fmla="*/ 1801906 h 7195930"/>
              <a:gd name="connsiteX1" fmla="*/ 10403608 w 24434438"/>
              <a:gd name="connsiteY1" fmla="*/ 2528062 h 7195930"/>
              <a:gd name="connsiteX2" fmla="*/ 10403608 w 24434438"/>
              <a:gd name="connsiteY2" fmla="*/ 5950308 h 7195930"/>
              <a:gd name="connsiteX3" fmla="*/ 11129763 w 24434438"/>
              <a:gd name="connsiteY3" fmla="*/ 6676464 h 7195930"/>
              <a:gd name="connsiteX4" fmla="*/ 14034298 w 24434438"/>
              <a:gd name="connsiteY4" fmla="*/ 6676464 h 7195930"/>
              <a:gd name="connsiteX5" fmla="*/ 14760454 w 24434438"/>
              <a:gd name="connsiteY5" fmla="*/ 5950308 h 7195930"/>
              <a:gd name="connsiteX6" fmla="*/ 14760454 w 24434438"/>
              <a:gd name="connsiteY6" fmla="*/ 2528062 h 7195930"/>
              <a:gd name="connsiteX7" fmla="*/ 14034298 w 24434438"/>
              <a:gd name="connsiteY7" fmla="*/ 1801906 h 7195930"/>
              <a:gd name="connsiteX8" fmla="*/ 0 w 24434438"/>
              <a:gd name="connsiteY8" fmla="*/ 0 h 7195930"/>
              <a:gd name="connsiteX9" fmla="*/ 24434438 w 24434438"/>
              <a:gd name="connsiteY9" fmla="*/ 0 h 7195930"/>
              <a:gd name="connsiteX10" fmla="*/ 24434438 w 24434438"/>
              <a:gd name="connsiteY10" fmla="*/ 7195930 h 7195930"/>
              <a:gd name="connsiteX11" fmla="*/ 0 w 24434438"/>
              <a:gd name="connsiteY11" fmla="*/ 7195930 h 719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434438" h="7195930">
                <a:moveTo>
                  <a:pt x="11129763" y="1801906"/>
                </a:moveTo>
                <a:cubicBezTo>
                  <a:pt x="10728719" y="1801906"/>
                  <a:pt x="10403608" y="2127017"/>
                  <a:pt x="10403608" y="2528062"/>
                </a:cubicBezTo>
                <a:lnTo>
                  <a:pt x="10403608" y="5950308"/>
                </a:lnTo>
                <a:cubicBezTo>
                  <a:pt x="10403608" y="6351353"/>
                  <a:pt x="10728719" y="6676464"/>
                  <a:pt x="11129763" y="6676464"/>
                </a:cubicBezTo>
                <a:lnTo>
                  <a:pt x="14034298" y="6676464"/>
                </a:lnTo>
                <a:cubicBezTo>
                  <a:pt x="14435343" y="6676464"/>
                  <a:pt x="14760454" y="6351353"/>
                  <a:pt x="14760454" y="5950308"/>
                </a:cubicBezTo>
                <a:lnTo>
                  <a:pt x="14760454" y="2528062"/>
                </a:lnTo>
                <a:cubicBezTo>
                  <a:pt x="14760454" y="2127017"/>
                  <a:pt x="14435343" y="1801906"/>
                  <a:pt x="14034298" y="1801906"/>
                </a:cubicBezTo>
                <a:close/>
                <a:moveTo>
                  <a:pt x="0" y="0"/>
                </a:moveTo>
                <a:lnTo>
                  <a:pt x="24434438" y="0"/>
                </a:lnTo>
                <a:lnTo>
                  <a:pt x="24434438" y="7195930"/>
                </a:lnTo>
                <a:lnTo>
                  <a:pt x="0" y="7195930"/>
                </a:lnTo>
                <a:close/>
              </a:path>
            </a:pathLst>
          </a:cu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2.96296E-6 L 0.33711 -0.0057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11 -0.00579 L 0.63737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3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FE28608-B6A5-7CEB-1DF0-0C254145C6B6}"/>
              </a:ext>
            </a:extLst>
          </p:cNvPr>
          <p:cNvSpPr/>
          <p:nvPr/>
        </p:nvSpPr>
        <p:spPr>
          <a:xfrm>
            <a:off x="8032926" y="2042635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NOSSA SOLUÇÃO</a:t>
            </a:r>
            <a:endParaRPr lang="en-US" sz="24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0863C2A-114B-2E99-B869-DA55A21E7E09}"/>
              </a:ext>
            </a:extLst>
          </p:cNvPr>
          <p:cNvSpPr/>
          <p:nvPr/>
        </p:nvSpPr>
        <p:spPr>
          <a:xfrm>
            <a:off x="4830522" y="1417320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PROBLEMA</a:t>
            </a:r>
            <a:endParaRPr lang="en-US" sz="32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A8CC74-0864-1BDF-CDD3-C3C6C9F277C1}"/>
              </a:ext>
            </a:extLst>
          </p:cNvPr>
          <p:cNvSpPr/>
          <p:nvPr/>
        </p:nvSpPr>
        <p:spPr>
          <a:xfrm>
            <a:off x="896602" y="348918"/>
            <a:ext cx="5669280" cy="566928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400" err="1">
                <a:latin typeface="Asimov Print" pitchFamily="50" charset="0"/>
                <a:ea typeface="Asimov Print" pitchFamily="50" charset="0"/>
              </a:rPr>
              <a:t>iWork</a:t>
            </a:r>
            <a:endParaRPr lang="en-US" sz="10400">
              <a:latin typeface="Asimov Print" pitchFamily="50" charset="0"/>
              <a:ea typeface="Asimov Prin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2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FE28608-B6A5-7CEB-1DF0-0C254145C6B6}"/>
              </a:ext>
            </a:extLst>
          </p:cNvPr>
          <p:cNvSpPr/>
          <p:nvPr/>
        </p:nvSpPr>
        <p:spPr>
          <a:xfrm>
            <a:off x="-4419600" y="-10031218"/>
            <a:ext cx="21031200" cy="21031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NOSSA SOLUÇÃO</a:t>
            </a:r>
            <a:endParaRPr lang="en-US" sz="24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0863C2A-114B-2E99-B869-DA55A21E7E09}"/>
              </a:ext>
            </a:extLst>
          </p:cNvPr>
          <p:cNvSpPr/>
          <p:nvPr/>
        </p:nvSpPr>
        <p:spPr>
          <a:xfrm>
            <a:off x="4554202" y="8139853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PROBLEMA</a:t>
            </a:r>
            <a:endParaRPr lang="en-US" sz="32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A8CC74-0864-1BDF-CDD3-C3C6C9F277C1}"/>
              </a:ext>
            </a:extLst>
          </p:cNvPr>
          <p:cNvSpPr/>
          <p:nvPr/>
        </p:nvSpPr>
        <p:spPr>
          <a:xfrm>
            <a:off x="524068" y="214633"/>
            <a:ext cx="1453896" cy="1453896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err="1">
                <a:latin typeface="Asimov Print" pitchFamily="50" charset="0"/>
                <a:ea typeface="Asimov Print" pitchFamily="50" charset="0"/>
              </a:rPr>
              <a:t>iWork</a:t>
            </a:r>
            <a:endParaRPr lang="en-US" sz="2400">
              <a:latin typeface="Asimov Print" pitchFamily="50" charset="0"/>
              <a:ea typeface="Asimov Print" pitchFamily="50" charset="0"/>
            </a:endParaRPr>
          </a:p>
        </p:txBody>
      </p:sp>
      <p:grpSp>
        <p:nvGrpSpPr>
          <p:cNvPr id="23" name="Agrupar 23">
            <a:extLst>
              <a:ext uri="{FF2B5EF4-FFF2-40B4-BE49-F238E27FC236}">
                <a16:creationId xmlns:a16="http://schemas.microsoft.com/office/drawing/2014/main" id="{3D322525-97DB-2871-2959-4A8C5FE6777C}"/>
              </a:ext>
            </a:extLst>
          </p:cNvPr>
          <p:cNvGrpSpPr/>
          <p:nvPr/>
        </p:nvGrpSpPr>
        <p:grpSpPr>
          <a:xfrm>
            <a:off x="-19176" y="2463096"/>
            <a:ext cx="11852588" cy="4005636"/>
            <a:chOff x="-19176" y="2463096"/>
            <a:chExt cx="11852588" cy="4005636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C6F5FEC8-1167-59B5-A3EF-2525AF49840E}"/>
                </a:ext>
              </a:extLst>
            </p:cNvPr>
            <p:cNvGrpSpPr/>
            <p:nvPr/>
          </p:nvGrpSpPr>
          <p:grpSpPr>
            <a:xfrm>
              <a:off x="4737847" y="2463096"/>
              <a:ext cx="2716305" cy="3830048"/>
              <a:chOff x="4737847" y="2463096"/>
              <a:chExt cx="2716305" cy="3830048"/>
            </a:xfrm>
          </p:grpSpPr>
          <p:pic>
            <p:nvPicPr>
              <p:cNvPr id="11" name="Imagem 10" descr="Diagrama&#10;&#10;Descrição gerada automaticamente com confiança média">
                <a:extLst>
                  <a:ext uri="{FF2B5EF4-FFF2-40B4-BE49-F238E27FC236}">
                    <a16:creationId xmlns:a16="http://schemas.microsoft.com/office/drawing/2014/main" id="{A9934556-31BD-3B11-65F1-F755F08E0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1958" y="3765176"/>
                <a:ext cx="2268084" cy="2527968"/>
              </a:xfrm>
              <a:prstGeom prst="rect">
                <a:avLst/>
              </a:prstGeom>
            </p:spPr>
          </p:pic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879D8C5-769F-3DDC-25D9-8838353F0E44}"/>
                  </a:ext>
                </a:extLst>
              </p:cNvPr>
              <p:cNvSpPr txBox="1"/>
              <p:nvPr/>
            </p:nvSpPr>
            <p:spPr>
              <a:xfrm>
                <a:off x="4737847" y="2463096"/>
                <a:ext cx="271630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Sistema de avaliações e comentários</a:t>
                </a:r>
                <a:endParaRPr lang="en-US" sz="2300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531EFB86-3DDD-E7B9-6D18-0C2BEB2244AB}"/>
                </a:ext>
              </a:extLst>
            </p:cNvPr>
            <p:cNvGrpSpPr/>
            <p:nvPr/>
          </p:nvGrpSpPr>
          <p:grpSpPr>
            <a:xfrm>
              <a:off x="8910478" y="2463096"/>
              <a:ext cx="2922934" cy="4005636"/>
              <a:chOff x="8910478" y="2463096"/>
              <a:chExt cx="2922934" cy="4005636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22F2FFE-EFF6-7272-A1E6-A4C008C1AF00}"/>
                  </a:ext>
                </a:extLst>
              </p:cNvPr>
              <p:cNvSpPr txBox="1"/>
              <p:nvPr/>
            </p:nvSpPr>
            <p:spPr>
              <a:xfrm>
                <a:off x="8910478" y="2463096"/>
                <a:ext cx="2922934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Busca de serviços usando filtros e categorias</a:t>
                </a:r>
                <a:endParaRPr lang="en-US" sz="2300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05F47709-E503-2678-84C6-996552CBB9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3792" y="3176487"/>
                <a:ext cx="2716305" cy="2044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0" name="Picture 2" descr="15 3D Low Discount Illustrations - Free in PNG, BLEND, GLTF - IconScout">
                <a:extLst>
                  <a:ext uri="{FF2B5EF4-FFF2-40B4-BE49-F238E27FC236}">
                    <a16:creationId xmlns:a16="http://schemas.microsoft.com/office/drawing/2014/main" id="{5A6D6B5D-56B8-1EAF-E653-A288D1DBC7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02902" y="4330649"/>
                <a:ext cx="2138083" cy="2138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5ABC0FC5-100C-D070-59E5-C39F9CD56411}"/>
                </a:ext>
              </a:extLst>
            </p:cNvPr>
            <p:cNvGrpSpPr/>
            <p:nvPr/>
          </p:nvGrpSpPr>
          <p:grpSpPr>
            <a:xfrm>
              <a:off x="-19176" y="2463096"/>
              <a:ext cx="3994279" cy="2938184"/>
              <a:chOff x="-19176" y="2463096"/>
              <a:chExt cx="3994279" cy="2938184"/>
            </a:xfrm>
          </p:grpSpPr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78E0649-21F2-EDCA-93A9-3BF958048EB1}"/>
                  </a:ext>
                </a:extLst>
              </p:cNvPr>
              <p:cNvSpPr txBox="1"/>
              <p:nvPr/>
            </p:nvSpPr>
            <p:spPr>
              <a:xfrm>
                <a:off x="565217" y="2463096"/>
                <a:ext cx="271630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300">
                    <a:latin typeface="Poppins" panose="00000800000000000000" pitchFamily="2" charset="0"/>
                    <a:cs typeface="Poppins" panose="00000800000000000000" pitchFamily="2" charset="0"/>
                  </a:rPr>
                  <a:t>Plataforma para encontrar serviços</a:t>
                </a:r>
                <a:endParaRPr lang="en-US" sz="2300">
                  <a:latin typeface="Poppins" panose="00000800000000000000" pitchFamily="2" charset="0"/>
                  <a:cs typeface="Poppins" panose="00000800000000000000" pitchFamily="2" charset="0"/>
                </a:endParaRPr>
              </a:p>
            </p:txBody>
          </p:sp>
          <p:pic>
            <p:nvPicPr>
              <p:cNvPr id="2056" name="Picture 8" descr="Man - Free people icons">
                <a:extLst>
                  <a:ext uri="{FF2B5EF4-FFF2-40B4-BE49-F238E27FC236}">
                    <a16:creationId xmlns:a16="http://schemas.microsoft.com/office/drawing/2014/main" id="{23044A90-11FD-81E1-50A3-802846F042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9176" y="3947382"/>
                <a:ext cx="1453897" cy="14538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Seta: da Esquerda para a Direita 18">
                <a:extLst>
                  <a:ext uri="{FF2B5EF4-FFF2-40B4-BE49-F238E27FC236}">
                    <a16:creationId xmlns:a16="http://schemas.microsoft.com/office/drawing/2014/main" id="{0168B6CE-991D-CA88-7A1C-C0E3F7E51F99}"/>
                  </a:ext>
                </a:extLst>
              </p:cNvPr>
              <p:cNvSpPr/>
              <p:nvPr/>
            </p:nvSpPr>
            <p:spPr>
              <a:xfrm>
                <a:off x="1411936" y="4518868"/>
                <a:ext cx="1132055" cy="510292"/>
              </a:xfrm>
              <a:prstGeom prst="left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62" name="Picture 14" descr="Worker - Free professions and jobs icons">
                <a:extLst>
                  <a:ext uri="{FF2B5EF4-FFF2-40B4-BE49-F238E27FC236}">
                    <a16:creationId xmlns:a16="http://schemas.microsoft.com/office/drawing/2014/main" id="{C6AE44D0-C52A-9F18-2C7D-F64079575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1206" y="3947382"/>
                <a:ext cx="1453897" cy="14538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34CD030D-E76F-C017-3AA7-204626790760}"/>
              </a:ext>
            </a:extLst>
          </p:cNvPr>
          <p:cNvSpPr/>
          <p:nvPr/>
        </p:nvSpPr>
        <p:spPr>
          <a:xfrm>
            <a:off x="-11601143" y="-281354"/>
            <a:ext cx="24126092" cy="8900919"/>
          </a:xfrm>
          <a:custGeom>
            <a:avLst/>
            <a:gdLst>
              <a:gd name="connsiteX0" fmla="*/ 12307041 w 24126092"/>
              <a:gd name="connsiteY0" fmla="*/ 2110154 h 8421207"/>
              <a:gd name="connsiteX1" fmla="*/ 11672715 w 24126092"/>
              <a:gd name="connsiteY1" fmla="*/ 2744481 h 8421207"/>
              <a:gd name="connsiteX2" fmla="*/ 11672715 w 24126092"/>
              <a:gd name="connsiteY2" fmla="*/ 5953698 h 8421207"/>
              <a:gd name="connsiteX3" fmla="*/ 12307041 w 24126092"/>
              <a:gd name="connsiteY3" fmla="*/ 6588025 h 8421207"/>
              <a:gd name="connsiteX4" fmla="*/ 14844272 w 24126092"/>
              <a:gd name="connsiteY4" fmla="*/ 6588025 h 8421207"/>
              <a:gd name="connsiteX5" fmla="*/ 15478599 w 24126092"/>
              <a:gd name="connsiteY5" fmla="*/ 5953698 h 8421207"/>
              <a:gd name="connsiteX6" fmla="*/ 15478599 w 24126092"/>
              <a:gd name="connsiteY6" fmla="*/ 2744481 h 8421207"/>
              <a:gd name="connsiteX7" fmla="*/ 14844272 w 24126092"/>
              <a:gd name="connsiteY7" fmla="*/ 2110154 h 8421207"/>
              <a:gd name="connsiteX8" fmla="*/ 0 w 24126092"/>
              <a:gd name="connsiteY8" fmla="*/ 0 h 8421207"/>
              <a:gd name="connsiteX9" fmla="*/ 24126092 w 24126092"/>
              <a:gd name="connsiteY9" fmla="*/ 0 h 8421207"/>
              <a:gd name="connsiteX10" fmla="*/ 24126092 w 24126092"/>
              <a:gd name="connsiteY10" fmla="*/ 8421207 h 8421207"/>
              <a:gd name="connsiteX11" fmla="*/ 0 w 24126092"/>
              <a:gd name="connsiteY11" fmla="*/ 8421207 h 842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126092" h="8421207">
                <a:moveTo>
                  <a:pt x="12307041" y="2110154"/>
                </a:moveTo>
                <a:cubicBezTo>
                  <a:pt x="11956712" y="2110154"/>
                  <a:pt x="11672715" y="2394152"/>
                  <a:pt x="11672715" y="2744481"/>
                </a:cubicBezTo>
                <a:lnTo>
                  <a:pt x="11672715" y="5953698"/>
                </a:lnTo>
                <a:cubicBezTo>
                  <a:pt x="11672715" y="6304027"/>
                  <a:pt x="11956712" y="6588025"/>
                  <a:pt x="12307041" y="6588025"/>
                </a:cubicBezTo>
                <a:lnTo>
                  <a:pt x="14844272" y="6588025"/>
                </a:lnTo>
                <a:cubicBezTo>
                  <a:pt x="15194601" y="6588025"/>
                  <a:pt x="15478599" y="6304027"/>
                  <a:pt x="15478599" y="5953698"/>
                </a:cubicBezTo>
                <a:lnTo>
                  <a:pt x="15478599" y="2744481"/>
                </a:lnTo>
                <a:cubicBezTo>
                  <a:pt x="15478599" y="2394152"/>
                  <a:pt x="15194601" y="2110154"/>
                  <a:pt x="14844272" y="2110154"/>
                </a:cubicBezTo>
                <a:close/>
                <a:moveTo>
                  <a:pt x="0" y="0"/>
                </a:moveTo>
                <a:lnTo>
                  <a:pt x="24126092" y="0"/>
                </a:lnTo>
                <a:lnTo>
                  <a:pt x="24126092" y="8421207"/>
                </a:lnTo>
                <a:lnTo>
                  <a:pt x="0" y="8421207"/>
                </a:lnTo>
                <a:close/>
              </a:path>
            </a:pathLst>
          </a:cu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9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0.33919 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53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19 0.00301 L 0.68346 0.005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1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FE28608-B6A5-7CEB-1DF0-0C254145C6B6}"/>
              </a:ext>
            </a:extLst>
          </p:cNvPr>
          <p:cNvSpPr/>
          <p:nvPr/>
        </p:nvSpPr>
        <p:spPr>
          <a:xfrm>
            <a:off x="8032376" y="2057400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NOSSA SOLUÇÃO</a:t>
            </a:r>
            <a:endParaRPr lang="en-US" sz="24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0863C2A-114B-2E99-B869-DA55A21E7E09}"/>
              </a:ext>
            </a:extLst>
          </p:cNvPr>
          <p:cNvSpPr/>
          <p:nvPr/>
        </p:nvSpPr>
        <p:spPr>
          <a:xfrm>
            <a:off x="4863484" y="1417320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PROBLEMA</a:t>
            </a:r>
            <a:endParaRPr lang="en-US" sz="32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DA8CC74-0864-1BDF-CDD3-C3C6C9F277C1}"/>
              </a:ext>
            </a:extLst>
          </p:cNvPr>
          <p:cNvSpPr/>
          <p:nvPr/>
        </p:nvSpPr>
        <p:spPr>
          <a:xfrm>
            <a:off x="927480" y="594360"/>
            <a:ext cx="5678424" cy="566928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400" err="1">
                <a:latin typeface="Asimov Print" pitchFamily="50" charset="0"/>
                <a:ea typeface="Asimov Print" pitchFamily="50" charset="0"/>
              </a:rPr>
              <a:t>iWork</a:t>
            </a:r>
            <a:endParaRPr lang="en-US" sz="10400">
              <a:latin typeface="Asimov Print" pitchFamily="50" charset="0"/>
              <a:ea typeface="Asimov Prin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4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FE28608-B6A5-7CEB-1DF0-0C254145C6B6}"/>
              </a:ext>
            </a:extLst>
          </p:cNvPr>
          <p:cNvSpPr/>
          <p:nvPr/>
        </p:nvSpPr>
        <p:spPr>
          <a:xfrm>
            <a:off x="8126505" y="-5190565"/>
            <a:ext cx="2743200" cy="274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NOSSA SOLUÇÃO</a:t>
            </a:r>
            <a:endParaRPr lang="en-US" sz="24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0863C2A-114B-2E99-B869-DA55A21E7E09}"/>
              </a:ext>
            </a:extLst>
          </p:cNvPr>
          <p:cNvSpPr/>
          <p:nvPr/>
        </p:nvSpPr>
        <p:spPr>
          <a:xfrm>
            <a:off x="5038296" y="-5992010"/>
            <a:ext cx="4023360" cy="40233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solidFill>
                  <a:schemeClr val="tx1"/>
                </a:solidFill>
                <a:latin typeface="Poppins" panose="00000800000000000000" pitchFamily="2" charset="0"/>
                <a:cs typeface="Poppins" panose="00000800000000000000" pitchFamily="2" charset="0"/>
              </a:rPr>
              <a:t>PROBLEMA</a:t>
            </a:r>
            <a:endParaRPr lang="en-US" sz="3200">
              <a:solidFill>
                <a:schemeClr val="tx1"/>
              </a:solidFill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FC3C07-03DB-F0A7-7ACF-1D04738F6674}"/>
              </a:ext>
            </a:extLst>
          </p:cNvPr>
          <p:cNvSpPr txBox="1"/>
          <p:nvPr/>
        </p:nvSpPr>
        <p:spPr>
          <a:xfrm>
            <a:off x="3285565" y="322730"/>
            <a:ext cx="562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>
                <a:latin typeface="Asimov Print" pitchFamily="50" charset="0"/>
                <a:ea typeface="Asimov Print" pitchFamily="50" charset="0"/>
              </a:rPr>
              <a:t>Público Alvo</a:t>
            </a:r>
            <a:endParaRPr lang="en-US" sz="5600">
              <a:latin typeface="Asimov Print" pitchFamily="50" charset="0"/>
              <a:ea typeface="Asimov Print" pitchFamily="50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CE60B1A-A3A8-55DF-DC90-2D5BF3A6B1F4}"/>
              </a:ext>
            </a:extLst>
          </p:cNvPr>
          <p:cNvGrpSpPr/>
          <p:nvPr/>
        </p:nvGrpSpPr>
        <p:grpSpPr>
          <a:xfrm>
            <a:off x="1219200" y="1272935"/>
            <a:ext cx="2438400" cy="5056147"/>
            <a:chOff x="1219200" y="1272935"/>
            <a:chExt cx="2438400" cy="5056147"/>
          </a:xfrm>
        </p:grpSpPr>
        <p:pic>
          <p:nvPicPr>
            <p:cNvPr id="3074" name="Picture 2" descr="🔞 Emoji Proibido Para Menores De 18 Anos">
              <a:extLst>
                <a:ext uri="{FF2B5EF4-FFF2-40B4-BE49-F238E27FC236}">
                  <a16:creationId xmlns:a16="http://schemas.microsoft.com/office/drawing/2014/main" id="{EE6D03FD-FD73-E3BB-D46B-418F2739C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272935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Money - Free business icons">
              <a:extLst>
                <a:ext uri="{FF2B5EF4-FFF2-40B4-BE49-F238E27FC236}">
                  <a16:creationId xmlns:a16="http://schemas.microsoft.com/office/drawing/2014/main" id="{E1DF23D4-79BE-8DCF-5CFE-2F4D280BA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7812" y="3989294"/>
              <a:ext cx="2339788" cy="2339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EBD3A30-33C9-7CF8-F7DE-C0FCD88D1B91}"/>
              </a:ext>
            </a:extLst>
          </p:cNvPr>
          <p:cNvGrpSpPr/>
          <p:nvPr/>
        </p:nvGrpSpPr>
        <p:grpSpPr>
          <a:xfrm>
            <a:off x="5004772" y="1579686"/>
            <a:ext cx="2182456" cy="4819215"/>
            <a:chOff x="4792729" y="1416054"/>
            <a:chExt cx="2182456" cy="4819215"/>
          </a:xfrm>
        </p:grpSpPr>
        <p:pic>
          <p:nvPicPr>
            <p:cNvPr id="3078" name="Picture 6" descr="Young man - Free people icons">
              <a:extLst>
                <a:ext uri="{FF2B5EF4-FFF2-40B4-BE49-F238E27FC236}">
                  <a16:creationId xmlns:a16="http://schemas.microsoft.com/office/drawing/2014/main" id="{0E605FAF-8468-DA62-068B-7465B7EBB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729" y="1416054"/>
              <a:ext cx="2152163" cy="2152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Senior - Free people icons">
              <a:extLst>
                <a:ext uri="{FF2B5EF4-FFF2-40B4-BE49-F238E27FC236}">
                  <a16:creationId xmlns:a16="http://schemas.microsoft.com/office/drawing/2014/main" id="{72A94EC1-D69B-7882-51F8-C6D70C84D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23" y="4083107"/>
              <a:ext cx="2152162" cy="215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F00F89A-9E78-B4FB-780A-8164791C5F70}"/>
              </a:ext>
            </a:extLst>
          </p:cNvPr>
          <p:cNvGrpSpPr/>
          <p:nvPr/>
        </p:nvGrpSpPr>
        <p:grpSpPr>
          <a:xfrm>
            <a:off x="8564116" y="2007466"/>
            <a:ext cx="3188615" cy="4217359"/>
            <a:chOff x="8564116" y="2007466"/>
            <a:chExt cx="3188615" cy="4217359"/>
          </a:xfrm>
        </p:grpSpPr>
        <p:pic>
          <p:nvPicPr>
            <p:cNvPr id="7" name="Imagem 6" descr="Diagrama&#10;&#10;Descrição gerada automaticamente com confiança média">
              <a:extLst>
                <a:ext uri="{FF2B5EF4-FFF2-40B4-BE49-F238E27FC236}">
                  <a16:creationId xmlns:a16="http://schemas.microsoft.com/office/drawing/2014/main" id="{72F57384-991F-D86B-71D1-395253949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116" y="2670847"/>
              <a:ext cx="3188615" cy="3553978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A2FB3C1-E98B-FCB5-2268-5342DC0B6C52}"/>
                </a:ext>
              </a:extLst>
            </p:cNvPr>
            <p:cNvSpPr txBox="1"/>
            <p:nvPr/>
          </p:nvSpPr>
          <p:spPr>
            <a:xfrm>
              <a:off x="8954911" y="2007466"/>
              <a:ext cx="2407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latin typeface="Poppins" panose="00000800000000000000" pitchFamily="2" charset="0"/>
                  <a:cs typeface="Poppins" panose="00000800000000000000" pitchFamily="2" charset="0"/>
                </a:rPr>
                <a:t>Interface simples</a:t>
              </a:r>
              <a:endParaRPr lang="en-US">
                <a:latin typeface="Poppins" panose="00000800000000000000" pitchFamily="2" charset="0"/>
                <a:cs typeface="Poppins" panose="00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761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iWork</vt:lpstr>
      <vt:lpstr>iWork</vt:lpstr>
      <vt:lpstr>iWork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iWork</dc:title>
  <dc:creator>GABRIEL JOTA LIZARDO</dc:creator>
  <cp:revision>329</cp:revision>
  <dcterms:created xsi:type="dcterms:W3CDTF">2023-04-17T21:17:28Z</dcterms:created>
  <dcterms:modified xsi:type="dcterms:W3CDTF">2023-04-19T20:27:24Z</dcterms:modified>
</cp:coreProperties>
</file>