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2" r:id="rId3"/>
    <p:sldId id="391" r:id="rId4"/>
    <p:sldId id="459" r:id="rId5"/>
    <p:sldId id="424" r:id="rId6"/>
    <p:sldId id="363" r:id="rId7"/>
    <p:sldId id="458" r:id="rId8"/>
    <p:sldId id="425" r:id="rId9"/>
    <p:sldId id="443" r:id="rId10"/>
    <p:sldId id="444" r:id="rId11"/>
    <p:sldId id="434" r:id="rId12"/>
    <p:sldId id="445" r:id="rId13"/>
    <p:sldId id="426" r:id="rId14"/>
    <p:sldId id="456" r:id="rId15"/>
    <p:sldId id="3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318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4647"/>
            <a:ext cx="12192000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381000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/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 sz="18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708238" y="1265653"/>
            <a:ext cx="5395287" cy="5514533"/>
            <a:chOff x="6420958" y="734291"/>
            <a:chExt cx="5395287" cy="5514533"/>
          </a:xfrm>
        </p:grpSpPr>
        <p:sp>
          <p:nvSpPr>
            <p:cNvPr id="15" name="Freeform 28"/>
            <p:cNvSpPr/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880">
              <a:buFont typeface="Arial" panose="020B0604020202090204" pitchFamily="34" charset="0"/>
              <a:buChar char="-"/>
              <a:defRPr/>
            </a:lvl3pPr>
            <a:lvl5pPr marL="857250" indent="-177800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880">
              <a:buFont typeface="Arial" panose="020B0604020202090204" pitchFamily="34" charset="0"/>
              <a:buChar char="-"/>
              <a:defRPr/>
            </a:lvl3pPr>
            <a:lvl5pPr marL="857250" indent="-177800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000" y="6617410"/>
            <a:ext cx="272415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8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0999" y="6617410"/>
            <a:ext cx="27217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8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marL="0" indent="0" algn="l" defTabSz="913765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177800" indent="-177800" algn="l" defTabSz="91376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90204" pitchFamily="34" charset="0"/>
        <a:buChar char="•"/>
        <a:defRPr sz="2000" b="0" kern="1200" cap="none" baseline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90204" pitchFamily="34" charset="0"/>
        </a:defRPr>
      </a:lvl1pPr>
      <a:lvl2pPr marL="361950" indent="-184150" algn="l" defTabSz="91376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9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90204" pitchFamily="34" charset="0"/>
        </a:defRPr>
      </a:lvl2pPr>
      <a:lvl3pPr marL="536575" indent="-174625" algn="l" defTabSz="91376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9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90204" pitchFamily="34" charset="0"/>
        </a:defRPr>
      </a:lvl3pPr>
      <a:lvl4pPr marL="685800" indent="-171450" algn="l" defTabSz="91376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7800" algn="l" defTabSz="91376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272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245" indent="0" algn="l" defTabSz="913765" rtl="0" eaLnBrk="1" latinLnBrk="0" hangingPunct="1">
        <a:lnSpc>
          <a:spcPct val="90000"/>
        </a:lnSpc>
        <a:spcBef>
          <a:spcPts val="800"/>
        </a:spcBef>
        <a:buFont typeface="Arial" panose="020B060402020209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245" indent="0" algn="l" defTabSz="91376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9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245" indent="0" algn="l" defTabSz="913765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9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381000" y="3033962"/>
            <a:ext cx="11430000" cy="790075"/>
          </a:xfrm>
          <a:prstGeom prst="rect">
            <a:avLst/>
          </a:prstGeom>
        </p:spPr>
        <p:txBody>
          <a:bodyPr vert="horz" lIns="0" tIns="108000" rIns="0" bIns="0" rtlCol="0" anchor="ctr" anchorCtr="0">
            <a:spAutoFit/>
          </a:bodyPr>
          <a:lstStyle>
            <a:lvl1pPr marL="17780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361950" indent="-1841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536575" indent="-174625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685800" indent="-171450" algn="l" defTabSz="91376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7800" algn="l" defTabSz="91376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272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245" indent="0" algn="l" defTabSz="913765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9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245" indent="0" algn="l" defTabSz="9137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9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45" indent="0" algn="l" defTabSz="91376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sz="5400" cap="all" dirty="0">
                <a:solidFill>
                  <a:schemeClr val="bg1"/>
                </a:solidFill>
                <a:latin typeface="Graphik Black" panose="020B0A03030202060203" pitchFamily="34" charset="0"/>
              </a:rPr>
              <a:t>Mean stack</a:t>
            </a:r>
            <a:endParaRPr lang="en-US" sz="5400" cap="all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9760" y="1160210"/>
            <a:ext cx="4745600" cy="4695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090930"/>
            <a:ext cx="11429999" cy="1499870"/>
          </a:xfrm>
        </p:spPr>
        <p:txBody>
          <a:bodyPr/>
          <a:lstStyle/>
          <a:p>
            <a:r>
              <a:rPr lang="en-US"/>
              <a:t>The Router-Outlet is a directive exported by RouterModule and acts as a placeholder that indicates to the router where it needs to insert the matched component(s).</a:t>
            </a:r>
            <a:br>
              <a:rPr lang="en-US"/>
            </a:br>
            <a:endParaRPr lang="en-US"/>
          </a:p>
          <a:p>
            <a:r>
              <a:rPr lang="en-US"/>
              <a:t>This is a palaceholder in the main template where we indicate where angular should load the active routes.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Router Outlet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15210" y="3448685"/>
            <a:ext cx="6851650" cy="4425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&lt;router-outlet&gt; &lt;/router-outlet&gt;</a:t>
            </a:r>
            <a:endParaRPr lang="en-US" sz="32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170940"/>
            <a:ext cx="11429999" cy="553720"/>
          </a:xfrm>
        </p:spPr>
        <p:txBody>
          <a:bodyPr/>
          <a:lstStyle/>
          <a:p>
            <a:r>
              <a:rPr lang="en-US"/>
              <a:t>A Router Link is a directive which angular routing used to convert a regular link into angular routing link.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Creating Router links in Angular</a:t>
            </a:r>
            <a:br>
              <a:rPr lang="en-US"/>
            </a:b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1540" y="2459990"/>
            <a:ext cx="10006965" cy="4425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&lt;a routerLink=" "&gt;My Link&lt;/a&gt;</a:t>
            </a:r>
            <a:endParaRPr lang="en-US" sz="32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6930" y="3594100"/>
            <a:ext cx="10006965" cy="4425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&lt;a routerLink="/</a:t>
            </a: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pathA</a:t>
            </a: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"&gt;My Other Link&lt;/a&gt;</a:t>
            </a:r>
            <a:endParaRPr lang="en-US" sz="32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346835"/>
            <a:ext cx="11429999" cy="1223010"/>
          </a:xfrm>
        </p:spPr>
        <p:txBody>
          <a:bodyPr/>
          <a:lstStyle/>
          <a:p>
            <a:r>
              <a:rPr lang="en-US"/>
              <a:t>The RouterLinkActive is a directive which can be used to detect the currently active route.</a:t>
            </a:r>
            <a:br>
              <a:rPr lang="en-US"/>
            </a:br>
            <a:endParaRPr lang="en-US"/>
          </a:p>
          <a:p>
            <a:r>
              <a:rPr lang="en-US"/>
              <a:t>It takes in a css class and use the styling defined to highlight the link when the route defined for the link is currently active.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routerLinkActive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2285" y="3128645"/>
            <a:ext cx="11309350" cy="9245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&lt;a routerLink="/</a:t>
            </a: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pathA</a:t>
            </a: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" </a:t>
            </a:r>
            <a:endParaRPr lang="en-US" sz="32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routerLinkActive="myCSS"&gt;</a:t>
            </a: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My Other Link</a:t>
            </a: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&lt;/a&gt;</a:t>
            </a:r>
            <a:endParaRPr lang="en-US" sz="32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346835"/>
            <a:ext cx="11429999" cy="1338580"/>
          </a:xfrm>
        </p:spPr>
        <p:txBody>
          <a:bodyPr/>
          <a:lstStyle/>
          <a:p>
            <a:r>
              <a:rPr lang="en-US"/>
              <a:t>ActivatedRoute is an interface and it contains the information about a route associated with a component loaded into an outlet and it can also be used to traverse the router state tree</a:t>
            </a:r>
            <a:endParaRPr lang="en-US"/>
          </a:p>
          <a:p>
            <a:endParaRPr lang="en-US"/>
          </a:p>
          <a:p>
            <a:r>
              <a:rPr lang="en-US"/>
              <a:t>Activated route is imported from @angular/router package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ActivatedRoute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2285" y="3128645"/>
            <a:ext cx="11309350" cy="885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constructor(public postsService: PostsService, public route: ActivatedRoute) {}</a:t>
            </a:r>
            <a:endParaRPr lang="en-US" sz="32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auto">
          <a:xfrm>
            <a:off x="5639368" y="1325867"/>
            <a:ext cx="913263" cy="720000"/>
          </a:xfrm>
          <a:custGeom>
            <a:avLst/>
            <a:gdLst>
              <a:gd name="T0" fmla="*/ 1893 w 2098"/>
              <a:gd name="T1" fmla="*/ 980 h 1661"/>
              <a:gd name="T2" fmla="*/ 1743 w 2098"/>
              <a:gd name="T3" fmla="*/ 1661 h 1661"/>
              <a:gd name="T4" fmla="*/ 1062 w 2098"/>
              <a:gd name="T5" fmla="*/ 1661 h 1661"/>
              <a:gd name="T6" fmla="*/ 1191 w 2098"/>
              <a:gd name="T7" fmla="*/ 1066 h 1661"/>
              <a:gd name="T8" fmla="*/ 1538 w 2098"/>
              <a:gd name="T9" fmla="*/ 285 h 1661"/>
              <a:gd name="T10" fmla="*/ 2098 w 2098"/>
              <a:gd name="T11" fmla="*/ 0 h 1661"/>
              <a:gd name="T12" fmla="*/ 2045 w 2098"/>
              <a:gd name="T13" fmla="*/ 262 h 1661"/>
              <a:gd name="T14" fmla="*/ 1519 w 2098"/>
              <a:gd name="T15" fmla="*/ 980 h 1661"/>
              <a:gd name="T16" fmla="*/ 1893 w 2098"/>
              <a:gd name="T17" fmla="*/ 980 h 1661"/>
              <a:gd name="T18" fmla="*/ 831 w 2098"/>
              <a:gd name="T19" fmla="*/ 980 h 1661"/>
              <a:gd name="T20" fmla="*/ 681 w 2098"/>
              <a:gd name="T21" fmla="*/ 1661 h 1661"/>
              <a:gd name="T22" fmla="*/ 0 w 2098"/>
              <a:gd name="T23" fmla="*/ 1661 h 1661"/>
              <a:gd name="T24" fmla="*/ 129 w 2098"/>
              <a:gd name="T25" fmla="*/ 1066 h 1661"/>
              <a:gd name="T26" fmla="*/ 476 w 2098"/>
              <a:gd name="T27" fmla="*/ 285 h 1661"/>
              <a:gd name="T28" fmla="*/ 1036 w 2098"/>
              <a:gd name="T29" fmla="*/ 0 h 1661"/>
              <a:gd name="T30" fmla="*/ 983 w 2098"/>
              <a:gd name="T31" fmla="*/ 262 h 1661"/>
              <a:gd name="T32" fmla="*/ 457 w 2098"/>
              <a:gd name="T33" fmla="*/ 980 h 1661"/>
              <a:gd name="T34" fmla="*/ 831 w 2098"/>
              <a:gd name="T35" fmla="*/ 980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8" h="1661">
                <a:moveTo>
                  <a:pt x="1893" y="980"/>
                </a:moveTo>
                <a:lnTo>
                  <a:pt x="1743" y="1661"/>
                </a:lnTo>
                <a:lnTo>
                  <a:pt x="1062" y="1661"/>
                </a:lnTo>
                <a:lnTo>
                  <a:pt x="1191" y="1066"/>
                </a:lnTo>
                <a:cubicBezTo>
                  <a:pt x="1264" y="710"/>
                  <a:pt x="1380" y="451"/>
                  <a:pt x="1538" y="285"/>
                </a:cubicBezTo>
                <a:cubicBezTo>
                  <a:pt x="1696" y="119"/>
                  <a:pt x="1882" y="24"/>
                  <a:pt x="2098" y="0"/>
                </a:cubicBezTo>
                <a:lnTo>
                  <a:pt x="2045" y="262"/>
                </a:lnTo>
                <a:cubicBezTo>
                  <a:pt x="1785" y="333"/>
                  <a:pt x="1610" y="572"/>
                  <a:pt x="1519" y="980"/>
                </a:cubicBezTo>
                <a:lnTo>
                  <a:pt x="1893" y="980"/>
                </a:lnTo>
                <a:close/>
                <a:moveTo>
                  <a:pt x="831" y="980"/>
                </a:moveTo>
                <a:lnTo>
                  <a:pt x="681" y="1661"/>
                </a:lnTo>
                <a:lnTo>
                  <a:pt x="0" y="1661"/>
                </a:lnTo>
                <a:lnTo>
                  <a:pt x="129" y="1066"/>
                </a:lnTo>
                <a:cubicBezTo>
                  <a:pt x="202" y="710"/>
                  <a:pt x="318" y="451"/>
                  <a:pt x="476" y="285"/>
                </a:cubicBezTo>
                <a:cubicBezTo>
                  <a:pt x="634" y="119"/>
                  <a:pt x="820" y="24"/>
                  <a:pt x="1036" y="0"/>
                </a:cubicBezTo>
                <a:lnTo>
                  <a:pt x="983" y="262"/>
                </a:lnTo>
                <a:cubicBezTo>
                  <a:pt x="723" y="333"/>
                  <a:pt x="548" y="572"/>
                  <a:pt x="457" y="980"/>
                </a:cubicBezTo>
                <a:lnTo>
                  <a:pt x="831" y="9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1" name="Freeform 5"/>
          <p:cNvSpPr>
            <a:spLocks noChangeAspect="1" noEditPoints="1"/>
          </p:cNvSpPr>
          <p:nvPr/>
        </p:nvSpPr>
        <p:spPr bwMode="auto">
          <a:xfrm flipH="1" flipV="1">
            <a:off x="5639368" y="4812133"/>
            <a:ext cx="913263" cy="720000"/>
          </a:xfrm>
          <a:custGeom>
            <a:avLst/>
            <a:gdLst>
              <a:gd name="T0" fmla="*/ 1893 w 2098"/>
              <a:gd name="T1" fmla="*/ 980 h 1661"/>
              <a:gd name="T2" fmla="*/ 1743 w 2098"/>
              <a:gd name="T3" fmla="*/ 1661 h 1661"/>
              <a:gd name="T4" fmla="*/ 1062 w 2098"/>
              <a:gd name="T5" fmla="*/ 1661 h 1661"/>
              <a:gd name="T6" fmla="*/ 1191 w 2098"/>
              <a:gd name="T7" fmla="*/ 1066 h 1661"/>
              <a:gd name="T8" fmla="*/ 1538 w 2098"/>
              <a:gd name="T9" fmla="*/ 285 h 1661"/>
              <a:gd name="T10" fmla="*/ 2098 w 2098"/>
              <a:gd name="T11" fmla="*/ 0 h 1661"/>
              <a:gd name="T12" fmla="*/ 2045 w 2098"/>
              <a:gd name="T13" fmla="*/ 262 h 1661"/>
              <a:gd name="T14" fmla="*/ 1519 w 2098"/>
              <a:gd name="T15" fmla="*/ 980 h 1661"/>
              <a:gd name="T16" fmla="*/ 1893 w 2098"/>
              <a:gd name="T17" fmla="*/ 980 h 1661"/>
              <a:gd name="T18" fmla="*/ 831 w 2098"/>
              <a:gd name="T19" fmla="*/ 980 h 1661"/>
              <a:gd name="T20" fmla="*/ 681 w 2098"/>
              <a:gd name="T21" fmla="*/ 1661 h 1661"/>
              <a:gd name="T22" fmla="*/ 0 w 2098"/>
              <a:gd name="T23" fmla="*/ 1661 h 1661"/>
              <a:gd name="T24" fmla="*/ 129 w 2098"/>
              <a:gd name="T25" fmla="*/ 1066 h 1661"/>
              <a:gd name="T26" fmla="*/ 476 w 2098"/>
              <a:gd name="T27" fmla="*/ 285 h 1661"/>
              <a:gd name="T28" fmla="*/ 1036 w 2098"/>
              <a:gd name="T29" fmla="*/ 0 h 1661"/>
              <a:gd name="T30" fmla="*/ 983 w 2098"/>
              <a:gd name="T31" fmla="*/ 262 h 1661"/>
              <a:gd name="T32" fmla="*/ 457 w 2098"/>
              <a:gd name="T33" fmla="*/ 980 h 1661"/>
              <a:gd name="T34" fmla="*/ 831 w 2098"/>
              <a:gd name="T35" fmla="*/ 980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8" h="1661">
                <a:moveTo>
                  <a:pt x="1893" y="980"/>
                </a:moveTo>
                <a:lnTo>
                  <a:pt x="1743" y="1661"/>
                </a:lnTo>
                <a:lnTo>
                  <a:pt x="1062" y="1661"/>
                </a:lnTo>
                <a:lnTo>
                  <a:pt x="1191" y="1066"/>
                </a:lnTo>
                <a:cubicBezTo>
                  <a:pt x="1264" y="710"/>
                  <a:pt x="1380" y="451"/>
                  <a:pt x="1538" y="285"/>
                </a:cubicBezTo>
                <a:cubicBezTo>
                  <a:pt x="1696" y="119"/>
                  <a:pt x="1882" y="24"/>
                  <a:pt x="2098" y="0"/>
                </a:cubicBezTo>
                <a:lnTo>
                  <a:pt x="2045" y="262"/>
                </a:lnTo>
                <a:cubicBezTo>
                  <a:pt x="1785" y="333"/>
                  <a:pt x="1610" y="572"/>
                  <a:pt x="1519" y="980"/>
                </a:cubicBezTo>
                <a:lnTo>
                  <a:pt x="1893" y="980"/>
                </a:lnTo>
                <a:close/>
                <a:moveTo>
                  <a:pt x="831" y="980"/>
                </a:moveTo>
                <a:lnTo>
                  <a:pt x="681" y="1661"/>
                </a:lnTo>
                <a:lnTo>
                  <a:pt x="0" y="1661"/>
                </a:lnTo>
                <a:lnTo>
                  <a:pt x="129" y="1066"/>
                </a:lnTo>
                <a:cubicBezTo>
                  <a:pt x="202" y="710"/>
                  <a:pt x="318" y="451"/>
                  <a:pt x="476" y="285"/>
                </a:cubicBezTo>
                <a:cubicBezTo>
                  <a:pt x="634" y="119"/>
                  <a:pt x="820" y="24"/>
                  <a:pt x="1036" y="0"/>
                </a:cubicBezTo>
                <a:lnTo>
                  <a:pt x="983" y="262"/>
                </a:lnTo>
                <a:cubicBezTo>
                  <a:pt x="723" y="333"/>
                  <a:pt x="548" y="572"/>
                  <a:pt x="457" y="980"/>
                </a:cubicBezTo>
                <a:lnTo>
                  <a:pt x="831" y="9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2" name="Title 2"/>
          <p:cNvSpPr txBox="1"/>
          <p:nvPr/>
        </p:nvSpPr>
        <p:spPr>
          <a:xfrm>
            <a:off x="761998" y="3171825"/>
            <a:ext cx="10668002" cy="514350"/>
          </a:xfrm>
          <a:prstGeom prst="rect">
            <a:avLst/>
          </a:prstGeom>
        </p:spPr>
        <p:txBody>
          <a:bodyPr wrap="square" lIns="0" tIns="72000" rIns="0" bIns="0" anchor="ctr" anchorCtr="0">
            <a:spAutoFit/>
          </a:bodyPr>
          <a:lstStyle>
            <a:lvl1pPr marL="0" indent="0" algn="l" defTabSz="9137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spcBef>
                <a:spcPts val="900"/>
              </a:spcBef>
            </a:pPr>
            <a:r>
              <a:rPr lang="en-US" sz="3600" dirty="0">
                <a:solidFill>
                  <a:schemeClr val="accent1"/>
                </a:solidFill>
                <a:latin typeface="Graphik Black" panose="020B0A03030202060203" pitchFamily="34" charset="0"/>
              </a:rPr>
              <a:t>Thank you</a:t>
            </a:r>
            <a:endParaRPr lang="en-US" dirty="0">
              <a:solidFill>
                <a:schemeClr val="tx1"/>
              </a:solidFill>
              <a:latin typeface="Graphik Black" panose="020B0A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205" y="832485"/>
            <a:ext cx="8248650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80795"/>
            <a:ext cx="9649460" cy="3623945"/>
          </a:xfrm>
        </p:spPr>
        <p:txBody>
          <a:bodyPr wrap="square"/>
          <a:lstStyle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Add routing to the app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Routes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Styling links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Client side vs server side routing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Adding Edit post functionality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Few Enhancements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89050"/>
            <a:ext cx="5485130" cy="3947160"/>
          </a:xfrm>
        </p:spPr>
        <p:txBody>
          <a:bodyPr wrap="square"/>
          <a:lstStyle/>
          <a:p>
            <a:r>
              <a:rPr lang="en-US"/>
              <a:t>Angular router is a core part of the Angular platform. </a:t>
            </a:r>
            <a:br>
              <a:rPr lang="en-US"/>
            </a:br>
            <a:endParaRPr lang="en-US"/>
          </a:p>
          <a:p>
            <a:r>
              <a:rPr lang="en-US"/>
              <a:t>It is a powerful JavaScript route built and maintained by the Angular core team that can be installed from the @angular/router package.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It allows developers to build Single Page Applications with multiple states and views using routes and components and allows client side navigation and routing between the various components.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Routing with Angular 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725" y="1962785"/>
            <a:ext cx="6215380" cy="2371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56030"/>
            <a:ext cx="7284085" cy="3115945"/>
          </a:xfrm>
        </p:spPr>
        <p:txBody>
          <a:bodyPr wrap="square"/>
          <a:lstStyle/>
          <a:p>
            <a:r>
              <a:rPr lang="en-US"/>
              <a:t>In Angular, a route is a JavaScript object  that provides information about which URL maps to which component.</a:t>
            </a:r>
            <a:br>
              <a:rPr lang="en-US"/>
            </a:br>
            <a:endParaRPr lang="en-US"/>
          </a:p>
          <a:p>
            <a:r>
              <a:rPr lang="en-US">
                <a:sym typeface="+mn-ea"/>
              </a:rPr>
              <a:t>A route is defined a JS object of type </a:t>
            </a:r>
            <a:r>
              <a:rPr lang="en-US" b="1" dirty="0" err="1" smtClean="0">
                <a:sym typeface="+mn-ea"/>
              </a:rPr>
              <a:t>Routes </a:t>
            </a:r>
            <a:r>
              <a:rPr lang="en-US" dirty="0" err="1" smtClean="0">
                <a:sym typeface="+mn-ea"/>
              </a:rPr>
              <a:t>and is imported from </a:t>
            </a:r>
            <a:r>
              <a:rPr lang="en-US" b="1" dirty="0" err="1" smtClean="0">
                <a:sym typeface="+mn-ea"/>
              </a:rPr>
              <a:t>@angular/router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endParaRPr lang="en-US"/>
          </a:p>
          <a:p>
            <a:endParaRPr lang="en-US"/>
          </a:p>
          <a:p>
            <a:r>
              <a:rPr lang="en-US"/>
              <a:t>A collection of routes defines the router configuration for the app.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What are routes in Angular?</a:t>
            </a:r>
            <a:br>
              <a:rPr lang="en-US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7640" y="1256030"/>
            <a:ext cx="3905250" cy="2981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1000" y="2997200"/>
            <a:ext cx="7406640" cy="3867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2800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import { Routes } from '@angular/router';</a:t>
            </a:r>
            <a:endParaRPr lang="en-US" sz="2800" dirty="0" err="1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80795"/>
            <a:ext cx="9649460" cy="2954655"/>
          </a:xfrm>
        </p:spPr>
        <p:txBody>
          <a:bodyPr wrap="square"/>
          <a:lstStyle/>
          <a:p>
            <a:r>
              <a:rPr lang="en-US"/>
              <a:t>Configure a route for each component</a:t>
            </a:r>
            <a:br>
              <a:rPr lang="en-US"/>
            </a:br>
            <a:endParaRPr lang="en-US"/>
          </a:p>
          <a:p>
            <a:r>
              <a:rPr lang="en-US"/>
              <a:t>Define the options or actions for the user</a:t>
            </a:r>
            <a:br>
              <a:rPr lang="en-US"/>
            </a:br>
            <a:endParaRPr lang="en-US"/>
          </a:p>
          <a:p>
            <a:r>
              <a:rPr lang="en-US"/>
              <a:t>Link a route to an option or action</a:t>
            </a:r>
            <a:br>
              <a:rPr lang="en-US"/>
            </a:br>
            <a:endParaRPr lang="en-US"/>
          </a:p>
          <a:p>
            <a:r>
              <a:rPr lang="en-US"/>
              <a:t>Trigger the route based on user action (clicks)</a:t>
            </a:r>
            <a:br>
              <a:rPr lang="en-US"/>
            </a:br>
            <a:endParaRPr lang="en-US"/>
          </a:p>
          <a:p>
            <a:r>
              <a:rPr lang="en-US"/>
              <a:t>When a route is activated, the component view is displayed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Setup routing in angular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189990"/>
            <a:ext cx="11429999" cy="946150"/>
          </a:xfrm>
        </p:spPr>
        <p:txBody>
          <a:bodyPr/>
          <a:lstStyle/>
          <a:p>
            <a:r>
              <a:rPr lang="en-US"/>
              <a:t>The RouterModule is imported by @angular/router and helps us with angular routing.</a:t>
            </a:r>
            <a:br>
              <a:rPr lang="en-US"/>
            </a:br>
            <a:endParaRPr lang="en-US"/>
          </a:p>
          <a:p>
            <a:r>
              <a:rPr lang="en-US"/>
              <a:t>It enables Angular router and is able to handle route configs to enable routing.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718185"/>
          </a:xfrm>
        </p:spPr>
        <p:txBody>
          <a:bodyPr/>
          <a:lstStyle/>
          <a:p>
            <a:r>
              <a:rPr lang="en-US">
                <a:sym typeface="+mn-ea"/>
              </a:rPr>
              <a:t>Router Module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8100" y="3086100"/>
            <a:ext cx="9690735" cy="4425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 algn="l">
              <a:lnSpc>
                <a:spcPct val="90000"/>
              </a:lnSpc>
              <a:spcBef>
                <a:spcPts val="300"/>
              </a:spcBef>
              <a:buFont typeface="Arial" panose="020B0604020202090204" pitchFamily="34" charset="0"/>
              <a:buNone/>
            </a:pPr>
            <a:r>
              <a:rPr lang="en-US" sz="3200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import { RouterModule } from '@angular/router';</a:t>
            </a:r>
            <a:endParaRPr lang="en-US" sz="3200" dirty="0" err="1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56030"/>
            <a:ext cx="10766425" cy="3056890"/>
          </a:xfrm>
        </p:spPr>
        <p:txBody>
          <a:bodyPr wrap="square"/>
          <a:lstStyle/>
          <a:p>
            <a:r>
              <a:rPr lang="en-US">
                <a:sym typeface="+mn-ea"/>
              </a:rPr>
              <a:t>Every route has a predefined structure.</a:t>
            </a:r>
            <a:r>
              <a:rPr lang="en-US" b="1" dirty="0" err="1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 its simplest form, it consists of</a:t>
            </a:r>
            <a:endParaRPr lang="en-US" dirty="0" err="1" smtClean="0">
              <a:sym typeface="+mn-ea"/>
            </a:endParaRPr>
          </a:p>
          <a:p>
            <a:pPr lvl="1"/>
            <a:r>
              <a:rPr lang="en-US" dirty="0" err="1" smtClean="0">
                <a:sym typeface="+mn-ea"/>
              </a:rPr>
              <a:t>path</a:t>
            </a:r>
            <a:endParaRPr lang="en-US" dirty="0" err="1" smtClean="0">
              <a:sym typeface="+mn-ea"/>
            </a:endParaRPr>
          </a:p>
          <a:p>
            <a:pPr lvl="1"/>
            <a:r>
              <a:rPr lang="en-US" dirty="0" err="1" smtClean="0">
                <a:sym typeface="+mn-ea"/>
              </a:rPr>
              <a:t>component</a:t>
            </a:r>
            <a:br>
              <a:rPr lang="en-US" b="1" dirty="0" err="1" smtClean="0">
                <a:sym typeface="+mn-ea"/>
              </a:rPr>
            </a:br>
            <a:endParaRPr lang="en-US"/>
          </a:p>
          <a:p>
            <a:r>
              <a:rPr lang="en-US" b="1"/>
              <a:t>Path </a:t>
            </a:r>
            <a:r>
              <a:rPr lang="en-US"/>
              <a:t>is the fragment of a URL that determines where exactly is located the resource (or page) you want to access. </a:t>
            </a:r>
            <a:endParaRPr lang="en-US"/>
          </a:p>
          <a:p>
            <a:endParaRPr lang="en-US"/>
          </a:p>
          <a:p>
            <a:r>
              <a:rPr lang="en-US"/>
              <a:t>Component defines which component to load when the associated path is hit.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Structure of routes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381000" y="4622165"/>
            <a:ext cx="10766425" cy="18141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</a:bodyPr>
          <a:p>
            <a:pPr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const routes: </a:t>
            </a:r>
            <a:r>
              <a:rPr lang="en-US" sz="2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Routes 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 [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{ 	path: '',  		component: MyComponent},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{ 	path: 'pathA', 	component: 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MyOtherComponent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},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{ 	path: '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pathA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/:id, 	component: 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SomeOtherComponent</a:t>
            </a: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}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];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56030"/>
            <a:ext cx="10766425" cy="2400300"/>
          </a:xfrm>
        </p:spPr>
        <p:txBody>
          <a:bodyPr wrap="square"/>
          <a:lstStyle/>
          <a:p>
            <a:r>
              <a:rPr lang="en-US">
                <a:sym typeface="+mn-ea"/>
              </a:rPr>
              <a:t>Once the route is defined, we need to register the route object with Angular.</a:t>
            </a:r>
            <a:br>
              <a:rPr lang="en-US" b="1" dirty="0" err="1" smtClean="0">
                <a:sym typeface="+mn-ea"/>
              </a:rPr>
            </a:br>
            <a:endParaRPr lang="en-US"/>
          </a:p>
          <a:p>
            <a:r>
              <a:rPr lang="en-US"/>
              <a:t>We import RouterModule into the AppRoutingModule and register the routes defined.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We then export it from routing module to be then imported by the main module for the app </a:t>
            </a:r>
            <a:r>
              <a:rPr lang="en-US" b="1"/>
              <a:t>AppModule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Registering Routes for the app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381000" y="4032885"/>
            <a:ext cx="10766425" cy="18141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</a:bodyPr>
          <a:p>
            <a:pPr lvl="3"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@NgModule({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lvl="3"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imports: 	[RouterModule.forRoot(routes)],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lvl="3"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exports: 	[RouterModule]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lvl="3"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})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lvl="3" indent="0" algn="l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4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export class AppRoutingModule { }</a:t>
            </a:r>
            <a:endParaRPr lang="en-US" sz="2400" dirty="0" err="1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00000_Acc_Engl">
  <a:themeElements>
    <a:clrScheme name="Custom 9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004DFF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90204" pitchFamily="34" charset="0"/>
          <a:buChar char="•"/>
          <a:defRPr sz="1400" dirty="0" err="1" smtClean="0"/>
        </a:defPPr>
      </a:lstStyle>
    </a:txDef>
  </a:objectDefaults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MEAN_NE_Training</Template>
  <TotalTime>0</TotalTime>
  <Words>3397</Words>
  <Application>WPS Writer</Application>
  <PresentationFormat>Widescreen</PresentationFormat>
  <Paragraphs>107</Paragraphs>
  <Slides>14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Graphik Black</vt:lpstr>
      <vt:lpstr>PingFang SC</vt:lpstr>
      <vt:lpstr>Graphik</vt:lpstr>
      <vt:lpstr>Arial Black</vt:lpstr>
      <vt:lpstr>微软雅黑</vt:lpstr>
      <vt:lpstr>Arial Unicode MS</vt:lpstr>
      <vt:lpstr>Songti SC</vt:lpstr>
      <vt:lpstr>CA00000_Acc_Engl</vt:lpstr>
      <vt:lpstr>TCLayout.ActiveDocument.1</vt:lpstr>
      <vt:lpstr>PowerPoint 演示文稿</vt:lpstr>
      <vt:lpstr>PowerPoint 演示文稿</vt:lpstr>
      <vt:lpstr>Setup routing in angular</vt:lpstr>
      <vt:lpstr>Routing with Angular router</vt:lpstr>
      <vt:lpstr>What are routes in Angular? </vt:lpstr>
      <vt:lpstr>Setup routing in angular</vt:lpstr>
      <vt:lpstr>Router Module</vt:lpstr>
      <vt:lpstr>Structure of routes</vt:lpstr>
      <vt:lpstr>Registering Routes for the app</vt:lpstr>
      <vt:lpstr>Router Outlet</vt:lpstr>
      <vt:lpstr>Creating Router links in Angular </vt:lpstr>
      <vt:lpstr>routerLinkActive</vt:lpstr>
      <vt:lpstr>routerLinkActive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creator>Ajith Kumar A M</dc:creator>
  <dc:subject>CSB</dc:subject>
  <cp:lastModifiedBy>jathindevaiah</cp:lastModifiedBy>
  <cp:revision>44</cp:revision>
  <dcterms:created xsi:type="dcterms:W3CDTF">2020-05-08T12:14:30Z</dcterms:created>
  <dcterms:modified xsi:type="dcterms:W3CDTF">2020-05-08T12:14:30Z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0x010100D4AEE4454DBAFD4FA47858D8EAD29F27</vt:lpwstr>
  </property>
  <property fmtid="{D5CDD505-2E9C-101B-9397-08002B2CF9AE}" pid="3" name="KSOProductBuildVer">
    <vt:lpwstr>1033-2.1.1.3493</vt:lpwstr>
  </property>
</Properties>
</file>