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20"/>
  </p:notesMasterIdLst>
  <p:sldIdLst>
    <p:sldId id="256" r:id="rId2"/>
    <p:sldId id="25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9" r:id="rId11"/>
    <p:sldId id="290" r:id="rId12"/>
    <p:sldId id="291" r:id="rId13"/>
    <p:sldId id="292" r:id="rId14"/>
    <p:sldId id="293" r:id="rId15"/>
    <p:sldId id="295" r:id="rId16"/>
    <p:sldId id="296" r:id="rId17"/>
    <p:sldId id="297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61479" autoAdjust="0"/>
  </p:normalViewPr>
  <p:slideViewPr>
    <p:cSldViewPr snapToGrid="0">
      <p:cViewPr varScale="1">
        <p:scale>
          <a:sx n="46" d="100"/>
          <a:sy n="46" d="100"/>
        </p:scale>
        <p:origin x="18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048F3-4370-45A1-920C-D010801DF48A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E5752-14E3-4B3B-B9AE-13E06138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0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E5752-14E3-4B3B-B9AE-13E0613879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95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E5752-14E3-4B3B-B9AE-13E0613879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65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E5752-14E3-4B3B-B9AE-13E0613879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30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E5752-14E3-4B3B-B9AE-13E0613879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88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E5752-14E3-4B3B-B9AE-13E0613879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16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to be dry mean Try not</a:t>
            </a:r>
            <a:r>
              <a:rPr lang="en-US" baseline="0" dirty="0"/>
              <a:t> to repeat code. Try to reuse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E5752-14E3-4B3B-B9AE-13E0613879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03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E5752-14E3-4B3B-B9AE-13E0613879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00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baseline="0" dirty="0"/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E5752-14E3-4B3B-B9AE-13E0613879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3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E5752-14E3-4B3B-B9AE-13E0613879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91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Lazy Loading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E5752-14E3-4B3B-B9AE-13E0613879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31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E5752-14E3-4B3B-B9AE-13E0613879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45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Angular creates a root injector for every angular app. The root injector is responsible to inject services wherever they are needed.</a:t>
            </a:r>
          </a:p>
          <a:p>
            <a:r>
              <a:rPr lang="en-US" baseline="0" dirty="0"/>
              <a:t>Imagine an eager Feature module needs a service .Angular actually registers that using root injector. This makes it available to the entire app. </a:t>
            </a:r>
          </a:p>
          <a:p>
            <a:endParaRPr lang="en-US" baseline="0" dirty="0"/>
          </a:p>
          <a:p>
            <a:r>
              <a:rPr lang="en-US" baseline="0" dirty="0"/>
              <a:t>But here is a catch developers miss. If we provide a service in a lazily loaded module. Angular creates a new injector for that module and registers its there.</a:t>
            </a:r>
          </a:p>
          <a:p>
            <a:r>
              <a:rPr lang="en-US" baseline="0" dirty="0"/>
              <a:t>This instance of the service is now only available to the lazily loaded module. 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E5752-14E3-4B3B-B9AE-13E0613879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23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 in core module is</a:t>
            </a:r>
            <a:r>
              <a:rPr lang="en-US" baseline="0" dirty="0"/>
              <a:t> injected in root module </a:t>
            </a:r>
            <a:r>
              <a:rPr lang="en-US" dirty="0"/>
              <a:t>becomes singleton</a:t>
            </a:r>
            <a:r>
              <a:rPr lang="en-US" baseline="0" dirty="0"/>
              <a:t> service which is reusable across all modules.</a:t>
            </a:r>
          </a:p>
          <a:p>
            <a:r>
              <a:rPr lang="en-US" baseline="0" dirty="0"/>
              <a:t>Now you might be wondering why not keep all services in Core Services . </a:t>
            </a:r>
          </a:p>
          <a:p>
            <a:r>
              <a:rPr lang="en-US" baseline="0" dirty="0"/>
              <a:t>Remember that the services that are only needed for Eager Feature Module should be registered in the module where its being used.</a:t>
            </a:r>
          </a:p>
          <a:p>
            <a:r>
              <a:rPr lang="en-US" baseline="0" dirty="0"/>
              <a:t>And only the service which is used by all modules should be part of feature module.</a:t>
            </a:r>
          </a:p>
          <a:p>
            <a:r>
              <a:rPr lang="en-US" baseline="0" dirty="0"/>
              <a:t>It gives a nice sense to organization to your project.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E5752-14E3-4B3B-B9AE-13E0613879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2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8669-A581-4AF8-90A9-D40233F12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68411-E4DD-4D89-B07A-98B2EE789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36D6-8A46-4B53-A51B-A4D7C2D1F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0E7B-3417-4594-8FE9-1751D9CBE68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BCECB-0983-412B-9FDC-FD62E439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D3AD9-F56B-4996-BF24-ACF1E4A0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BDE3-E8A4-41FD-B1D4-087D9958E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5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B50C-2208-40A2-8BF4-E4BFD4E18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BC53B-D193-4660-ACF1-BEB7246B3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4BD00-E06D-43EF-9073-E06749709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0E7B-3417-4594-8FE9-1751D9CBE68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18AF0-4A0E-4648-8D41-1EA555CD3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DC843-D15F-4800-9F3E-6B689371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BDE3-E8A4-41FD-B1D4-087D9958E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9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C5213F-7BEE-4444-A1AF-9E0184038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39533-1F67-46DA-8A85-DDE418CEB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0421F-3851-494E-9B95-23C50C4B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0E7B-3417-4594-8FE9-1751D9CBE68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48915-F20F-46A0-83F4-99F0480D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A1641-409F-42CC-B02A-A5CA1352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BDE3-E8A4-41FD-B1D4-087D9958E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5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07046-A815-4BDF-B5D8-F07CAE7E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06D92-BAA9-4341-96DF-993225E56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60D99-C01D-433E-9357-D749A3190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0E7B-3417-4594-8FE9-1751D9CBE68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CB3FC-13DA-4105-A4C4-1B37DA22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655FF-FF8E-432E-8A7D-C3B095FE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BDE3-E8A4-41FD-B1D4-087D9958E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7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DFB2-5A9E-41D1-A163-7B29625E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B122F-0A1A-4D3A-9FA3-C6C627FEB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D3C82-AC64-4D92-9C20-536AC26A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0E7B-3417-4594-8FE9-1751D9CBE68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2C556-19DE-4D17-911D-6E1F5521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16720-7D15-4DC0-A0B7-FBA825C0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BDE3-E8A4-41FD-B1D4-087D9958E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1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D8897-E087-4535-AFEB-32114E6C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134F9-3E51-43E1-83CD-8889162A1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0460C-FBE8-43BD-BAE4-39158E723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9960F-6D5B-4234-9E98-0CBF5ADE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0E7B-3417-4594-8FE9-1751D9CBE68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A6FF6-A51B-4B1B-82A4-A3A0A478D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D33B4-A6EF-45FD-8B14-8E0F04AB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BDE3-E8A4-41FD-B1D4-087D9958E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2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B9E22-6382-472A-9F9A-A89B316E3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8EC22-3CC8-497E-A807-B9125B4A0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2FF0F-04EA-4743-92B0-CC206D6A8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F5B878-F59D-4B19-8E4B-D1BD69B0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918ADD-81F0-4DB5-BEDA-D3CB72E77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DD8E14-F0C0-48E1-9781-EF3E6F1D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0E7B-3417-4594-8FE9-1751D9CBE68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77EC52-2053-4A20-BD3D-F7538342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4AAE21-272B-43C1-8623-EC768458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BDE3-E8A4-41FD-B1D4-087D9958E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43EEF-21B0-4B7D-B217-A14781319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29C464-953F-4ECE-9727-00C6D8981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0E7B-3417-4594-8FE9-1751D9CBE68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7A058-CE86-4492-8E52-1D8263C4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666F5-0023-4104-9E3E-EB79BDD9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BDE3-E8A4-41FD-B1D4-087D9958E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9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6D552C-8A76-4ED3-983A-64814B56E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0E7B-3417-4594-8FE9-1751D9CBE68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C0C970-75FA-421C-A7F6-7588342F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CE646-F73A-4955-934A-1A31DAA7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BDE3-E8A4-41FD-B1D4-087D9958E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1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F7DC-3564-4D8F-A982-B2CD67C5E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98186-EFA4-4D7B-A534-FFE68E849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C9041-B443-4753-988A-85470EED0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A21C1-86FC-4B44-8817-DB9B1521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0E7B-3417-4594-8FE9-1751D9CBE68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77925-ECD1-4D1C-93B3-F5599E847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F533D-E177-438E-8D0C-EDBBE417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BDE3-E8A4-41FD-B1D4-087D9958E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2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0C28-2655-449D-9CB2-73FDCF516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CC4B61-AE78-44FF-9F87-174DC9D0E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1A003-38FC-4AEF-A0C9-742CBCBA4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B2805-CDC8-42FB-A85D-71832215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0E7B-3417-4594-8FE9-1751D9CBE68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44815-A5B9-434B-8F18-16A3A222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79E94-8B3D-40BF-A34A-8C9AE95A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BDE3-E8A4-41FD-B1D4-087D9958E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7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D48444-D2AC-492E-A2AD-66AB6C8BF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6278B-0B9A-43D9-8539-FD97C8E5A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AB065-2D1F-4763-AEF7-6D0B7369E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70E7B-3417-4594-8FE9-1751D9CBE68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F86D1-C36E-4714-8915-647ED9148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413E3-AE1E-42E2-B178-884F1BB86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BBDE3-E8A4-41FD-B1D4-087D9958E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9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ldbergyoni/nodebestpractic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styleguid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oldbergyoni/nodebestpractices" TargetMode="External"/><Relationship Id="rId4" Type="http://schemas.openxmlformats.org/officeDocument/2006/relationships/hyperlink" Target="https://www.pluralsight.com/paths/angula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21"/>
          <p:cNvSpPr txBox="1">
            <a:spLocks/>
          </p:cNvSpPr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Best Practices</a:t>
            </a:r>
          </a:p>
          <a:p>
            <a:pPr marL="1371600" lvl="3" indent="0" algn="ctr">
              <a:spcBef>
                <a:spcPct val="0"/>
              </a:spcBef>
              <a:spcAft>
                <a:spcPts val="600"/>
              </a:spcAft>
              <a:buNone/>
            </a:pP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1665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6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Angular Component Best Practices 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0924"/>
            <a:ext cx="10515600" cy="497042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Component Member sequence</a:t>
            </a:r>
          </a:p>
          <a:p>
            <a:pPr lvl="1"/>
            <a:r>
              <a:rPr lang="en-US" dirty="0"/>
              <a:t>Public properties and methods should be written above all private components ( as per style guide)</a:t>
            </a:r>
          </a:p>
          <a:p>
            <a:r>
              <a:rPr lang="en-US" dirty="0"/>
              <a:t>Implement Life Cycle Hook Interfaces.</a:t>
            </a:r>
          </a:p>
          <a:p>
            <a:pPr lvl="1"/>
            <a:r>
              <a:rPr lang="en-US" dirty="0"/>
              <a:t>Follow a similar order of Life Cycle Hooks across the application</a:t>
            </a:r>
          </a:p>
          <a:p>
            <a:r>
              <a:rPr lang="en-US" dirty="0"/>
              <a:t>When to (and not to) create components.</a:t>
            </a:r>
          </a:p>
          <a:p>
            <a:pPr lvl="1"/>
            <a:r>
              <a:rPr lang="en-US" dirty="0"/>
              <a:t>Decision about creating reusable component using content projection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47338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443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6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Angular Services Best Practices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0924"/>
            <a:ext cx="10515600" cy="497042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Marking Services as Injectable</a:t>
            </a:r>
          </a:p>
          <a:p>
            <a:pPr lvl="1"/>
            <a:r>
              <a:rPr lang="en-US" dirty="0"/>
              <a:t>Injectable decorator is needed whenever a service injects another service</a:t>
            </a:r>
          </a:p>
          <a:p>
            <a:pPr lvl="1"/>
            <a:r>
              <a:rPr lang="en-US" dirty="0"/>
              <a:t>Recommendation is to add Injectable as we never know when we want to inject dependency in a service. </a:t>
            </a:r>
          </a:p>
          <a:p>
            <a:r>
              <a:rPr lang="en-US" dirty="0"/>
              <a:t>Using Service for Data Retrieval </a:t>
            </a:r>
          </a:p>
          <a:p>
            <a:pPr lvl="1"/>
            <a:r>
              <a:rPr lang="en-US" dirty="0"/>
              <a:t>Use Service to get Data instead of getting data directly from component.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47338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481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063698" y="3857348"/>
            <a:ext cx="4062941" cy="19993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Lazy Feature Module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281841" y="4478740"/>
            <a:ext cx="2126436" cy="11418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Injector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6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Service Injector best practices.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0924"/>
            <a:ext cx="10515600" cy="4970426"/>
          </a:xfrm>
        </p:spPr>
        <p:txBody>
          <a:bodyPr/>
          <a:lstStyle/>
          <a:p>
            <a:r>
              <a:rPr lang="en-US" dirty="0"/>
              <a:t>Angular Injector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8550" y="1624083"/>
            <a:ext cx="8598089" cy="199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 Module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1528550" y="3802716"/>
            <a:ext cx="4062941" cy="19993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Eager Feature Module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44955" y="2354239"/>
            <a:ext cx="2094932" cy="11418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Injector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Flowchart: Internal Storage 13"/>
          <p:cNvSpPr/>
          <p:nvPr/>
        </p:nvSpPr>
        <p:spPr>
          <a:xfrm>
            <a:off x="2947916" y="4742597"/>
            <a:ext cx="1446663" cy="750627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17" name="Flowchart: Internal Storage 16"/>
          <p:cNvSpPr/>
          <p:nvPr/>
        </p:nvSpPr>
        <p:spPr>
          <a:xfrm>
            <a:off x="8535538" y="4742597"/>
            <a:ext cx="1501254" cy="750627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01598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0.18438 -0.294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-1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85 0.00093 L -0.16315 0.00093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8" grpId="0" animBg="1"/>
      <p:bldP spid="9" grpId="0" animBg="1"/>
      <p:bldP spid="12" grpId="0" animBg="1"/>
      <p:bldP spid="14" grpId="0" animBg="1"/>
      <p:bldP spid="14" grpId="1" animBg="1"/>
      <p:bldP spid="17" grpId="0" animBg="1"/>
      <p:bldP spid="1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522406" y="3125337"/>
            <a:ext cx="8598089" cy="13852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Core Services</a:t>
            </a:r>
          </a:p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6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Service Injector best practices.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0924"/>
            <a:ext cx="10515600" cy="4970426"/>
          </a:xfrm>
        </p:spPr>
        <p:txBody>
          <a:bodyPr/>
          <a:lstStyle/>
          <a:p>
            <a:r>
              <a:rPr lang="en-US" dirty="0"/>
              <a:t>Angular Injector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57554" y="4638903"/>
            <a:ext cx="4062941" cy="148946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Lazy Feature Module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00886" y="5185517"/>
            <a:ext cx="1885663" cy="8306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Injector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2406" y="1521864"/>
            <a:ext cx="8598089" cy="1548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 Module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522406" y="4638903"/>
            <a:ext cx="4062941" cy="15626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Eager Feature Module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38811" y="1992431"/>
            <a:ext cx="2094932" cy="9126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Injector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6" name="Flowchart: Internal Storage 15"/>
          <p:cNvSpPr/>
          <p:nvPr/>
        </p:nvSpPr>
        <p:spPr>
          <a:xfrm>
            <a:off x="5141782" y="3900698"/>
            <a:ext cx="1446663" cy="435517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19" name="Flowchart: Internal Storage 18"/>
          <p:cNvSpPr/>
          <p:nvPr/>
        </p:nvSpPr>
        <p:spPr>
          <a:xfrm>
            <a:off x="1951630" y="3874738"/>
            <a:ext cx="1344304" cy="435517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20" name="Flowchart: Internal Storage 19"/>
          <p:cNvSpPr/>
          <p:nvPr/>
        </p:nvSpPr>
        <p:spPr>
          <a:xfrm>
            <a:off x="3494507" y="3909428"/>
            <a:ext cx="1344304" cy="435517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21" name="Flowchart: Internal Storage 20"/>
          <p:cNvSpPr/>
          <p:nvPr/>
        </p:nvSpPr>
        <p:spPr>
          <a:xfrm>
            <a:off x="8540306" y="3853188"/>
            <a:ext cx="1344304" cy="435517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22" name="Flowchart: Internal Storage 21"/>
          <p:cNvSpPr/>
          <p:nvPr/>
        </p:nvSpPr>
        <p:spPr>
          <a:xfrm>
            <a:off x="6930548" y="3874738"/>
            <a:ext cx="1344304" cy="435517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23" name="Flowchart: Internal Storage 22"/>
          <p:cNvSpPr/>
          <p:nvPr/>
        </p:nvSpPr>
        <p:spPr>
          <a:xfrm>
            <a:off x="5165897" y="3897632"/>
            <a:ext cx="1344304" cy="435517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0505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96296E-6 L 0.00052 -0.22708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6" grpId="1" animBg="1"/>
      <p:bldP spid="16" grpId="2" animBg="1"/>
      <p:bldP spid="19" grpId="0" animBg="1"/>
      <p:bldP spid="19" grpId="1" animBg="1"/>
      <p:bldP spid="20" grpId="0" animBg="1"/>
      <p:bldP spid="21" grpId="0" animBg="1"/>
      <p:bldP spid="21" grpId="1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6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Angular Performance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0924"/>
            <a:ext cx="10515600" cy="4970426"/>
          </a:xfrm>
        </p:spPr>
        <p:txBody>
          <a:bodyPr>
            <a:normAutofit/>
          </a:bodyPr>
          <a:lstStyle/>
          <a:p>
            <a:r>
              <a:rPr lang="en-US" sz="2000" dirty="0"/>
              <a:t>Ahead of time compiler and the CLI</a:t>
            </a:r>
          </a:p>
          <a:p>
            <a:pPr lvl="1"/>
            <a:r>
              <a:rPr lang="en-US" sz="2000" dirty="0"/>
              <a:t>Use the Angular CLI</a:t>
            </a:r>
          </a:p>
          <a:p>
            <a:pPr lvl="1"/>
            <a:r>
              <a:rPr lang="en-US" sz="2000" dirty="0"/>
              <a:t>Compile  before deploying ( use </a:t>
            </a:r>
            <a:r>
              <a:rPr lang="en-US" sz="2000" dirty="0" err="1"/>
              <a:t>webpack</a:t>
            </a:r>
            <a:r>
              <a:rPr lang="en-US" sz="2000" dirty="0"/>
              <a:t> CLI commands properly)</a:t>
            </a:r>
          </a:p>
          <a:p>
            <a:pPr lvl="2"/>
            <a:r>
              <a:rPr lang="en-US" dirty="0"/>
              <a:t>Like use command </a:t>
            </a:r>
            <a:r>
              <a:rPr lang="en-US" dirty="0" err="1"/>
              <a:t>npm</a:t>
            </a:r>
            <a:r>
              <a:rPr lang="en-US" dirty="0"/>
              <a:t> run build -- -- prod. </a:t>
            </a:r>
          </a:p>
          <a:p>
            <a:pPr lvl="2"/>
            <a:r>
              <a:rPr lang="en-US" dirty="0"/>
              <a:t>This creates the </a:t>
            </a:r>
            <a:r>
              <a:rPr lang="en-US" dirty="0" err="1"/>
              <a:t>dist</a:t>
            </a:r>
            <a:r>
              <a:rPr lang="en-US" dirty="0"/>
              <a:t> folder which will be deployed.</a:t>
            </a:r>
          </a:p>
          <a:p>
            <a:r>
              <a:rPr lang="en-US" sz="2000" dirty="0"/>
              <a:t>Lazy Loading feature Modules</a:t>
            </a:r>
          </a:p>
          <a:p>
            <a:pPr lvl="1"/>
            <a:r>
              <a:rPr lang="en-US" sz="2000" dirty="0"/>
              <a:t>Take the example of User folder in current application</a:t>
            </a:r>
          </a:p>
          <a:p>
            <a:r>
              <a:rPr lang="en-US" sz="2000" dirty="0"/>
              <a:t>Monitoring bundle sizes</a:t>
            </a:r>
          </a:p>
          <a:p>
            <a:pPr lvl="1"/>
            <a:r>
              <a:rPr lang="en-US" sz="2000" dirty="0"/>
              <a:t>Observe the vendor bundle size in application</a:t>
            </a:r>
          </a:p>
          <a:p>
            <a:pPr lvl="1"/>
            <a:r>
              <a:rPr lang="en-US" sz="2000" dirty="0"/>
              <a:t>We can monitor bundle size using various tools like source-map-explorer</a:t>
            </a:r>
          </a:p>
          <a:p>
            <a:r>
              <a:rPr lang="en-US" sz="2000" dirty="0"/>
              <a:t>Pure and Impure Pipe performance</a:t>
            </a:r>
          </a:p>
          <a:p>
            <a:pPr lvl="1"/>
            <a:r>
              <a:rPr lang="en-US" sz="2000" dirty="0"/>
              <a:t>Pipes are pure by default so they don’t understand mutations </a:t>
            </a:r>
          </a:p>
          <a:p>
            <a:pPr lvl="1"/>
            <a:r>
              <a:rPr lang="en-US" sz="2000" dirty="0"/>
              <a:t>Never use impure pipes for sorting</a:t>
            </a:r>
          </a:p>
          <a:p>
            <a:pPr lvl="1"/>
            <a:r>
              <a:rPr lang="en-US" sz="2000" dirty="0"/>
              <a:t>Use mutations appropriately with pure pipes while filtering on UI.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47338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79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6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Node Best Practices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0924"/>
            <a:ext cx="10515600" cy="497042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Project Structure Practices</a:t>
            </a:r>
            <a:endParaRPr lang="en-US" dirty="0"/>
          </a:p>
          <a:p>
            <a:pPr lvl="1"/>
            <a:r>
              <a:rPr lang="en-US" dirty="0"/>
              <a:t>Structure your solution by components</a:t>
            </a:r>
          </a:p>
          <a:p>
            <a:pPr lvl="1"/>
            <a:r>
              <a:rPr lang="en-US" dirty="0"/>
              <a:t>Layer your components, keep Express within its boundaries</a:t>
            </a:r>
          </a:p>
          <a:p>
            <a:pPr lvl="1"/>
            <a:r>
              <a:rPr lang="en-US" dirty="0"/>
              <a:t>Wrap common utilities as </a:t>
            </a:r>
            <a:r>
              <a:rPr lang="en-US" dirty="0" err="1"/>
              <a:t>npm</a:t>
            </a:r>
            <a:r>
              <a:rPr lang="en-US" dirty="0"/>
              <a:t> packages</a:t>
            </a:r>
          </a:p>
          <a:p>
            <a:pPr lvl="1"/>
            <a:r>
              <a:rPr lang="en-US" dirty="0"/>
              <a:t>Separate Express 'app' and 'server’</a:t>
            </a:r>
          </a:p>
          <a:p>
            <a:r>
              <a:rPr lang="en-US" b="1" dirty="0">
                <a:solidFill>
                  <a:srgbClr val="7030A0"/>
                </a:solidFill>
              </a:rPr>
              <a:t>Error Handling Practices</a:t>
            </a:r>
          </a:p>
          <a:p>
            <a:pPr lvl="1"/>
            <a:r>
              <a:rPr lang="en-US" dirty="0"/>
              <a:t>Use Async-Await or promises for async error handling</a:t>
            </a:r>
          </a:p>
          <a:p>
            <a:pPr lvl="1"/>
            <a:r>
              <a:rPr lang="en-US" dirty="0"/>
              <a:t>Use only the built-in Error object</a:t>
            </a:r>
          </a:p>
          <a:p>
            <a:pPr lvl="1"/>
            <a:r>
              <a:rPr lang="en-US" dirty="0"/>
              <a:t>Distinguish operational vs programmer errors</a:t>
            </a:r>
          </a:p>
          <a:p>
            <a:pPr lvl="1"/>
            <a:r>
              <a:rPr lang="en-US" dirty="0"/>
              <a:t>Handle errors centrally, not within an Express middleware to avoid duplicity and confusion</a:t>
            </a:r>
          </a:p>
          <a:p>
            <a:pPr lvl="1"/>
            <a:r>
              <a:rPr lang="en-US" dirty="0"/>
              <a:t>Document API errors using Swagger or </a:t>
            </a:r>
            <a:r>
              <a:rPr lang="en-US" dirty="0" err="1"/>
              <a:t>GraphQL</a:t>
            </a:r>
            <a:endParaRPr lang="en-US" dirty="0"/>
          </a:p>
          <a:p>
            <a:pPr lvl="1"/>
            <a:r>
              <a:rPr lang="en-US" dirty="0"/>
              <a:t>Exit the process gracefully when a stranger comes to town</a:t>
            </a:r>
          </a:p>
          <a:p>
            <a:pPr lvl="1"/>
            <a:r>
              <a:rPr lang="en-US" dirty="0"/>
              <a:t>Test error flows using your favorite test framework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47338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5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6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Node Best Practices 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0924"/>
            <a:ext cx="10515600" cy="497042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Code Style Practices</a:t>
            </a:r>
            <a:endParaRPr lang="en-US" dirty="0"/>
          </a:p>
          <a:p>
            <a:pPr lvl="1"/>
            <a:r>
              <a:rPr lang="en-US" dirty="0"/>
              <a:t>Use Lint for checking possible code errors and fixing code style </a:t>
            </a:r>
          </a:p>
          <a:p>
            <a:pPr lvl="1"/>
            <a:r>
              <a:rPr lang="en-US" dirty="0"/>
              <a:t>Use Node.js specific plugins like </a:t>
            </a:r>
            <a:r>
              <a:rPr lang="en-US" dirty="0" err="1"/>
              <a:t>nodemon</a:t>
            </a:r>
            <a:r>
              <a:rPr lang="en-US" dirty="0"/>
              <a:t>, </a:t>
            </a:r>
            <a:r>
              <a:rPr lang="en-US" dirty="0" err="1"/>
              <a:t>eslint</a:t>
            </a:r>
            <a:r>
              <a:rPr lang="en-US" dirty="0"/>
              <a:t>-plugin-node, </a:t>
            </a:r>
            <a:r>
              <a:rPr lang="en-US" dirty="0" err="1"/>
              <a:t>eslint</a:t>
            </a:r>
            <a:r>
              <a:rPr lang="en-US" dirty="0"/>
              <a:t>-plugin-node-security etc. </a:t>
            </a:r>
          </a:p>
          <a:p>
            <a:pPr lvl="1"/>
            <a:r>
              <a:rPr lang="en-US" dirty="0"/>
              <a:t>Use naming conventions for variables, constants, functions and classes</a:t>
            </a:r>
          </a:p>
          <a:p>
            <a:pPr lvl="2"/>
            <a:r>
              <a:rPr lang="en-US" b="1" i="1" dirty="0" err="1"/>
              <a:t>lowerCamelCase</a:t>
            </a:r>
            <a:r>
              <a:rPr lang="en-US" dirty="0"/>
              <a:t> when naming constants, variables and functions</a:t>
            </a:r>
          </a:p>
          <a:p>
            <a:pPr lvl="2"/>
            <a:r>
              <a:rPr lang="en-US" b="1" i="1" dirty="0" err="1"/>
              <a:t>UpperCamelCase</a:t>
            </a:r>
            <a:r>
              <a:rPr lang="en-US" dirty="0"/>
              <a:t> (capital first letter as well) when naming classes. </a:t>
            </a:r>
          </a:p>
          <a:p>
            <a:pPr lvl="1"/>
            <a:r>
              <a:rPr lang="en-US" dirty="0"/>
              <a:t>Prefer const over let. Ditch the var</a:t>
            </a:r>
          </a:p>
          <a:p>
            <a:pPr lvl="1"/>
            <a:r>
              <a:rPr lang="en-US" dirty="0"/>
              <a:t>Require modules by folders, opposed to the files directly</a:t>
            </a:r>
          </a:p>
          <a:p>
            <a:pPr lvl="1"/>
            <a:r>
              <a:rPr lang="en-US" dirty="0"/>
              <a:t>Use Async Await, avoid callbacks</a:t>
            </a:r>
          </a:p>
          <a:p>
            <a:pPr lvl="1"/>
            <a:r>
              <a:rPr lang="en-US" dirty="0"/>
              <a:t>Use arrow function expressions (=&gt;)</a:t>
            </a:r>
          </a:p>
          <a:p>
            <a:r>
              <a:rPr lang="en-US" b="1" dirty="0">
                <a:solidFill>
                  <a:srgbClr val="7030A0"/>
                </a:solidFill>
              </a:rPr>
              <a:t>Testing And Overall Quality Practices</a:t>
            </a:r>
          </a:p>
          <a:p>
            <a:r>
              <a:rPr lang="en-US" b="1" dirty="0">
                <a:solidFill>
                  <a:srgbClr val="7030A0"/>
                </a:solidFill>
              </a:rPr>
              <a:t>Going To Production Practices</a:t>
            </a:r>
          </a:p>
          <a:p>
            <a:r>
              <a:rPr lang="en-US" b="1" dirty="0">
                <a:solidFill>
                  <a:srgbClr val="7030A0"/>
                </a:solidFill>
              </a:rPr>
              <a:t>Security Best Practices</a:t>
            </a:r>
          </a:p>
          <a:p>
            <a:r>
              <a:rPr lang="en-US" b="1" dirty="0">
                <a:solidFill>
                  <a:srgbClr val="7030A0"/>
                </a:solidFill>
              </a:rPr>
              <a:t>Performance Best Practices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Follow Link - </a:t>
            </a:r>
            <a:r>
              <a:rPr lang="en-US" dirty="0">
                <a:hlinkClick r:id="rId3"/>
              </a:rPr>
              <a:t>https://github.com/goldbergyoni/nodebestpractices</a:t>
            </a:r>
            <a:endParaRPr lang="en-US" b="1" dirty="0">
              <a:solidFill>
                <a:srgbClr val="7030A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47338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929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2ACF-B440-4C5E-89F6-2AFEA486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230"/>
          </a:xfrm>
        </p:spPr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MONGO DB Operations Best Practices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60EC1AB-056E-4D3A-81C1-49F3F092D3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359872"/>
              </p:ext>
            </p:extLst>
          </p:nvPr>
        </p:nvGraphicFramePr>
        <p:xfrm>
          <a:off x="394855" y="2036619"/>
          <a:ext cx="11471563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Packager Shell Object" showAsIcon="1" r:id="rId3" imgW="2667960" imgH="532800" progId="Package">
                  <p:embed/>
                </p:oleObj>
              </mc:Choice>
              <mc:Fallback>
                <p:oleObj name="Packager Shell Object" showAsIcon="1" r:id="rId3" imgW="2667960" imgH="532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4855" y="2036619"/>
                        <a:ext cx="11471563" cy="251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2066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249"/>
          </a:xfrm>
        </p:spPr>
        <p:txBody>
          <a:bodyPr>
            <a:normAutofit/>
          </a:bodyPr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8371"/>
            <a:ext cx="10515600" cy="4832008"/>
          </a:xfrm>
        </p:spPr>
        <p:txBody>
          <a:bodyPr/>
          <a:lstStyle/>
          <a:p>
            <a:r>
              <a:rPr lang="en-US" dirty="0"/>
              <a:t>Official :  </a:t>
            </a:r>
            <a:r>
              <a:rPr lang="en-US" dirty="0">
                <a:hlinkClick r:id="rId3"/>
              </a:rPr>
              <a:t>https://angular.io/guide/styleguide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https://www.pluralsight.com/paths/angular</a:t>
            </a:r>
            <a:endParaRPr lang="en-US" dirty="0"/>
          </a:p>
          <a:p>
            <a:r>
              <a:rPr lang="en-US" dirty="0">
                <a:hlinkClick r:id="rId5"/>
              </a:rPr>
              <a:t>https://github.com/goldbergyoni/nodebestpractices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60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5F0095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0924"/>
            <a:ext cx="10515600" cy="49704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Understanding Project and Folder Organization</a:t>
            </a:r>
          </a:p>
          <a:p>
            <a:r>
              <a:rPr lang="en-US" dirty="0"/>
              <a:t>Angular </a:t>
            </a:r>
          </a:p>
          <a:p>
            <a:pPr lvl="1"/>
            <a:r>
              <a:rPr lang="en-US" dirty="0"/>
              <a:t>Angular Module Organization</a:t>
            </a:r>
          </a:p>
          <a:p>
            <a:pPr lvl="1"/>
            <a:r>
              <a:rPr lang="en-US" dirty="0"/>
              <a:t>Component and Services Best Practices</a:t>
            </a:r>
          </a:p>
          <a:p>
            <a:pPr lvl="1"/>
            <a:r>
              <a:rPr lang="en-US" dirty="0"/>
              <a:t>Important performance best practices</a:t>
            </a:r>
          </a:p>
          <a:p>
            <a:pPr lvl="1"/>
            <a:r>
              <a:rPr lang="en-US" dirty="0"/>
              <a:t>Basic Coding best practices</a:t>
            </a:r>
          </a:p>
          <a:p>
            <a:r>
              <a:rPr lang="en-US" dirty="0"/>
              <a:t>NodeJs Best Practices</a:t>
            </a:r>
          </a:p>
          <a:p>
            <a:pPr lvl="1"/>
            <a:r>
              <a:rPr lang="en-US" dirty="0"/>
              <a:t>Project Structure Practices</a:t>
            </a:r>
          </a:p>
          <a:p>
            <a:pPr lvl="1"/>
            <a:r>
              <a:rPr lang="en-US" dirty="0"/>
              <a:t>Error Handling Practices</a:t>
            </a:r>
          </a:p>
          <a:p>
            <a:pPr lvl="1"/>
            <a:r>
              <a:rPr lang="en-US" dirty="0"/>
              <a:t>Code Style Practices</a:t>
            </a:r>
          </a:p>
          <a:p>
            <a:pPr lvl="1"/>
            <a:endParaRPr lang="en-US" dirty="0"/>
          </a:p>
          <a:p>
            <a:r>
              <a:rPr lang="en-US" dirty="0"/>
              <a:t>Links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1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967" y="180880"/>
            <a:ext cx="10515600" cy="599609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5F0095"/>
                </a:solidFill>
              </a:rPr>
              <a:t>File and Folder Structure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8801"/>
            <a:ext cx="10563367" cy="12682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600" dirty="0">
                <a:solidFill>
                  <a:srgbClr val="00B050"/>
                </a:solidFill>
              </a:rPr>
              <a:t>LIFT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61030" y="2325366"/>
            <a:ext cx="10563367" cy="36475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>
                <a:solidFill>
                  <a:srgbClr val="00B050"/>
                </a:solidFill>
              </a:rPr>
              <a:t>L – Locate Code Quickly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B050"/>
                </a:solidFill>
              </a:rPr>
              <a:t>I  – Identify Code at a glance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B050"/>
                </a:solidFill>
              </a:rPr>
              <a:t>F – Flattest structure possible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dirty="0">
                <a:solidFill>
                  <a:srgbClr val="00B050"/>
                </a:solidFill>
              </a:rPr>
              <a:t>T – Try to be dry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6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5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60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File and Folder Structure 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0924"/>
            <a:ext cx="10515600" cy="4970426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>
                <a:solidFill>
                  <a:srgbClr val="7030A0"/>
                </a:solidFill>
              </a:rPr>
              <a:t>Explaining LI from LIFT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L – Locate Code Quickly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I  – Identify Code at a glance</a:t>
            </a:r>
          </a:p>
          <a:p>
            <a:r>
              <a:rPr lang="en-US" u="sng" dirty="0">
                <a:solidFill>
                  <a:srgbClr val="7030A0"/>
                </a:solidFill>
              </a:rPr>
              <a:t>File Naming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Prefix-</a:t>
            </a:r>
            <a:r>
              <a:rPr lang="en-US" dirty="0" err="1">
                <a:solidFill>
                  <a:srgbClr val="7030A0"/>
                </a:solidFill>
              </a:rPr>
              <a:t>Descriptor.component.ts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lang="en-US" dirty="0">
                <a:solidFill>
                  <a:srgbClr val="7030A0"/>
                </a:solidFill>
              </a:rPr>
              <a:t>Follow Exercise in Notes below </a:t>
            </a:r>
          </a:p>
          <a:p>
            <a:r>
              <a:rPr lang="en-US" u="sng" dirty="0">
                <a:solidFill>
                  <a:srgbClr val="7030A0"/>
                </a:solidFill>
              </a:rPr>
              <a:t>Folder Structure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Scalable in multi modules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Organize based on feature areas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Reusability</a:t>
            </a:r>
          </a:p>
          <a:p>
            <a:r>
              <a:rPr lang="en-US" u="sng" dirty="0">
                <a:solidFill>
                  <a:srgbClr val="7030A0"/>
                </a:solidFill>
              </a:rPr>
              <a:t>One Item per file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Each file do one activity. Refer to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   sign in component in first application</a:t>
            </a:r>
          </a:p>
          <a:p>
            <a:pPr lvl="1"/>
            <a:endParaRPr lang="en-US" dirty="0">
              <a:solidFill>
                <a:srgbClr val="7030A0"/>
              </a:solidFill>
            </a:endParaRPr>
          </a:p>
          <a:p>
            <a:pPr lvl="1"/>
            <a:endParaRPr lang="en-US" u="sng" dirty="0">
              <a:solidFill>
                <a:srgbClr val="7030A0"/>
              </a:solidFill>
            </a:endParaRPr>
          </a:p>
          <a:p>
            <a:pPr lvl="1"/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u="sng" dirty="0">
              <a:solidFill>
                <a:srgbClr val="7030A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71278" y="6571853"/>
            <a:ext cx="5714999" cy="14604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Copyright © 2017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Acenture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 All rights reserved.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912" y="1535654"/>
            <a:ext cx="2579428" cy="49485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8591" y="1535654"/>
            <a:ext cx="2572603" cy="495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1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6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Angular - General Coding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0924"/>
            <a:ext cx="10515600" cy="4970426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Single responsibility principle </a:t>
            </a:r>
          </a:p>
          <a:p>
            <a:pPr lvl="1"/>
            <a:r>
              <a:rPr lang="en-US" dirty="0"/>
              <a:t>Single class or module should have single responsibility</a:t>
            </a:r>
          </a:p>
          <a:p>
            <a:r>
              <a:rPr lang="en-US" dirty="0"/>
              <a:t>Symbol Naming</a:t>
            </a:r>
          </a:p>
          <a:p>
            <a:pPr lvl="1"/>
            <a:r>
              <a:rPr lang="en-US" dirty="0"/>
              <a:t>Readable variable names, classes, properties etc.</a:t>
            </a:r>
          </a:p>
          <a:p>
            <a:pPr lvl="1"/>
            <a:r>
              <a:rPr lang="en-US" dirty="0"/>
              <a:t>Classes should be named Pascal Case</a:t>
            </a:r>
          </a:p>
          <a:p>
            <a:pPr lvl="1"/>
            <a:r>
              <a:rPr lang="en-US" dirty="0"/>
              <a:t>Properties and methods should be in lower camel case</a:t>
            </a:r>
          </a:p>
          <a:p>
            <a:pPr lvl="1"/>
            <a:r>
              <a:rPr lang="en-US" dirty="0"/>
              <a:t>Angular recommends line spacing on Imports ( between third party and our own imports) </a:t>
            </a:r>
          </a:p>
          <a:p>
            <a:pPr lvl="1"/>
            <a:r>
              <a:rPr lang="en-US" dirty="0"/>
              <a:t>Angular recommends use lower camel case for naming constants</a:t>
            </a:r>
          </a:p>
          <a:p>
            <a:r>
              <a:rPr lang="en-US" dirty="0"/>
              <a:t>Use Lint for checking possible code errors and fixing code style</a:t>
            </a:r>
          </a:p>
          <a:p>
            <a:r>
              <a:rPr lang="en-US" dirty="0"/>
              <a:t>Use arrow function expressions (=&gt;)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3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6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General Coding Best Practices 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0924"/>
            <a:ext cx="10515600" cy="4970426"/>
          </a:xfrm>
        </p:spPr>
        <p:txBody>
          <a:bodyPr/>
          <a:lstStyle/>
          <a:p>
            <a:r>
              <a:rPr lang="en-US" dirty="0"/>
              <a:t>Preferring immutability</a:t>
            </a:r>
          </a:p>
          <a:p>
            <a:pPr lvl="1"/>
            <a:r>
              <a:rPr lang="en-US" dirty="0"/>
              <a:t>It basically means not mutating existing objects in memory rather create new objects</a:t>
            </a:r>
          </a:p>
          <a:p>
            <a:pPr lvl="1"/>
            <a:r>
              <a:rPr lang="en-US" dirty="0"/>
              <a:t>Best Practice not only in Angular but also in JavaScript</a:t>
            </a:r>
          </a:p>
          <a:p>
            <a:pPr lvl="1"/>
            <a:r>
              <a:rPr lang="en-US" dirty="0"/>
              <a:t>Helps in avoiding bugs such as values unexpectedly changed </a:t>
            </a:r>
          </a:p>
          <a:p>
            <a:pPr lvl="1"/>
            <a:r>
              <a:rPr lang="en-US" dirty="0"/>
              <a:t>Identifies Change detection</a:t>
            </a:r>
          </a:p>
          <a:p>
            <a:r>
              <a:rPr lang="en-US" dirty="0"/>
              <a:t>Using small functions</a:t>
            </a:r>
          </a:p>
          <a:p>
            <a:pPr lvl="1"/>
            <a:r>
              <a:rPr lang="en-US" dirty="0"/>
              <a:t>Break big functions in smaller reusable functions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30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6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Angular Module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0924"/>
            <a:ext cx="5917442" cy="4970426"/>
          </a:xfrm>
        </p:spPr>
        <p:txBody>
          <a:bodyPr/>
          <a:lstStyle/>
          <a:p>
            <a:r>
              <a:rPr lang="en-US" dirty="0"/>
              <a:t>Angular module overview</a:t>
            </a:r>
          </a:p>
          <a:p>
            <a:r>
              <a:rPr lang="en-US" dirty="0"/>
              <a:t>Creating a core module</a:t>
            </a:r>
          </a:p>
          <a:p>
            <a:r>
              <a:rPr lang="en-US" dirty="0"/>
              <a:t>Creating a shared module </a:t>
            </a:r>
          </a:p>
          <a:p>
            <a:r>
              <a:rPr lang="en-US" dirty="0"/>
              <a:t>Creating a feature module</a:t>
            </a:r>
          </a:p>
          <a:p>
            <a:r>
              <a:rPr lang="en-US" dirty="0"/>
              <a:t>Only import sections to your module that you need in your application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Provides high level of encapsulation</a:t>
            </a:r>
          </a:p>
          <a:p>
            <a:pPr lvl="1"/>
            <a:r>
              <a:rPr lang="en-US" dirty="0"/>
              <a:t>Feature modules are lazily loaded </a:t>
            </a:r>
          </a:p>
          <a:p>
            <a:pPr marL="457200" lvl="1" indent="0">
              <a:buNone/>
            </a:pPr>
            <a:r>
              <a:rPr lang="en-US" dirty="0"/>
              <a:t>    which helps in performance.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642" y="1010924"/>
            <a:ext cx="5072984" cy="412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6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6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Recommended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0924"/>
            <a:ext cx="10515600" cy="497042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64734"/>
            <a:ext cx="7581967" cy="515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60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6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Angular Component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0924"/>
            <a:ext cx="10515600" cy="4970426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Prefixing Component Selectors.</a:t>
            </a:r>
          </a:p>
          <a:p>
            <a:pPr lvl="1"/>
            <a:r>
              <a:rPr lang="en-US" dirty="0"/>
              <a:t>Add Prefix to Selectors in specific feature areas. It Avoid conflicts. </a:t>
            </a:r>
          </a:p>
          <a:p>
            <a:pPr lvl="1"/>
            <a:r>
              <a:rPr lang="en-US" dirty="0"/>
              <a:t>It should be two to four characters long</a:t>
            </a:r>
          </a:p>
          <a:p>
            <a:r>
              <a:rPr lang="en-US" dirty="0"/>
              <a:t>Separating Component, CSS and template files.</a:t>
            </a:r>
          </a:p>
          <a:p>
            <a:pPr lvl="1"/>
            <a:r>
              <a:rPr lang="en-US" dirty="0"/>
              <a:t>Angular Style guide suggests that if template or </a:t>
            </a:r>
            <a:r>
              <a:rPr lang="en-US" dirty="0" err="1"/>
              <a:t>css</a:t>
            </a:r>
            <a:r>
              <a:rPr lang="en-US" dirty="0"/>
              <a:t> are more than 3 line Separate them.</a:t>
            </a:r>
          </a:p>
          <a:p>
            <a:pPr lvl="1"/>
            <a:r>
              <a:rPr lang="en-US" dirty="0"/>
              <a:t>It should follow LI principle from LIFT.</a:t>
            </a:r>
          </a:p>
          <a:p>
            <a:r>
              <a:rPr lang="en-US" dirty="0"/>
              <a:t>Decorating Input and Output Properties </a:t>
            </a:r>
          </a:p>
          <a:p>
            <a:pPr lvl="1"/>
            <a:r>
              <a:rPr lang="en-US" dirty="0"/>
              <a:t>There are two ways to declare them. Using Decorators and using metadata</a:t>
            </a:r>
          </a:p>
          <a:p>
            <a:r>
              <a:rPr lang="en-US" dirty="0"/>
              <a:t>Delegating complex logic to services</a:t>
            </a:r>
          </a:p>
          <a:p>
            <a:pPr lvl="1"/>
            <a:r>
              <a:rPr lang="en-US" dirty="0"/>
              <a:t>Component should work on single responsibility principle.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75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1155</Words>
  <Application>Microsoft Office PowerPoint</Application>
  <PresentationFormat>Widescreen</PresentationFormat>
  <Paragraphs>277</Paragraphs>
  <Slides>18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Package</vt:lpstr>
      <vt:lpstr>PowerPoint Presentation</vt:lpstr>
      <vt:lpstr>Agenda</vt:lpstr>
      <vt:lpstr>File and Folder Structure </vt:lpstr>
      <vt:lpstr>File and Folder Structure continued…</vt:lpstr>
      <vt:lpstr>Angular - General Coding Best Practices</vt:lpstr>
      <vt:lpstr>General Coding Best Practices Continued…</vt:lpstr>
      <vt:lpstr>Angular Module Organization</vt:lpstr>
      <vt:lpstr>Recommended Modules</vt:lpstr>
      <vt:lpstr>Angular Component Best Practices</vt:lpstr>
      <vt:lpstr>Angular Component Best Practices continued…</vt:lpstr>
      <vt:lpstr>Angular Services Best Practices </vt:lpstr>
      <vt:lpstr>Service Injector best practices.</vt:lpstr>
      <vt:lpstr>Service Injector best practices.</vt:lpstr>
      <vt:lpstr>Angular Performance Best Practices</vt:lpstr>
      <vt:lpstr>Node Best Practices </vt:lpstr>
      <vt:lpstr>Node Best Practices Continued…</vt:lpstr>
      <vt:lpstr>MONGO DB Operations Best Practices 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BIPUL KUMAR</dc:creator>
  <cp:lastModifiedBy>BIPUL KUMAR</cp:lastModifiedBy>
  <cp:revision>10</cp:revision>
  <dcterms:created xsi:type="dcterms:W3CDTF">2020-05-15T14:43:22Z</dcterms:created>
  <dcterms:modified xsi:type="dcterms:W3CDTF">2020-05-15T15:52:48Z</dcterms:modified>
</cp:coreProperties>
</file>