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44"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BDF39DC-55A1-414F-9FC8-A7DC4BA0A7B7}" type="datetimeFigureOut">
              <a:rPr lang="en-US" smtClean="0"/>
              <a:t>19/6/2023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25516-C29A-4B64-ACF1-F562D0639155}" type="slidenum">
              <a:rPr lang="en-US" smtClean="0"/>
              <a:t>‹#›</a:t>
            </a:fld>
            <a:endParaRPr lang="en-US"/>
          </a:p>
        </p:txBody>
      </p:sp>
    </p:spTree>
    <p:extLst>
      <p:ext uri="{BB962C8B-B14F-4D97-AF65-F5344CB8AC3E}">
        <p14:creationId xmlns:p14="http://schemas.microsoft.com/office/powerpoint/2010/main" val="20658130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DF39DC-55A1-414F-9FC8-A7DC4BA0A7B7}" type="datetimeFigureOut">
              <a:rPr lang="en-US" smtClean="0"/>
              <a:t>19/6/2023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25516-C29A-4B64-ACF1-F562D0639155}" type="slidenum">
              <a:rPr lang="en-US" smtClean="0"/>
              <a:t>‹#›</a:t>
            </a:fld>
            <a:endParaRPr lang="en-US"/>
          </a:p>
        </p:txBody>
      </p:sp>
    </p:spTree>
    <p:extLst>
      <p:ext uri="{BB962C8B-B14F-4D97-AF65-F5344CB8AC3E}">
        <p14:creationId xmlns:p14="http://schemas.microsoft.com/office/powerpoint/2010/main" val="39798057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DF39DC-55A1-414F-9FC8-A7DC4BA0A7B7}" type="datetimeFigureOut">
              <a:rPr lang="en-US" smtClean="0"/>
              <a:t>19/6/2023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25516-C29A-4B64-ACF1-F562D0639155}"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972505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DF39DC-55A1-414F-9FC8-A7DC4BA0A7B7}" type="datetimeFigureOut">
              <a:rPr lang="en-US" smtClean="0"/>
              <a:t>19/6/2023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25516-C29A-4B64-ACF1-F562D0639155}" type="slidenum">
              <a:rPr lang="en-US" smtClean="0"/>
              <a:t>‹#›</a:t>
            </a:fld>
            <a:endParaRPr lang="en-US"/>
          </a:p>
        </p:txBody>
      </p:sp>
    </p:spTree>
    <p:extLst>
      <p:ext uri="{BB962C8B-B14F-4D97-AF65-F5344CB8AC3E}">
        <p14:creationId xmlns:p14="http://schemas.microsoft.com/office/powerpoint/2010/main" val="35684200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DF39DC-55A1-414F-9FC8-A7DC4BA0A7B7}" type="datetimeFigureOut">
              <a:rPr lang="en-US" smtClean="0"/>
              <a:t>19/6/2023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25516-C29A-4B64-ACF1-F562D0639155}"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950535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DF39DC-55A1-414F-9FC8-A7DC4BA0A7B7}" type="datetimeFigureOut">
              <a:rPr lang="en-US" smtClean="0"/>
              <a:t>19/6/2023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25516-C29A-4B64-ACF1-F562D0639155}" type="slidenum">
              <a:rPr lang="en-US" smtClean="0"/>
              <a:t>‹#›</a:t>
            </a:fld>
            <a:endParaRPr lang="en-US"/>
          </a:p>
        </p:txBody>
      </p:sp>
    </p:spTree>
    <p:extLst>
      <p:ext uri="{BB962C8B-B14F-4D97-AF65-F5344CB8AC3E}">
        <p14:creationId xmlns:p14="http://schemas.microsoft.com/office/powerpoint/2010/main" val="219948148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DF39DC-55A1-414F-9FC8-A7DC4BA0A7B7}" type="datetimeFigureOut">
              <a:rPr lang="en-US" smtClean="0"/>
              <a:t>19/6/2023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25516-C29A-4B64-ACF1-F562D0639155}" type="slidenum">
              <a:rPr lang="en-US" smtClean="0"/>
              <a:t>‹#›</a:t>
            </a:fld>
            <a:endParaRPr lang="en-US"/>
          </a:p>
        </p:txBody>
      </p:sp>
    </p:spTree>
    <p:extLst>
      <p:ext uri="{BB962C8B-B14F-4D97-AF65-F5344CB8AC3E}">
        <p14:creationId xmlns:p14="http://schemas.microsoft.com/office/powerpoint/2010/main" val="255684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DF39DC-55A1-414F-9FC8-A7DC4BA0A7B7}" type="datetimeFigureOut">
              <a:rPr lang="en-US" smtClean="0"/>
              <a:t>19/6/2023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25516-C29A-4B64-ACF1-F562D0639155}" type="slidenum">
              <a:rPr lang="en-US" smtClean="0"/>
              <a:t>‹#›</a:t>
            </a:fld>
            <a:endParaRPr lang="en-US"/>
          </a:p>
        </p:txBody>
      </p:sp>
    </p:spTree>
    <p:extLst>
      <p:ext uri="{BB962C8B-B14F-4D97-AF65-F5344CB8AC3E}">
        <p14:creationId xmlns:p14="http://schemas.microsoft.com/office/powerpoint/2010/main" val="41007414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DF39DC-55A1-414F-9FC8-A7DC4BA0A7B7}" type="datetimeFigureOut">
              <a:rPr lang="en-US" smtClean="0"/>
              <a:t>19/6/2023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25516-C29A-4B64-ACF1-F562D0639155}" type="slidenum">
              <a:rPr lang="en-US" smtClean="0"/>
              <a:t>‹#›</a:t>
            </a:fld>
            <a:endParaRPr lang="en-US"/>
          </a:p>
        </p:txBody>
      </p:sp>
    </p:spTree>
    <p:extLst>
      <p:ext uri="{BB962C8B-B14F-4D97-AF65-F5344CB8AC3E}">
        <p14:creationId xmlns:p14="http://schemas.microsoft.com/office/powerpoint/2010/main" val="6516406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DF39DC-55A1-414F-9FC8-A7DC4BA0A7B7}" type="datetimeFigureOut">
              <a:rPr lang="en-US" smtClean="0"/>
              <a:t>19/6/2023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8825516-C29A-4B64-ACF1-F562D0639155}" type="slidenum">
              <a:rPr lang="en-US" smtClean="0"/>
              <a:t>‹#›</a:t>
            </a:fld>
            <a:endParaRPr lang="en-US"/>
          </a:p>
        </p:txBody>
      </p:sp>
    </p:spTree>
    <p:extLst>
      <p:ext uri="{BB962C8B-B14F-4D97-AF65-F5344CB8AC3E}">
        <p14:creationId xmlns:p14="http://schemas.microsoft.com/office/powerpoint/2010/main" val="5640660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BDF39DC-55A1-414F-9FC8-A7DC4BA0A7B7}" type="datetimeFigureOut">
              <a:rPr lang="en-US" smtClean="0"/>
              <a:t>19/6/2023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25516-C29A-4B64-ACF1-F562D0639155}" type="slidenum">
              <a:rPr lang="en-US" smtClean="0"/>
              <a:t>‹#›</a:t>
            </a:fld>
            <a:endParaRPr lang="en-US"/>
          </a:p>
        </p:txBody>
      </p:sp>
    </p:spTree>
    <p:extLst>
      <p:ext uri="{BB962C8B-B14F-4D97-AF65-F5344CB8AC3E}">
        <p14:creationId xmlns:p14="http://schemas.microsoft.com/office/powerpoint/2010/main" val="33669383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DF39DC-55A1-414F-9FC8-A7DC4BA0A7B7}" type="datetimeFigureOut">
              <a:rPr lang="en-US" smtClean="0"/>
              <a:t>19/6/2023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8825516-C29A-4B64-ACF1-F562D0639155}" type="slidenum">
              <a:rPr lang="en-US" smtClean="0"/>
              <a:t>‹#›</a:t>
            </a:fld>
            <a:endParaRPr lang="en-US"/>
          </a:p>
        </p:txBody>
      </p:sp>
    </p:spTree>
    <p:extLst>
      <p:ext uri="{BB962C8B-B14F-4D97-AF65-F5344CB8AC3E}">
        <p14:creationId xmlns:p14="http://schemas.microsoft.com/office/powerpoint/2010/main" val="25673557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BDF39DC-55A1-414F-9FC8-A7DC4BA0A7B7}" type="datetimeFigureOut">
              <a:rPr lang="en-US" smtClean="0"/>
              <a:t>19/6/2023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8825516-C29A-4B64-ACF1-F562D0639155}" type="slidenum">
              <a:rPr lang="en-US" smtClean="0"/>
              <a:t>‹#›</a:t>
            </a:fld>
            <a:endParaRPr lang="en-US"/>
          </a:p>
        </p:txBody>
      </p:sp>
    </p:spTree>
    <p:extLst>
      <p:ext uri="{BB962C8B-B14F-4D97-AF65-F5344CB8AC3E}">
        <p14:creationId xmlns:p14="http://schemas.microsoft.com/office/powerpoint/2010/main" val="4218359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F39DC-55A1-414F-9FC8-A7DC4BA0A7B7}" type="datetimeFigureOut">
              <a:rPr lang="en-US" smtClean="0"/>
              <a:t>19/6/2023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8825516-C29A-4B64-ACF1-F562D0639155}" type="slidenum">
              <a:rPr lang="en-US" smtClean="0"/>
              <a:t>‹#›</a:t>
            </a:fld>
            <a:endParaRPr lang="en-US"/>
          </a:p>
        </p:txBody>
      </p:sp>
    </p:spTree>
    <p:extLst>
      <p:ext uri="{BB962C8B-B14F-4D97-AF65-F5344CB8AC3E}">
        <p14:creationId xmlns:p14="http://schemas.microsoft.com/office/powerpoint/2010/main" val="2866698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DF39DC-55A1-414F-9FC8-A7DC4BA0A7B7}" type="datetimeFigureOut">
              <a:rPr lang="en-US" smtClean="0"/>
              <a:t>19/6/2023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25516-C29A-4B64-ACF1-F562D0639155}" type="slidenum">
              <a:rPr lang="en-US" smtClean="0"/>
              <a:t>‹#›</a:t>
            </a:fld>
            <a:endParaRPr lang="en-US"/>
          </a:p>
        </p:txBody>
      </p:sp>
    </p:spTree>
    <p:extLst>
      <p:ext uri="{BB962C8B-B14F-4D97-AF65-F5344CB8AC3E}">
        <p14:creationId xmlns:p14="http://schemas.microsoft.com/office/powerpoint/2010/main" val="1137788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DF39DC-55A1-414F-9FC8-A7DC4BA0A7B7}" type="datetimeFigureOut">
              <a:rPr lang="en-US" smtClean="0"/>
              <a:t>19/6/2023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8825516-C29A-4B64-ACF1-F562D0639155}" type="slidenum">
              <a:rPr lang="en-US" smtClean="0"/>
              <a:t>‹#›</a:t>
            </a:fld>
            <a:endParaRPr lang="en-US"/>
          </a:p>
        </p:txBody>
      </p:sp>
    </p:spTree>
    <p:extLst>
      <p:ext uri="{BB962C8B-B14F-4D97-AF65-F5344CB8AC3E}">
        <p14:creationId xmlns:p14="http://schemas.microsoft.com/office/powerpoint/2010/main" val="4360458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DF39DC-55A1-414F-9FC8-A7DC4BA0A7B7}" type="datetimeFigureOut">
              <a:rPr lang="en-US" smtClean="0"/>
              <a:t>19/6/2023</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68825516-C29A-4B64-ACF1-F562D0639155}" type="slidenum">
              <a:rPr lang="en-US" smtClean="0"/>
              <a:t>‹#›</a:t>
            </a:fld>
            <a:endParaRPr lang="en-US"/>
          </a:p>
        </p:txBody>
      </p:sp>
    </p:spTree>
    <p:extLst>
      <p:ext uri="{BB962C8B-B14F-4D97-AF65-F5344CB8AC3E}">
        <p14:creationId xmlns:p14="http://schemas.microsoft.com/office/powerpoint/2010/main" val="167553352"/>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1404699"/>
          </a:xfrm>
        </p:spPr>
        <p:txBody>
          <a:bodyPr/>
          <a:lstStyle/>
          <a:p>
            <a:r>
              <a:rPr lang="en-US" dirty="0" smtClean="0">
                <a:latin typeface="Arial Narrow" panose="020B0606020202030204" pitchFamily="34" charset="0"/>
              </a:rPr>
              <a:t>Lead-Scoring Case Study</a:t>
            </a:r>
            <a:endParaRPr lang="en-US" dirty="0">
              <a:latin typeface="Arial Narrow" panose="020B0606020202030204" pitchFamily="34" charset="0"/>
            </a:endParaRPr>
          </a:p>
        </p:txBody>
      </p:sp>
      <p:sp>
        <p:nvSpPr>
          <p:cNvPr id="3" name="Subtitle 2"/>
          <p:cNvSpPr>
            <a:spLocks noGrp="1"/>
          </p:cNvSpPr>
          <p:nvPr>
            <p:ph type="subTitle" idx="1"/>
          </p:nvPr>
        </p:nvSpPr>
        <p:spPr>
          <a:xfrm>
            <a:off x="1100051" y="4455619"/>
            <a:ext cx="10058400" cy="1520177"/>
          </a:xfrm>
        </p:spPr>
        <p:txBody>
          <a:bodyPr>
            <a:normAutofit/>
          </a:bodyPr>
          <a:lstStyle/>
          <a:p>
            <a:r>
              <a:rPr lang="en-US" dirty="0" smtClean="0">
                <a:solidFill>
                  <a:schemeClr val="tx1"/>
                </a:solidFill>
                <a:latin typeface="+mn-lt"/>
              </a:rPr>
              <a:t>Submitted by</a:t>
            </a:r>
          </a:p>
          <a:p>
            <a:r>
              <a:rPr lang="en-US" dirty="0" err="1" smtClean="0">
                <a:solidFill>
                  <a:schemeClr val="tx1"/>
                </a:solidFill>
                <a:latin typeface="+mn-lt"/>
              </a:rPr>
              <a:t>Aneesa</a:t>
            </a:r>
            <a:r>
              <a:rPr lang="en-US" dirty="0" smtClean="0">
                <a:solidFill>
                  <a:schemeClr val="tx1"/>
                </a:solidFill>
                <a:latin typeface="+mn-lt"/>
              </a:rPr>
              <a:t> </a:t>
            </a:r>
            <a:r>
              <a:rPr lang="en-US" dirty="0" err="1" smtClean="0">
                <a:solidFill>
                  <a:schemeClr val="tx1"/>
                </a:solidFill>
                <a:latin typeface="+mn-lt"/>
              </a:rPr>
              <a:t>ayaz</a:t>
            </a:r>
            <a:endParaRPr lang="en-US" dirty="0">
              <a:solidFill>
                <a:schemeClr val="tx1"/>
              </a:solidFill>
              <a:latin typeface="+mn-lt"/>
            </a:endParaRPr>
          </a:p>
          <a:p>
            <a:r>
              <a:rPr lang="en-US" dirty="0" smtClean="0">
                <a:solidFill>
                  <a:schemeClr val="tx1"/>
                </a:solidFill>
                <a:latin typeface="+mn-lt"/>
              </a:rPr>
              <a:t>Data science c10 global batch</a:t>
            </a:r>
            <a:endParaRPr lang="en-US" dirty="0">
              <a:solidFill>
                <a:schemeClr val="tx1"/>
              </a:solidFill>
              <a:latin typeface="+mn-lt"/>
            </a:endParaRPr>
          </a:p>
        </p:txBody>
      </p:sp>
    </p:spTree>
    <p:extLst>
      <p:ext uri="{BB962C8B-B14F-4D97-AF65-F5344CB8AC3E}">
        <p14:creationId xmlns:p14="http://schemas.microsoft.com/office/powerpoint/2010/main" val="114969360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7030" y="370424"/>
            <a:ext cx="8596668" cy="5798555"/>
          </a:xfrm>
        </p:spPr>
        <p:txBody>
          <a:bodyPr/>
          <a:lstStyle/>
          <a:p>
            <a:r>
              <a:rPr lang="en-US" dirty="0" smtClean="0"/>
              <a:t>Subplot for </a:t>
            </a:r>
            <a:r>
              <a:rPr lang="en-US" dirty="0" err="1" smtClean="0"/>
              <a:t>Specialization,What</a:t>
            </a:r>
            <a:r>
              <a:rPr lang="en-US" dirty="0" smtClean="0"/>
              <a:t> is your current occupation and last activity</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2580" y="824248"/>
            <a:ext cx="8641724" cy="6033751"/>
          </a:xfrm>
          <a:prstGeom prst="rect">
            <a:avLst/>
          </a:prstGeom>
        </p:spPr>
      </p:pic>
    </p:spTree>
    <p:extLst>
      <p:ext uri="{BB962C8B-B14F-4D97-AF65-F5344CB8AC3E}">
        <p14:creationId xmlns:p14="http://schemas.microsoft.com/office/powerpoint/2010/main" val="261085259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1973"/>
            <a:ext cx="8596668" cy="5719390"/>
          </a:xfrm>
        </p:spPr>
        <p:txBody>
          <a:bodyPr/>
          <a:lstStyle/>
          <a:p>
            <a:r>
              <a:rPr lang="en-US" dirty="0" smtClean="0"/>
              <a:t>Plot for Converted-No has high value</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008" y="1519708"/>
            <a:ext cx="6845337" cy="4662152"/>
          </a:xfrm>
          <a:prstGeom prst="rect">
            <a:avLst/>
          </a:prstGeom>
        </p:spPr>
      </p:pic>
    </p:spTree>
    <p:extLst>
      <p:ext uri="{BB962C8B-B14F-4D97-AF65-F5344CB8AC3E}">
        <p14:creationId xmlns:p14="http://schemas.microsoft.com/office/powerpoint/2010/main" val="310045088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12125"/>
            <a:ext cx="8596668" cy="5629238"/>
          </a:xfrm>
        </p:spPr>
        <p:txBody>
          <a:bodyPr/>
          <a:lstStyle/>
          <a:p>
            <a:r>
              <a:rPr lang="en-US" dirty="0" smtClean="0"/>
              <a:t>Plot for total visit, total time spent on website ,page views  per visit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0914" y="1313644"/>
            <a:ext cx="8579696" cy="5267459"/>
          </a:xfrm>
          <a:prstGeom prst="rect">
            <a:avLst/>
          </a:prstGeom>
        </p:spPr>
      </p:pic>
    </p:spTree>
    <p:extLst>
      <p:ext uri="{BB962C8B-B14F-4D97-AF65-F5344CB8AC3E}">
        <p14:creationId xmlns:p14="http://schemas.microsoft.com/office/powerpoint/2010/main" val="153697462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34851"/>
            <a:ext cx="8596668" cy="5706511"/>
          </a:xfrm>
        </p:spPr>
        <p:txBody>
          <a:bodyPr/>
          <a:lstStyle/>
          <a:p>
            <a:r>
              <a:rPr lang="en-US" dirty="0" smtClean="0"/>
              <a:t>Bivariate analysis-Categorical variable(lead </a:t>
            </a:r>
            <a:r>
              <a:rPr lang="en-US" dirty="0" err="1" smtClean="0"/>
              <a:t>orogin</a:t>
            </a:r>
            <a:r>
              <a:rPr lang="en-US" dirty="0" smtClean="0"/>
              <a:t> and lead source) </a:t>
            </a:r>
            <a:r>
              <a:rPr lang="en-US" dirty="0" err="1" smtClean="0"/>
              <a:t>vs</a:t>
            </a:r>
            <a:r>
              <a:rPr lang="en-US" dirty="0" smtClean="0"/>
              <a:t> Converted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5009" y="1414181"/>
            <a:ext cx="7955154" cy="5166923"/>
          </a:xfrm>
          <a:prstGeom prst="rect">
            <a:avLst/>
          </a:prstGeom>
        </p:spPr>
      </p:pic>
    </p:spTree>
    <p:extLst>
      <p:ext uri="{BB962C8B-B14F-4D97-AF65-F5344CB8AC3E}">
        <p14:creationId xmlns:p14="http://schemas.microsoft.com/office/powerpoint/2010/main" val="34830910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53793"/>
            <a:ext cx="8596668" cy="5487570"/>
          </a:xfrm>
        </p:spPr>
        <p:txBody>
          <a:bodyPr/>
          <a:lstStyle/>
          <a:p>
            <a:r>
              <a:rPr lang="en-US" dirty="0" smtClean="0"/>
              <a:t>Do not email and do not call </a:t>
            </a:r>
            <a:r>
              <a:rPr lang="en-US" dirty="0" err="1" smtClean="0"/>
              <a:t>vs</a:t>
            </a:r>
            <a:r>
              <a:rPr lang="en-US" dirty="0" smtClean="0"/>
              <a:t> Converted</a:t>
            </a:r>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40158" y="1747602"/>
            <a:ext cx="8432899" cy="4859259"/>
          </a:xfrm>
          <a:prstGeom prst="rect">
            <a:avLst/>
          </a:prstGeom>
        </p:spPr>
      </p:pic>
    </p:spTree>
    <p:extLst>
      <p:ext uri="{BB962C8B-B14F-4D97-AF65-F5344CB8AC3E}">
        <p14:creationId xmlns:p14="http://schemas.microsoft.com/office/powerpoint/2010/main" val="2076857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57577"/>
            <a:ext cx="8596668" cy="5783785"/>
          </a:xfrm>
        </p:spPr>
        <p:txBody>
          <a:bodyPr/>
          <a:lstStyle/>
          <a:p>
            <a:r>
              <a:rPr lang="en-US" dirty="0" smtClean="0"/>
              <a:t>Last activity and country </a:t>
            </a:r>
            <a:r>
              <a:rPr lang="en-US" dirty="0" err="1" smtClean="0"/>
              <a:t>vs</a:t>
            </a:r>
            <a:r>
              <a:rPr lang="en-US" dirty="0" smtClean="0"/>
              <a:t> Converted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214128"/>
            <a:ext cx="9522734" cy="5643872"/>
          </a:xfrm>
          <a:prstGeom prst="rect">
            <a:avLst/>
          </a:prstGeom>
        </p:spPr>
      </p:pic>
    </p:spTree>
    <p:extLst>
      <p:ext uri="{BB962C8B-B14F-4D97-AF65-F5344CB8AC3E}">
        <p14:creationId xmlns:p14="http://schemas.microsoft.com/office/powerpoint/2010/main" val="76642169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9782" y="399244"/>
            <a:ext cx="9123489" cy="6323527"/>
          </a:xfrm>
        </p:spPr>
        <p:txBody>
          <a:bodyPr/>
          <a:lstStyle/>
          <a:p>
            <a:r>
              <a:rPr lang="en-US" dirty="0" smtClean="0"/>
              <a:t>Specialization and What is current occupation </a:t>
            </a:r>
            <a:r>
              <a:rPr lang="en-US" dirty="0" err="1" smtClean="0"/>
              <a:t>Vs</a:t>
            </a:r>
            <a:r>
              <a:rPr lang="en-US" dirty="0" smtClean="0"/>
              <a:t> Converted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249" y="922869"/>
            <a:ext cx="8680359" cy="5130199"/>
          </a:xfrm>
          <a:prstGeom prst="rect">
            <a:avLst/>
          </a:prstGeom>
        </p:spPr>
      </p:pic>
    </p:spTree>
    <p:extLst>
      <p:ext uri="{BB962C8B-B14F-4D97-AF65-F5344CB8AC3E}">
        <p14:creationId xmlns:p14="http://schemas.microsoft.com/office/powerpoint/2010/main" val="151039351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86367"/>
            <a:ext cx="8596668" cy="5654996"/>
          </a:xfrm>
        </p:spPr>
        <p:txBody>
          <a:bodyPr/>
          <a:lstStyle/>
          <a:p>
            <a:r>
              <a:rPr lang="en-US" dirty="0" smtClean="0"/>
              <a:t>What matters most to you choosing a course and Search </a:t>
            </a:r>
            <a:r>
              <a:rPr lang="en-US" dirty="0" err="1" smtClean="0"/>
              <a:t>Vs</a:t>
            </a:r>
            <a:r>
              <a:rPr lang="en-US" dirty="0" smtClean="0"/>
              <a:t> Converted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49251" y="1218891"/>
            <a:ext cx="7914227" cy="5297819"/>
          </a:xfrm>
          <a:prstGeom prst="rect">
            <a:avLst/>
          </a:prstGeom>
        </p:spPr>
      </p:pic>
    </p:spTree>
    <p:extLst>
      <p:ext uri="{BB962C8B-B14F-4D97-AF65-F5344CB8AC3E}">
        <p14:creationId xmlns:p14="http://schemas.microsoft.com/office/powerpoint/2010/main" val="182192106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60609"/>
            <a:ext cx="8596668" cy="5680754"/>
          </a:xfrm>
        </p:spPr>
        <p:txBody>
          <a:bodyPr/>
          <a:lstStyle/>
          <a:p>
            <a:r>
              <a:rPr lang="en-US" dirty="0" smtClean="0"/>
              <a:t>News paper Article and X education forums </a:t>
            </a:r>
            <a:r>
              <a:rPr lang="en-US" dirty="0" err="1" smtClean="0"/>
              <a:t>vs</a:t>
            </a:r>
            <a:r>
              <a:rPr lang="en-US" dirty="0" smtClean="0"/>
              <a:t> Converted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731" y="1757129"/>
            <a:ext cx="9169756" cy="4927006"/>
          </a:xfrm>
          <a:prstGeom prst="rect">
            <a:avLst/>
          </a:prstGeom>
        </p:spPr>
      </p:pic>
    </p:spTree>
    <p:extLst>
      <p:ext uri="{BB962C8B-B14F-4D97-AF65-F5344CB8AC3E}">
        <p14:creationId xmlns:p14="http://schemas.microsoft.com/office/powerpoint/2010/main" val="13670837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90153"/>
            <a:ext cx="8596668" cy="5951210"/>
          </a:xfrm>
        </p:spPr>
        <p:txBody>
          <a:bodyPr/>
          <a:lstStyle/>
          <a:p>
            <a:pPr marL="0" indent="0">
              <a:buNone/>
            </a:pPr>
            <a:r>
              <a:rPr lang="en-US" dirty="0" smtClean="0"/>
              <a:t>Plot for newspaper and </a:t>
            </a:r>
            <a:r>
              <a:rPr lang="en-US" dirty="0" err="1" smtClean="0"/>
              <a:t>didgital</a:t>
            </a:r>
            <a:r>
              <a:rPr lang="en-US" dirty="0" smtClean="0"/>
              <a:t> advertisement </a:t>
            </a:r>
            <a:r>
              <a:rPr lang="en-US" dirty="0" err="1" smtClean="0"/>
              <a:t>Vs</a:t>
            </a:r>
            <a:r>
              <a:rPr lang="en-US" dirty="0" smtClean="0"/>
              <a:t> Converted</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4248" y="1814287"/>
            <a:ext cx="8377335" cy="4844090"/>
          </a:xfrm>
          <a:prstGeom prst="rect">
            <a:avLst/>
          </a:prstGeom>
        </p:spPr>
      </p:pic>
    </p:spTree>
    <p:extLst>
      <p:ext uri="{BB962C8B-B14F-4D97-AF65-F5344CB8AC3E}">
        <p14:creationId xmlns:p14="http://schemas.microsoft.com/office/powerpoint/2010/main" val="219649636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0980"/>
          </a:xfrm>
        </p:spPr>
        <p:txBody>
          <a:bodyPr/>
          <a:lstStyle/>
          <a:p>
            <a:r>
              <a:rPr lang="en-US" dirty="0" smtClean="0"/>
              <a:t>PROBLEM STATEMENT</a:t>
            </a:r>
            <a:endParaRPr lang="en-US" dirty="0"/>
          </a:p>
        </p:txBody>
      </p:sp>
      <p:sp>
        <p:nvSpPr>
          <p:cNvPr id="3" name="Content Placeholder 2"/>
          <p:cNvSpPr>
            <a:spLocks noGrp="1"/>
          </p:cNvSpPr>
          <p:nvPr>
            <p:ph idx="1"/>
          </p:nvPr>
        </p:nvSpPr>
        <p:spPr>
          <a:xfrm>
            <a:off x="1097280" y="1751527"/>
            <a:ext cx="10058400" cy="4687910"/>
          </a:xfrm>
        </p:spPr>
        <p:txBody>
          <a:bodyPr>
            <a:normAutofit fontScale="92500" lnSpcReduction="10000"/>
          </a:bodyPr>
          <a:lstStyle/>
          <a:p>
            <a:endParaRPr lang="en-US" dirty="0" smtClean="0"/>
          </a:p>
          <a:p>
            <a:pPr marL="0" indent="0">
              <a:buNone/>
            </a:pPr>
            <a:r>
              <a:rPr lang="en-US" dirty="0" smtClean="0"/>
              <a:t>An </a:t>
            </a:r>
            <a:r>
              <a:rPr lang="en-US" dirty="0"/>
              <a:t>education company named X Education sells online courses to industry professionals. On any given day, many professionals who are interested in the courses land on their website and browse for courses. </a:t>
            </a:r>
          </a:p>
          <a:p>
            <a:pPr marL="0" indent="0">
              <a:buNone/>
            </a:pPr>
            <a:r>
              <a:rPr lang="en-US" dirty="0" smtClean="0"/>
              <a:t>The </a:t>
            </a:r>
            <a:r>
              <a:rPr lang="en-US" dirty="0"/>
              <a:t>company markets its courses on several websites and search engines like Google. Once these people land on the website, they might browse the courses or fill up a form for the course or watch some videos. When these people fill up a form providing their email address or phone number, they are classified to be a lead. Moreover, the company also gets leads through past referrals. Once these leads are acquired, employees from the sales team start making calls, writing emails, etc. Through this process, some of the leads get converted while most do not. The typical lead conversion rate at X education is around 30%. </a:t>
            </a:r>
          </a:p>
          <a:p>
            <a:pPr marL="0" indent="0">
              <a:buNone/>
            </a:pPr>
            <a:r>
              <a:rPr lang="en-US" dirty="0" smtClean="0"/>
              <a:t>Now</a:t>
            </a:r>
            <a:r>
              <a:rPr lang="en-US" dirty="0"/>
              <a:t>, although X Education gets a lot of leads, its lead conversion rate is very poor. For example, if, say, they acquire 100 leads in a day, only about 30 of them are converted. To make this process more efficient, the company wishes to identify the most potential leads, also known as ‘Hot Leads’. If they successfully identify this set of leads, the lead conversion rate should go up as the sales team will now be focusing more on communicating with the potential leads rather than making calls to everyone</a:t>
            </a:r>
          </a:p>
          <a:p>
            <a:endParaRPr lang="en-US" b="1" dirty="0"/>
          </a:p>
        </p:txBody>
      </p:sp>
    </p:spTree>
    <p:extLst>
      <p:ext uri="{BB962C8B-B14F-4D97-AF65-F5344CB8AC3E}">
        <p14:creationId xmlns:p14="http://schemas.microsoft.com/office/powerpoint/2010/main" val="398772792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96215"/>
            <a:ext cx="8596668" cy="5745148"/>
          </a:xfrm>
        </p:spPr>
        <p:txBody>
          <a:bodyPr/>
          <a:lstStyle/>
          <a:p>
            <a:r>
              <a:rPr lang="en-US" dirty="0" smtClean="0"/>
              <a:t>Through </a:t>
            </a:r>
            <a:r>
              <a:rPr lang="en-US" dirty="0" err="1" smtClean="0"/>
              <a:t>recommentations</a:t>
            </a:r>
            <a:r>
              <a:rPr lang="en-US" dirty="0" smtClean="0"/>
              <a:t> and A free copy of mastering the interviews </a:t>
            </a:r>
            <a:r>
              <a:rPr lang="en-US" dirty="0" err="1" smtClean="0"/>
              <a:t>Vs</a:t>
            </a:r>
            <a:r>
              <a:rPr lang="en-US" dirty="0" smtClean="0"/>
              <a:t> Converted</a:t>
            </a:r>
          </a:p>
          <a:p>
            <a:endParaRPr lang="en-US" dirty="0" smtClean="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785708"/>
            <a:ext cx="8552828" cy="4383272"/>
          </a:xfrm>
          <a:prstGeom prst="rect">
            <a:avLst/>
          </a:prstGeom>
        </p:spPr>
      </p:pic>
    </p:spTree>
    <p:extLst>
      <p:ext uri="{BB962C8B-B14F-4D97-AF65-F5344CB8AC3E}">
        <p14:creationId xmlns:p14="http://schemas.microsoft.com/office/powerpoint/2010/main" val="21511973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21973"/>
            <a:ext cx="8596668" cy="5719390"/>
          </a:xfrm>
        </p:spPr>
        <p:txBody>
          <a:bodyPr/>
          <a:lstStyle/>
          <a:p>
            <a:pPr marL="0" indent="0">
              <a:buNone/>
            </a:pPr>
            <a:r>
              <a:rPr lang="en-US" dirty="0" smtClean="0"/>
              <a:t>Last mobile activity </a:t>
            </a:r>
            <a:r>
              <a:rPr lang="en-US" dirty="0" err="1" smtClean="0"/>
              <a:t>Vs</a:t>
            </a:r>
            <a:r>
              <a:rPr lang="en-US" dirty="0" smtClean="0"/>
              <a:t> Converted</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011" y="1433234"/>
            <a:ext cx="6658492" cy="3991532"/>
          </a:xfrm>
          <a:prstGeom prst="rect">
            <a:avLst/>
          </a:prstGeom>
        </p:spPr>
      </p:pic>
    </p:spTree>
    <p:extLst>
      <p:ext uri="{BB962C8B-B14F-4D97-AF65-F5344CB8AC3E}">
        <p14:creationId xmlns:p14="http://schemas.microsoft.com/office/powerpoint/2010/main" val="34204410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92429"/>
            <a:ext cx="8596668" cy="5448934"/>
          </a:xfrm>
        </p:spPr>
        <p:txBody>
          <a:bodyPr/>
          <a:lstStyle/>
          <a:p>
            <a:r>
              <a:rPr lang="en-US" dirty="0" err="1" smtClean="0"/>
              <a:t>Heatmap</a:t>
            </a:r>
            <a:r>
              <a:rPr lang="en-US" dirty="0" smtClean="0"/>
              <a:t> for </a:t>
            </a:r>
            <a:r>
              <a:rPr lang="en-US" dirty="0" err="1" smtClean="0"/>
              <a:t>corelation</a:t>
            </a:r>
            <a:r>
              <a:rPr lang="en-US" dirty="0" smtClean="0"/>
              <a:t> table –We can see that some attributes have some correlation</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882" y="1290339"/>
            <a:ext cx="9063781" cy="5277886"/>
          </a:xfrm>
          <a:prstGeom prst="rect">
            <a:avLst/>
          </a:prstGeom>
        </p:spPr>
      </p:pic>
    </p:spTree>
    <p:extLst>
      <p:ext uri="{BB962C8B-B14F-4D97-AF65-F5344CB8AC3E}">
        <p14:creationId xmlns:p14="http://schemas.microsoft.com/office/powerpoint/2010/main" val="11829336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721217"/>
            <a:ext cx="8596668" cy="5320145"/>
          </a:xfrm>
        </p:spPr>
        <p:txBody>
          <a:bodyPr/>
          <a:lstStyle/>
          <a:p>
            <a:pPr>
              <a:buFont typeface="Wingdings" panose="05000000000000000000" pitchFamily="2" charset="2"/>
              <a:buChar char="q"/>
            </a:pPr>
            <a:r>
              <a:rPr lang="en-US" dirty="0" smtClean="0"/>
              <a:t>STEP 4:Data </a:t>
            </a:r>
            <a:r>
              <a:rPr lang="en-US" dirty="0" err="1" smtClean="0"/>
              <a:t>prepration</a:t>
            </a:r>
            <a:endParaRPr lang="en-US" dirty="0" smtClean="0"/>
          </a:p>
          <a:p>
            <a:pPr marL="457200" lvl="1" indent="0">
              <a:buNone/>
            </a:pPr>
            <a:r>
              <a:rPr lang="en-US" dirty="0" smtClean="0"/>
              <a:t>In this step dropping all unique value </a:t>
            </a:r>
            <a:r>
              <a:rPr lang="en-US" dirty="0" err="1" smtClean="0"/>
              <a:t>columns.May</a:t>
            </a:r>
            <a:r>
              <a:rPr lang="en-US" dirty="0" smtClean="0"/>
              <a:t> be it will increase the model accuracy.</a:t>
            </a:r>
          </a:p>
          <a:p>
            <a:pPr marL="457200" lvl="1" indent="0">
              <a:buNone/>
            </a:pPr>
            <a:r>
              <a:rPr lang="en-US" dirty="0" smtClean="0"/>
              <a:t>Creating dummy variables all categorical values by using </a:t>
            </a:r>
            <a:r>
              <a:rPr lang="en-US" dirty="0" err="1" smtClean="0"/>
              <a:t>get_dummies</a:t>
            </a:r>
            <a:r>
              <a:rPr lang="en-US" dirty="0" smtClean="0"/>
              <a:t>()</a:t>
            </a:r>
          </a:p>
          <a:p>
            <a:pPr marL="457200" lvl="1" indent="0">
              <a:buNone/>
            </a:pPr>
            <a:endParaRPr lang="en-US" dirty="0" smtClean="0"/>
          </a:p>
          <a:p>
            <a:pPr marL="457200" lvl="1" indent="0">
              <a:buNone/>
            </a:pPr>
            <a:endParaRPr lang="en-US" dirty="0" smtClean="0"/>
          </a:p>
          <a:p>
            <a:pPr marL="457200" lvl="1" indent="0">
              <a:buNone/>
            </a:pPr>
            <a:r>
              <a:rPr lang="en-US" dirty="0" smtClean="0"/>
              <a:t> </a:t>
            </a:r>
          </a:p>
        </p:txBody>
      </p:sp>
    </p:spTree>
    <p:extLst>
      <p:ext uri="{BB962C8B-B14F-4D97-AF65-F5344CB8AC3E}">
        <p14:creationId xmlns:p14="http://schemas.microsoft.com/office/powerpoint/2010/main" val="407652573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02277"/>
            <a:ext cx="8596668" cy="5539086"/>
          </a:xfrm>
        </p:spPr>
        <p:txBody>
          <a:bodyPr/>
          <a:lstStyle/>
          <a:p>
            <a:pPr>
              <a:buFont typeface="Wingdings" panose="05000000000000000000" pitchFamily="2" charset="2"/>
              <a:buChar char="q"/>
            </a:pPr>
            <a:r>
              <a:rPr lang="en-US" dirty="0" smtClean="0"/>
              <a:t>STEP 5:Split train and test set</a:t>
            </a:r>
          </a:p>
          <a:p>
            <a:pPr marL="0" lvl="0" indent="0">
              <a:buNone/>
            </a:pPr>
            <a:r>
              <a:rPr lang="en-US" dirty="0" smtClean="0"/>
              <a:t>		The </a:t>
            </a:r>
            <a:r>
              <a:rPr lang="en-US" dirty="0"/>
              <a:t>split was done at 70% and 30% for train and test data respectively. </a:t>
            </a:r>
          </a:p>
          <a:p>
            <a:pPr lvl="0">
              <a:buFont typeface="Wingdings" panose="05000000000000000000" pitchFamily="2" charset="2"/>
              <a:buChar char="q"/>
            </a:pPr>
            <a:r>
              <a:rPr lang="en-US" dirty="0" smtClean="0"/>
              <a:t>STEP 6:Feature scaling</a:t>
            </a:r>
          </a:p>
          <a:p>
            <a:pPr marL="0" indent="0">
              <a:buNone/>
            </a:pPr>
            <a:r>
              <a:rPr lang="en-US" dirty="0" smtClean="0"/>
              <a:t>		We </a:t>
            </a:r>
            <a:r>
              <a:rPr lang="en-US" dirty="0"/>
              <a:t>will do min-max scaling on the variables ['</a:t>
            </a:r>
            <a:r>
              <a:rPr lang="en-US" dirty="0" err="1"/>
              <a:t>TotalVisits</a:t>
            </a:r>
            <a:r>
              <a:rPr lang="en-US" dirty="0"/>
              <a:t>', 'Page Views Per 		Visit', 'Total Time Spent on Website</a:t>
            </a:r>
            <a:r>
              <a:rPr lang="en-US" dirty="0" smtClean="0"/>
              <a:t>']</a:t>
            </a:r>
          </a:p>
          <a:p>
            <a:pPr>
              <a:buFont typeface="Wingdings" panose="05000000000000000000" pitchFamily="2" charset="2"/>
              <a:buChar char="q"/>
            </a:pPr>
            <a:r>
              <a:rPr lang="en-US" dirty="0" smtClean="0"/>
              <a:t>STEP 7:Model Building</a:t>
            </a:r>
          </a:p>
          <a:p>
            <a:pPr marL="0" lvl="0" indent="0">
              <a:buNone/>
            </a:pPr>
            <a:r>
              <a:rPr lang="en-US" dirty="0" smtClean="0"/>
              <a:t>		RFE </a:t>
            </a:r>
            <a:r>
              <a:rPr lang="en-US" dirty="0"/>
              <a:t>was used for feature selection.</a:t>
            </a:r>
          </a:p>
          <a:p>
            <a:pPr marL="0" lvl="0" indent="0">
              <a:buNone/>
            </a:pPr>
            <a:r>
              <a:rPr lang="en-US" dirty="0" smtClean="0"/>
              <a:t>		Then </a:t>
            </a:r>
            <a:r>
              <a:rPr lang="en-US" dirty="0"/>
              <a:t>RFE was done to attain the top 15 relevant variables. </a:t>
            </a:r>
          </a:p>
          <a:p>
            <a:pPr marL="0" lvl="0" indent="0">
              <a:buNone/>
            </a:pPr>
            <a:r>
              <a:rPr lang="en-US" dirty="0" smtClean="0"/>
              <a:t>		Later </a:t>
            </a:r>
            <a:r>
              <a:rPr lang="en-US" dirty="0"/>
              <a:t>the rest of the variables were removed manually depending on the </a:t>
            </a:r>
            <a:r>
              <a:rPr lang="en-US" dirty="0" smtClean="0"/>
              <a:t>		VIF </a:t>
            </a:r>
            <a:r>
              <a:rPr lang="en-US" dirty="0"/>
              <a:t>values and p-value.</a:t>
            </a:r>
          </a:p>
          <a:p>
            <a:pPr marL="0" lvl="0" indent="0">
              <a:buNone/>
            </a:pPr>
            <a:r>
              <a:rPr lang="en-US" dirty="0" smtClean="0"/>
              <a:t>		A </a:t>
            </a:r>
            <a:r>
              <a:rPr lang="en-US" dirty="0"/>
              <a:t>confusion matrix was created, and overall accuracy was checked </a:t>
            </a:r>
            <a:r>
              <a:rPr lang="en-US" dirty="0" smtClean="0"/>
              <a:t>			which </a:t>
            </a:r>
            <a:r>
              <a:rPr lang="en-US" dirty="0"/>
              <a:t>came out to be  81%.</a:t>
            </a:r>
          </a:p>
          <a:p>
            <a:pPr marL="0" indent="0">
              <a:buNone/>
            </a:pPr>
            <a:r>
              <a:rPr lang="en-US" dirty="0" smtClean="0"/>
              <a:t>		We made 3 models to get VIF and P  value optimized which is VIF&lt;5 and 		P value&lt;0.05</a:t>
            </a:r>
          </a:p>
          <a:p>
            <a:pPr marL="0" indent="0">
              <a:buNone/>
            </a:pPr>
            <a:endParaRPr lang="en-US" dirty="0"/>
          </a:p>
          <a:p>
            <a:pPr marL="0" lvl="0" indent="0">
              <a:buNone/>
            </a:pPr>
            <a:endParaRPr lang="en-US" dirty="0" smtClean="0"/>
          </a:p>
          <a:p>
            <a:pPr marL="0" lvl="0" indent="0">
              <a:buNone/>
            </a:pPr>
            <a:endParaRPr lang="en-US" dirty="0"/>
          </a:p>
          <a:p>
            <a:endParaRPr lang="en-US" dirty="0"/>
          </a:p>
        </p:txBody>
      </p:sp>
    </p:spTree>
    <p:extLst>
      <p:ext uri="{BB962C8B-B14F-4D97-AF65-F5344CB8AC3E}">
        <p14:creationId xmlns:p14="http://schemas.microsoft.com/office/powerpoint/2010/main" val="152937385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92429"/>
            <a:ext cx="8596668" cy="5448934"/>
          </a:xfrm>
        </p:spPr>
        <p:txBody>
          <a:bodyPr/>
          <a:lstStyle/>
          <a:p>
            <a:r>
              <a:rPr lang="en-US" dirty="0" smtClean="0"/>
              <a:t>Model 1-The regression result</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54558" y="1056069"/>
            <a:ext cx="7142209" cy="5409126"/>
          </a:xfrm>
          <a:prstGeom prst="rect">
            <a:avLst/>
          </a:prstGeom>
        </p:spPr>
      </p:pic>
    </p:spTree>
    <p:extLst>
      <p:ext uri="{BB962C8B-B14F-4D97-AF65-F5344CB8AC3E}">
        <p14:creationId xmlns:p14="http://schemas.microsoft.com/office/powerpoint/2010/main" val="237585981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47731"/>
            <a:ext cx="8596668" cy="5693632"/>
          </a:xfrm>
        </p:spPr>
        <p:txBody>
          <a:bodyPr/>
          <a:lstStyle/>
          <a:p>
            <a:r>
              <a:rPr lang="en-US" dirty="0" smtClean="0"/>
              <a:t>VIF table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0011" y="695460"/>
            <a:ext cx="5853517" cy="5640946"/>
          </a:xfrm>
          <a:prstGeom prst="rect">
            <a:avLst/>
          </a:prstGeom>
        </p:spPr>
      </p:pic>
    </p:spTree>
    <p:extLst>
      <p:ext uri="{BB962C8B-B14F-4D97-AF65-F5344CB8AC3E}">
        <p14:creationId xmlns:p14="http://schemas.microsoft.com/office/powerpoint/2010/main" val="234868103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
            <a:ext cx="8596668" cy="6041362"/>
          </a:xfrm>
        </p:spPr>
        <p:txBody>
          <a:bodyPr/>
          <a:lstStyle/>
          <a:p>
            <a:r>
              <a:rPr lang="en-US" dirty="0" smtClean="0"/>
              <a:t>Model 2-The regression result</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08349" y="746976"/>
            <a:ext cx="6140681" cy="5756856"/>
          </a:xfrm>
          <a:prstGeom prst="rect">
            <a:avLst/>
          </a:prstGeom>
        </p:spPr>
      </p:pic>
    </p:spTree>
    <p:extLst>
      <p:ext uri="{BB962C8B-B14F-4D97-AF65-F5344CB8AC3E}">
        <p14:creationId xmlns:p14="http://schemas.microsoft.com/office/powerpoint/2010/main" val="381443458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50761"/>
            <a:ext cx="8596668" cy="5590601"/>
          </a:xfrm>
        </p:spPr>
        <p:txBody>
          <a:bodyPr/>
          <a:lstStyle/>
          <a:p>
            <a:r>
              <a:rPr lang="en-US" dirty="0" smtClean="0"/>
              <a:t>VIF table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76530" y="940158"/>
            <a:ext cx="5396051" cy="5525036"/>
          </a:xfrm>
          <a:prstGeom prst="rect">
            <a:avLst/>
          </a:prstGeom>
        </p:spPr>
      </p:pic>
    </p:spTree>
    <p:extLst>
      <p:ext uri="{BB962C8B-B14F-4D97-AF65-F5344CB8AC3E}">
        <p14:creationId xmlns:p14="http://schemas.microsoft.com/office/powerpoint/2010/main" val="133003398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63639"/>
            <a:ext cx="8596668" cy="5577723"/>
          </a:xfrm>
        </p:spPr>
        <p:txBody>
          <a:bodyPr/>
          <a:lstStyle/>
          <a:p>
            <a:r>
              <a:rPr lang="en-US" dirty="0" smtClean="0"/>
              <a:t>Model 3:The regression table</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4704" y="837127"/>
            <a:ext cx="7468615" cy="5718219"/>
          </a:xfrm>
          <a:prstGeom prst="rect">
            <a:avLst/>
          </a:prstGeom>
        </p:spPr>
      </p:pic>
    </p:spTree>
    <p:extLst>
      <p:ext uri="{BB962C8B-B14F-4D97-AF65-F5344CB8AC3E}">
        <p14:creationId xmlns:p14="http://schemas.microsoft.com/office/powerpoint/2010/main" val="155643822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653761"/>
            <a:ext cx="8596668" cy="5631129"/>
          </a:xfrm>
        </p:spPr>
        <p:txBody>
          <a:bodyPr/>
          <a:lstStyle/>
          <a:p>
            <a:pPr marL="0" indent="0">
              <a:buNone/>
            </a:pPr>
            <a:r>
              <a:rPr lang="en-US" b="1" dirty="0" smtClean="0"/>
              <a:t>I do the this assignment as following steps</a:t>
            </a:r>
          </a:p>
          <a:p>
            <a:pPr marL="0" indent="0">
              <a:buNone/>
            </a:pPr>
            <a:endParaRPr lang="en-US" b="1" dirty="0"/>
          </a:p>
          <a:p>
            <a:pPr>
              <a:buFont typeface="Wingdings" panose="05000000000000000000" pitchFamily="2" charset="2"/>
              <a:buChar char="q"/>
            </a:pPr>
            <a:r>
              <a:rPr lang="en-US" b="1" dirty="0" smtClean="0">
                <a:latin typeface="Calibri" panose="020F0502020204030204" pitchFamily="34" charset="0"/>
              </a:rPr>
              <a:t>STEP 1: Importing data </a:t>
            </a:r>
          </a:p>
          <a:p>
            <a:pPr>
              <a:buFont typeface="Wingdings" panose="05000000000000000000" pitchFamily="2" charset="2"/>
              <a:buChar char="q"/>
            </a:pPr>
            <a:r>
              <a:rPr lang="en-US" b="1" dirty="0" smtClean="0">
                <a:latin typeface="Calibri" panose="020F0502020204030204" pitchFamily="34" charset="0"/>
              </a:rPr>
              <a:t>STEP2: Inspecting data</a:t>
            </a:r>
          </a:p>
          <a:p>
            <a:pPr marL="0" indent="0">
              <a:buNone/>
            </a:pPr>
            <a:r>
              <a:rPr lang="en-US" b="1" dirty="0">
                <a:latin typeface="Calibri" panose="020F0502020204030204" pitchFamily="34" charset="0"/>
              </a:rPr>
              <a:t>	</a:t>
            </a:r>
            <a:r>
              <a:rPr lang="en-US" b="1" dirty="0" smtClean="0">
                <a:latin typeface="Calibri" panose="020F0502020204030204" pitchFamily="34" charset="0"/>
              </a:rPr>
              <a:t>	</a:t>
            </a:r>
            <a:r>
              <a:rPr lang="en-US" b="1" dirty="0" err="1" smtClean="0">
                <a:latin typeface="Calibri" panose="020F0502020204030204" pitchFamily="34" charset="0"/>
              </a:rPr>
              <a:t>Dataframe</a:t>
            </a:r>
            <a:r>
              <a:rPr lang="en-US" b="1" dirty="0" smtClean="0">
                <a:latin typeface="Calibri" panose="020F0502020204030204" pitchFamily="34" charset="0"/>
              </a:rPr>
              <a:t> shape(9240 rows and 37 columns</a:t>
            </a:r>
          </a:p>
          <a:p>
            <a:pPr marL="0" indent="0">
              <a:buNone/>
            </a:pPr>
            <a:r>
              <a:rPr lang="en-US" b="1" dirty="0" smtClean="0">
                <a:latin typeface="Calibri" panose="020F0502020204030204" pitchFamily="34" charset="0"/>
              </a:rPr>
              <a:t>		</a:t>
            </a:r>
            <a:r>
              <a:rPr lang="en-US" b="1" dirty="0" err="1" smtClean="0">
                <a:latin typeface="Calibri" panose="020F0502020204030204" pitchFamily="34" charset="0"/>
              </a:rPr>
              <a:t>Dataframe</a:t>
            </a:r>
            <a:r>
              <a:rPr lang="en-US" b="1" dirty="0" smtClean="0">
                <a:latin typeface="Calibri" panose="020F0502020204030204" pitchFamily="34" charset="0"/>
              </a:rPr>
              <a:t> information like how many non null entries and it data types</a:t>
            </a:r>
          </a:p>
          <a:p>
            <a:pPr marL="0" indent="0">
              <a:buNone/>
            </a:pPr>
            <a:r>
              <a:rPr lang="en-US" b="1" dirty="0">
                <a:latin typeface="Calibri" panose="020F0502020204030204" pitchFamily="34" charset="0"/>
              </a:rPr>
              <a:t>	</a:t>
            </a:r>
            <a:r>
              <a:rPr lang="en-US" b="1" dirty="0" smtClean="0">
                <a:latin typeface="Calibri" panose="020F0502020204030204" pitchFamily="34" charset="0"/>
              </a:rPr>
              <a:t>	Statistical information of numerical data</a:t>
            </a:r>
          </a:p>
          <a:p>
            <a:pPr>
              <a:buFont typeface="Wingdings" panose="05000000000000000000" pitchFamily="2" charset="2"/>
              <a:buChar char="q"/>
            </a:pPr>
            <a:r>
              <a:rPr lang="en-US" b="1" dirty="0" smtClean="0">
                <a:latin typeface="Calibri" panose="020F0502020204030204" pitchFamily="34" charset="0"/>
              </a:rPr>
              <a:t>STEP 3:EXPLORATORY DATA ANALYSIS</a:t>
            </a:r>
          </a:p>
          <a:p>
            <a:pPr marL="0" indent="0">
              <a:buNone/>
            </a:pPr>
            <a:r>
              <a:rPr lang="en-US" b="1" dirty="0">
                <a:latin typeface="Calibri" panose="020F0502020204030204" pitchFamily="34" charset="0"/>
              </a:rPr>
              <a:t>	</a:t>
            </a:r>
            <a:r>
              <a:rPr lang="en-US" b="1" dirty="0" smtClean="0">
                <a:latin typeface="Calibri" panose="020F0502020204030204" pitchFamily="34" charset="0"/>
              </a:rPr>
              <a:t>I have done dropping unique value columns like prospect ID, lead </a:t>
            </a:r>
            <a:r>
              <a:rPr lang="en-US" b="1" dirty="0" err="1" smtClean="0">
                <a:latin typeface="Calibri" panose="020F0502020204030204" pitchFamily="34" charset="0"/>
              </a:rPr>
              <a:t>number.Missing</a:t>
            </a:r>
            <a:r>
              <a:rPr lang="en-US" b="1" dirty="0" smtClean="0">
                <a:latin typeface="Calibri" panose="020F0502020204030204" pitchFamily="34" charset="0"/>
              </a:rPr>
              <a:t> value treatment like dropping all columns more than 45% of </a:t>
            </a:r>
            <a:r>
              <a:rPr lang="en-US" b="1" dirty="0" err="1" smtClean="0">
                <a:latin typeface="Calibri" panose="020F0502020204030204" pitchFamily="34" charset="0"/>
              </a:rPr>
              <a:t>data.The</a:t>
            </a:r>
            <a:r>
              <a:rPr lang="en-US" b="1" dirty="0" smtClean="0">
                <a:latin typeface="Calibri" panose="020F0502020204030204" pitchFamily="34" charset="0"/>
              </a:rPr>
              <a:t> columns with less than 45% missing values I chose to fill the missing values with NOT AVAILABLE value</a:t>
            </a:r>
          </a:p>
          <a:p>
            <a:pPr marL="0" indent="0">
              <a:buNone/>
            </a:pPr>
            <a:r>
              <a:rPr lang="en-US" b="1" dirty="0" smtClean="0">
                <a:latin typeface="Calibri" panose="020F0502020204030204" pitchFamily="34" charset="0"/>
              </a:rPr>
              <a:t>	Then we have done </a:t>
            </a:r>
            <a:r>
              <a:rPr lang="en-US" b="1" dirty="0" err="1" smtClean="0">
                <a:latin typeface="Calibri" panose="020F0502020204030204" pitchFamily="34" charset="0"/>
              </a:rPr>
              <a:t>univariate</a:t>
            </a:r>
            <a:r>
              <a:rPr lang="en-US" b="1" dirty="0" smtClean="0">
                <a:latin typeface="Calibri" panose="020F0502020204030204" pitchFamily="34" charset="0"/>
              </a:rPr>
              <a:t> and bivariate analysis </a:t>
            </a:r>
            <a:endParaRPr lang="en-US" b="1" dirty="0">
              <a:latin typeface="Calibri" panose="020F0502020204030204" pitchFamily="34" charset="0"/>
            </a:endParaRPr>
          </a:p>
        </p:txBody>
      </p:sp>
    </p:spTree>
    <p:extLst>
      <p:ext uri="{BB962C8B-B14F-4D97-AF65-F5344CB8AC3E}">
        <p14:creationId xmlns:p14="http://schemas.microsoft.com/office/powerpoint/2010/main" val="321782871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40913"/>
            <a:ext cx="8596668" cy="5500449"/>
          </a:xfrm>
        </p:spPr>
        <p:txBody>
          <a:bodyPr/>
          <a:lstStyle/>
          <a:p>
            <a:r>
              <a:rPr lang="en-US" dirty="0" smtClean="0"/>
              <a:t>VIF table-From the last Regression result and VIF table we can see that every values are in control</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282" y="1533260"/>
            <a:ext cx="6296509" cy="4854661"/>
          </a:xfrm>
          <a:prstGeom prst="rect">
            <a:avLst/>
          </a:prstGeom>
        </p:spPr>
      </p:pic>
    </p:spTree>
    <p:extLst>
      <p:ext uri="{BB962C8B-B14F-4D97-AF65-F5344CB8AC3E}">
        <p14:creationId xmlns:p14="http://schemas.microsoft.com/office/powerpoint/2010/main" val="373102089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540913"/>
            <a:ext cx="8596668" cy="5500449"/>
          </a:xfrm>
        </p:spPr>
        <p:txBody>
          <a:bodyPr/>
          <a:lstStyle/>
          <a:p>
            <a:pPr>
              <a:buFont typeface="Wingdings" panose="05000000000000000000" pitchFamily="2" charset="2"/>
              <a:buChar char="q"/>
            </a:pPr>
            <a:r>
              <a:rPr lang="en-US" dirty="0" smtClean="0"/>
              <a:t>STEP 8:Creating prediction</a:t>
            </a:r>
          </a:p>
          <a:p>
            <a:pPr marL="0" indent="0">
              <a:buNone/>
            </a:pPr>
            <a:r>
              <a:rPr lang="en-US" dirty="0"/>
              <a:t>	</a:t>
            </a:r>
            <a:r>
              <a:rPr lang="en-US" dirty="0" smtClean="0"/>
              <a:t>	Predicting the probabilities on the train set</a:t>
            </a:r>
          </a:p>
          <a:p>
            <a:pPr>
              <a:buFont typeface="Wingdings" panose="05000000000000000000" pitchFamily="2" charset="2"/>
              <a:buChar char="q"/>
            </a:pPr>
            <a:r>
              <a:rPr lang="en-US" dirty="0" smtClean="0"/>
              <a:t>STEP 9:Model evaluation</a:t>
            </a:r>
          </a:p>
          <a:p>
            <a:pPr marL="0" indent="0">
              <a:buNone/>
            </a:pPr>
            <a:r>
              <a:rPr lang="en-US" dirty="0"/>
              <a:t>	</a:t>
            </a:r>
            <a:r>
              <a:rPr lang="en-US" dirty="0" smtClean="0"/>
              <a:t>	With randomly selected cut off value 0.5 we got sensitivity 					71%,specificity 89% and accuracy 82%</a:t>
            </a:r>
          </a:p>
          <a:p>
            <a:pPr marL="0" indent="0">
              <a:buNone/>
            </a:pPr>
            <a:r>
              <a:rPr lang="en-US" dirty="0"/>
              <a:t>	</a:t>
            </a:r>
            <a:r>
              <a:rPr lang="en-US" dirty="0" smtClean="0"/>
              <a:t>	We have to find the optimal cut off value with ROC </a:t>
            </a:r>
            <a:r>
              <a:rPr lang="en-US" dirty="0" err="1" smtClean="0"/>
              <a:t>curve.The</a:t>
            </a:r>
            <a:r>
              <a:rPr lang="en-US" dirty="0" smtClean="0"/>
              <a:t> above 			values are looking good but the three values should be almost equal</a:t>
            </a:r>
          </a:p>
          <a:p>
            <a:pPr marL="0" indent="0">
              <a:buNone/>
            </a:pPr>
            <a:endParaRPr lang="en-US" dirty="0" smtClean="0"/>
          </a:p>
          <a:p>
            <a:pPr marL="0" indent="0">
              <a:buNone/>
            </a:pPr>
            <a:endParaRPr lang="en-US" dirty="0"/>
          </a:p>
        </p:txBody>
      </p:sp>
    </p:spTree>
    <p:extLst>
      <p:ext uri="{BB962C8B-B14F-4D97-AF65-F5344CB8AC3E}">
        <p14:creationId xmlns:p14="http://schemas.microsoft.com/office/powerpoint/2010/main" val="145294106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93183"/>
            <a:ext cx="8596668" cy="5848179"/>
          </a:xfrm>
        </p:spPr>
        <p:txBody>
          <a:bodyPr/>
          <a:lstStyle/>
          <a:p>
            <a:r>
              <a:rPr lang="en-US" dirty="0" smtClean="0"/>
              <a:t>The ROC curve-The value under the curve is 89% which is very </a:t>
            </a:r>
            <a:r>
              <a:rPr lang="en-US" dirty="0" err="1" smtClean="0"/>
              <a:t>good.The</a:t>
            </a:r>
            <a:r>
              <a:rPr lang="en-US" dirty="0" smtClean="0"/>
              <a:t> high ROC curve value means model is good</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4" y="1326524"/>
            <a:ext cx="7290589" cy="4971244"/>
          </a:xfrm>
          <a:prstGeom prst="rect">
            <a:avLst/>
          </a:prstGeom>
        </p:spPr>
      </p:pic>
    </p:spTree>
    <p:extLst>
      <p:ext uri="{BB962C8B-B14F-4D97-AF65-F5344CB8AC3E}">
        <p14:creationId xmlns:p14="http://schemas.microsoft.com/office/powerpoint/2010/main" val="377282867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34851"/>
            <a:ext cx="8596668" cy="5706511"/>
          </a:xfrm>
        </p:spPr>
        <p:txBody>
          <a:bodyPr/>
          <a:lstStyle/>
          <a:p>
            <a:r>
              <a:rPr lang="en-US" dirty="0" smtClean="0"/>
              <a:t>Then we plot the values of different probabilities bucket and we get the below </a:t>
            </a:r>
            <a:r>
              <a:rPr lang="en-US" dirty="0" err="1" smtClean="0"/>
              <a:t>graph.From</a:t>
            </a:r>
            <a:r>
              <a:rPr lang="en-US" dirty="0" smtClean="0"/>
              <a:t> the graph we can see that optimal cut off value is .35</a:t>
            </a:r>
          </a:p>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1976" y="1416676"/>
            <a:ext cx="7379595" cy="5100034"/>
          </a:xfrm>
          <a:prstGeom prst="rect">
            <a:avLst/>
          </a:prstGeom>
        </p:spPr>
      </p:pic>
    </p:spTree>
    <p:extLst>
      <p:ext uri="{BB962C8B-B14F-4D97-AF65-F5344CB8AC3E}">
        <p14:creationId xmlns:p14="http://schemas.microsoft.com/office/powerpoint/2010/main" val="281098507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15970" y="321972"/>
            <a:ext cx="8596668" cy="5924282"/>
          </a:xfrm>
        </p:spPr>
        <p:txBody>
          <a:bodyPr/>
          <a:lstStyle/>
          <a:p>
            <a:r>
              <a:rPr lang="en-US" dirty="0" smtClean="0"/>
              <a:t>Rechecking the values of </a:t>
            </a:r>
            <a:r>
              <a:rPr lang="en-US" dirty="0" err="1" smtClean="0"/>
              <a:t>sensitivity,specificity</a:t>
            </a:r>
            <a:r>
              <a:rPr lang="en-US" dirty="0" smtClean="0"/>
              <a:t> </a:t>
            </a:r>
            <a:r>
              <a:rPr lang="en-US" dirty="0" err="1" smtClean="0"/>
              <a:t>amd</a:t>
            </a:r>
            <a:r>
              <a:rPr lang="en-US" dirty="0" smtClean="0"/>
              <a:t> accuracy with the optimal cut off range value 0.35</a:t>
            </a:r>
          </a:p>
          <a:p>
            <a:pPr marL="0" indent="0">
              <a:buNone/>
            </a:pPr>
            <a:r>
              <a:rPr lang="en-US" dirty="0"/>
              <a:t>	</a:t>
            </a:r>
            <a:r>
              <a:rPr lang="en-US" dirty="0" smtClean="0"/>
              <a:t>	Accuracy-81%</a:t>
            </a:r>
            <a:endParaRPr lang="en-US" dirty="0"/>
          </a:p>
          <a:p>
            <a:pPr marL="0" indent="0">
              <a:buNone/>
            </a:pPr>
            <a:r>
              <a:rPr lang="en-US" dirty="0" smtClean="0"/>
              <a:t>		Sensitivity-82%</a:t>
            </a:r>
          </a:p>
          <a:p>
            <a:pPr marL="0" indent="0">
              <a:buNone/>
            </a:pPr>
            <a:r>
              <a:rPr lang="en-US" dirty="0"/>
              <a:t>	</a:t>
            </a:r>
            <a:r>
              <a:rPr lang="en-US" dirty="0" smtClean="0"/>
              <a:t>	Specificity -81%</a:t>
            </a:r>
            <a:endParaRPr lang="en-US" dirty="0"/>
          </a:p>
          <a:p>
            <a:pPr>
              <a:buFont typeface="Wingdings" panose="05000000000000000000" pitchFamily="2" charset="2"/>
              <a:buChar char="q"/>
            </a:pPr>
            <a:r>
              <a:rPr lang="en-US" dirty="0" smtClean="0"/>
              <a:t>STEP 10:Making prediction on test set</a:t>
            </a:r>
          </a:p>
          <a:p>
            <a:pPr marL="0" indent="0">
              <a:buNone/>
            </a:pPr>
            <a:r>
              <a:rPr lang="en-US" dirty="0"/>
              <a:t>	</a:t>
            </a:r>
            <a:r>
              <a:rPr lang="en-US" dirty="0" smtClean="0"/>
              <a:t>	we get</a:t>
            </a:r>
          </a:p>
          <a:p>
            <a:pPr marL="0" indent="0">
              <a:buNone/>
            </a:pPr>
            <a:r>
              <a:rPr lang="en-US" dirty="0"/>
              <a:t>	</a:t>
            </a:r>
            <a:r>
              <a:rPr lang="en-US" dirty="0" smtClean="0"/>
              <a:t>	</a:t>
            </a:r>
            <a:r>
              <a:rPr lang="en-US" dirty="0"/>
              <a:t>Accuracy 81%</a:t>
            </a:r>
          </a:p>
          <a:p>
            <a:pPr marL="0" indent="0">
              <a:buNone/>
            </a:pPr>
            <a:r>
              <a:rPr lang="en-US" dirty="0" smtClean="0"/>
              <a:t>		Sensitivity 82%</a:t>
            </a:r>
          </a:p>
          <a:p>
            <a:pPr marL="0" indent="0">
              <a:buNone/>
            </a:pPr>
            <a:r>
              <a:rPr lang="en-US" dirty="0"/>
              <a:t>	</a:t>
            </a:r>
            <a:r>
              <a:rPr lang="en-US" dirty="0" smtClean="0"/>
              <a:t>	Specificity </a:t>
            </a:r>
            <a:r>
              <a:rPr lang="en-US" dirty="0"/>
              <a:t>81%</a:t>
            </a:r>
          </a:p>
          <a:p>
            <a:pPr marL="0" indent="0">
              <a:buNone/>
            </a:pPr>
            <a:endParaRPr lang="en-US" dirty="0" smtClean="0"/>
          </a:p>
        </p:txBody>
      </p:sp>
    </p:spTree>
    <p:extLst>
      <p:ext uri="{BB962C8B-B14F-4D97-AF65-F5344CB8AC3E}">
        <p14:creationId xmlns:p14="http://schemas.microsoft.com/office/powerpoint/2010/main" val="362510618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231821"/>
            <a:ext cx="8596668" cy="656822"/>
          </a:xfrm>
        </p:spPr>
        <p:txBody>
          <a:bodyPr>
            <a:normAutofit/>
          </a:bodyPr>
          <a:lstStyle/>
          <a:p>
            <a:r>
              <a:rPr lang="en-US" dirty="0" smtClean="0"/>
              <a:t>CONCLUSION</a:t>
            </a:r>
            <a:endParaRPr lang="en-US" dirty="0"/>
          </a:p>
        </p:txBody>
      </p:sp>
      <p:sp>
        <p:nvSpPr>
          <p:cNvPr id="3" name="Content Placeholder 2"/>
          <p:cNvSpPr>
            <a:spLocks noGrp="1"/>
          </p:cNvSpPr>
          <p:nvPr>
            <p:ph idx="1"/>
          </p:nvPr>
        </p:nvSpPr>
        <p:spPr>
          <a:xfrm>
            <a:off x="677334" y="888642"/>
            <a:ext cx="8596668" cy="5969357"/>
          </a:xfrm>
        </p:spPr>
        <p:txBody>
          <a:bodyPr>
            <a:normAutofit fontScale="92500" lnSpcReduction="20000"/>
          </a:bodyPr>
          <a:lstStyle/>
          <a:p>
            <a:pPr marL="0" indent="0">
              <a:buNone/>
            </a:pPr>
            <a:r>
              <a:rPr lang="en-US" dirty="0"/>
              <a:t>TOP VARIABLE CONTRIBUTING TO CONVERSION:</a:t>
            </a:r>
            <a:endParaRPr lang="en-US" sz="1600" dirty="0"/>
          </a:p>
          <a:p>
            <a:pPr marL="0" lvl="0" indent="0">
              <a:buNone/>
            </a:pPr>
            <a:r>
              <a:rPr lang="en-US" dirty="0" smtClean="0"/>
              <a:t>	LEAD SOURCE:</a:t>
            </a:r>
            <a:endParaRPr lang="en-US" sz="1600" dirty="0"/>
          </a:p>
          <a:p>
            <a:pPr marL="0" lvl="0" indent="0">
              <a:buNone/>
            </a:pPr>
            <a:r>
              <a:rPr lang="en-US" sz="1600" dirty="0"/>
              <a:t>	</a:t>
            </a:r>
            <a:r>
              <a:rPr lang="en-US" sz="1600" dirty="0" smtClean="0"/>
              <a:t>	</a:t>
            </a:r>
            <a:r>
              <a:rPr lang="en-US" dirty="0" smtClean="0"/>
              <a:t>Total Visits</a:t>
            </a:r>
            <a:endParaRPr lang="en-US" sz="1200" dirty="0"/>
          </a:p>
          <a:p>
            <a:pPr marL="0" lvl="0" indent="0">
              <a:buNone/>
            </a:pPr>
            <a:r>
              <a:rPr lang="en-US" sz="1200" dirty="0"/>
              <a:t>	</a:t>
            </a:r>
            <a:r>
              <a:rPr lang="en-US" sz="1200" dirty="0" smtClean="0"/>
              <a:t>	</a:t>
            </a:r>
            <a:r>
              <a:rPr lang="en-US" dirty="0" smtClean="0"/>
              <a:t>Total </a:t>
            </a:r>
            <a:r>
              <a:rPr lang="en-US" dirty="0"/>
              <a:t>Time Spent on </a:t>
            </a:r>
            <a:r>
              <a:rPr lang="en-US" dirty="0" smtClean="0"/>
              <a:t>Website</a:t>
            </a:r>
            <a:endParaRPr lang="en-US" sz="1200" dirty="0"/>
          </a:p>
          <a:p>
            <a:pPr marL="0" lvl="0" indent="0">
              <a:buNone/>
            </a:pPr>
            <a:r>
              <a:rPr lang="en-US" sz="1200" dirty="0"/>
              <a:t>	</a:t>
            </a:r>
            <a:r>
              <a:rPr lang="en-US" dirty="0" smtClean="0"/>
              <a:t>Lead </a:t>
            </a:r>
            <a:r>
              <a:rPr lang="en-US" dirty="0"/>
              <a:t>Origin: </a:t>
            </a:r>
            <a:endParaRPr lang="en-US" sz="1400" dirty="0"/>
          </a:p>
          <a:p>
            <a:pPr marL="0" lvl="0" indent="0">
              <a:buNone/>
            </a:pPr>
            <a:r>
              <a:rPr lang="en-US" sz="1400" dirty="0"/>
              <a:t>	</a:t>
            </a:r>
            <a:r>
              <a:rPr lang="en-US" sz="1400" dirty="0" smtClean="0"/>
              <a:t>	</a:t>
            </a:r>
            <a:r>
              <a:rPr lang="en-US" dirty="0" smtClean="0"/>
              <a:t>Lead </a:t>
            </a:r>
            <a:r>
              <a:rPr lang="en-US" dirty="0"/>
              <a:t>Add </a:t>
            </a:r>
            <a:r>
              <a:rPr lang="en-US" dirty="0" smtClean="0"/>
              <a:t>Form</a:t>
            </a:r>
            <a:endParaRPr lang="en-US" sz="1200" dirty="0"/>
          </a:p>
          <a:p>
            <a:pPr marL="0" lvl="0" indent="0">
              <a:buNone/>
            </a:pPr>
            <a:r>
              <a:rPr lang="en-US" sz="1200" dirty="0"/>
              <a:t>	</a:t>
            </a:r>
            <a:r>
              <a:rPr lang="en-US" sz="1200" dirty="0" smtClean="0"/>
              <a:t>	</a:t>
            </a:r>
            <a:r>
              <a:rPr lang="en-US" dirty="0" smtClean="0"/>
              <a:t>Landing </a:t>
            </a:r>
            <a:r>
              <a:rPr lang="en-US" dirty="0"/>
              <a:t>Page </a:t>
            </a:r>
            <a:r>
              <a:rPr lang="en-US" dirty="0" smtClean="0"/>
              <a:t>Submission</a:t>
            </a:r>
            <a:endParaRPr lang="en-US" sz="1200" dirty="0"/>
          </a:p>
          <a:p>
            <a:pPr marL="0" lvl="0" indent="0">
              <a:buNone/>
            </a:pPr>
            <a:r>
              <a:rPr lang="en-US" sz="1200" dirty="0"/>
              <a:t>	</a:t>
            </a:r>
            <a:r>
              <a:rPr lang="en-US" dirty="0" smtClean="0"/>
              <a:t>Lead </a:t>
            </a:r>
            <a:r>
              <a:rPr lang="en-US" dirty="0"/>
              <a:t>source: </a:t>
            </a:r>
            <a:endParaRPr lang="en-US" sz="1400" dirty="0"/>
          </a:p>
          <a:p>
            <a:pPr marL="0" lvl="0" indent="0">
              <a:buNone/>
            </a:pPr>
            <a:r>
              <a:rPr lang="en-US" sz="1400" dirty="0"/>
              <a:t>	</a:t>
            </a:r>
            <a:r>
              <a:rPr lang="en-US" sz="1400" dirty="0" smtClean="0"/>
              <a:t>	</a:t>
            </a:r>
            <a:r>
              <a:rPr lang="en-US" dirty="0" err="1" smtClean="0"/>
              <a:t>Olark</a:t>
            </a:r>
            <a:r>
              <a:rPr lang="en-US" dirty="0" smtClean="0"/>
              <a:t> Chat</a:t>
            </a:r>
            <a:endParaRPr lang="en-US" sz="1200" dirty="0"/>
          </a:p>
          <a:p>
            <a:pPr marL="0" lvl="0" indent="0">
              <a:buNone/>
            </a:pPr>
            <a:r>
              <a:rPr lang="en-US" sz="1200" dirty="0"/>
              <a:t>	</a:t>
            </a:r>
            <a:r>
              <a:rPr lang="en-US" sz="1200" dirty="0" smtClean="0"/>
              <a:t>	</a:t>
            </a:r>
            <a:r>
              <a:rPr lang="en-US" dirty="0" err="1" smtClean="0"/>
              <a:t>Welingak</a:t>
            </a:r>
            <a:r>
              <a:rPr lang="en-US" dirty="0" smtClean="0"/>
              <a:t> </a:t>
            </a:r>
            <a:r>
              <a:rPr lang="en-US" dirty="0"/>
              <a:t>website</a:t>
            </a:r>
            <a:endParaRPr lang="en-US" sz="1200" dirty="0"/>
          </a:p>
          <a:p>
            <a:pPr marL="0" indent="0">
              <a:buNone/>
            </a:pPr>
            <a:r>
              <a:rPr lang="en-US" dirty="0"/>
              <a:t>	</a:t>
            </a:r>
            <a:r>
              <a:rPr lang="en-US" dirty="0" smtClean="0"/>
              <a:t>Last Activity:</a:t>
            </a:r>
            <a:endParaRPr lang="en-US" sz="1600" dirty="0"/>
          </a:p>
          <a:p>
            <a:pPr marL="0" indent="0">
              <a:buNone/>
            </a:pPr>
            <a:r>
              <a:rPr lang="en-US" sz="1600" dirty="0"/>
              <a:t>	</a:t>
            </a:r>
            <a:r>
              <a:rPr lang="en-US" sz="1600" dirty="0" smtClean="0"/>
              <a:t>	</a:t>
            </a:r>
            <a:r>
              <a:rPr lang="en-US" dirty="0" smtClean="0"/>
              <a:t>Do </a:t>
            </a:r>
            <a:r>
              <a:rPr lang="en-US" dirty="0"/>
              <a:t>Not </a:t>
            </a:r>
            <a:r>
              <a:rPr lang="en-US" dirty="0" err="1" smtClean="0"/>
              <a:t>Email_Yes</a:t>
            </a:r>
            <a:endParaRPr lang="en-US" sz="1400" dirty="0"/>
          </a:p>
          <a:p>
            <a:pPr marL="0" indent="0">
              <a:buNone/>
            </a:pPr>
            <a:r>
              <a:rPr lang="en-US" sz="1400" dirty="0"/>
              <a:t>	</a:t>
            </a:r>
            <a:r>
              <a:rPr lang="en-US" sz="1400" dirty="0" smtClean="0"/>
              <a:t>	</a:t>
            </a:r>
            <a:r>
              <a:rPr lang="en-US" dirty="0" smtClean="0"/>
              <a:t>Last </a:t>
            </a:r>
            <a:r>
              <a:rPr lang="en-US" dirty="0" err="1"/>
              <a:t>Activity_Email</a:t>
            </a:r>
            <a:r>
              <a:rPr lang="en-US" dirty="0"/>
              <a:t> </a:t>
            </a:r>
            <a:r>
              <a:rPr lang="en-US" dirty="0" smtClean="0"/>
              <a:t>Bounced</a:t>
            </a:r>
            <a:endParaRPr lang="en-US" sz="1400" dirty="0"/>
          </a:p>
          <a:p>
            <a:pPr marL="0" indent="0">
              <a:buNone/>
            </a:pPr>
            <a:r>
              <a:rPr lang="en-US" sz="1400" dirty="0"/>
              <a:t>	</a:t>
            </a:r>
            <a:r>
              <a:rPr lang="en-US" sz="1400" dirty="0" smtClean="0"/>
              <a:t>	</a:t>
            </a:r>
            <a:r>
              <a:rPr lang="en-US" dirty="0" err="1" smtClean="0"/>
              <a:t>Olark</a:t>
            </a:r>
            <a:r>
              <a:rPr lang="en-US" dirty="0" smtClean="0"/>
              <a:t> </a:t>
            </a:r>
            <a:r>
              <a:rPr lang="en-US" dirty="0"/>
              <a:t>chat conversation</a:t>
            </a:r>
            <a:endParaRPr lang="en-US" sz="1400" dirty="0"/>
          </a:p>
          <a:p>
            <a:pPr marL="0" indent="0">
              <a:buNone/>
            </a:pPr>
            <a:r>
              <a:rPr lang="en-US" dirty="0" smtClean="0"/>
              <a:t>The </a:t>
            </a:r>
            <a:r>
              <a:rPr lang="en-US" dirty="0"/>
              <a:t>Model seems to predict the Conversion Rate very well and we should be able to give the Company confidence in making good calls based on this model.</a:t>
            </a:r>
            <a:endParaRPr lang="en-US" sz="1600" dirty="0"/>
          </a:p>
          <a:p>
            <a:pPr marL="0" indent="0">
              <a:buNone/>
            </a:pPr>
            <a:r>
              <a:rPr lang="en-US" dirty="0" smtClean="0"/>
              <a:t>Keeping these in mind the  X education can flourish as they have a very high chance to get almost all the potential buyers to change their mind and buy their courses</a:t>
            </a:r>
            <a:r>
              <a:rPr lang="en-US" dirty="0"/>
              <a:t> </a:t>
            </a:r>
            <a:endParaRPr lang="en-US" sz="1600" dirty="0"/>
          </a:p>
          <a:p>
            <a:endParaRPr lang="en-US" dirty="0"/>
          </a:p>
        </p:txBody>
      </p:sp>
    </p:spTree>
    <p:extLst>
      <p:ext uri="{BB962C8B-B14F-4D97-AF65-F5344CB8AC3E}">
        <p14:creationId xmlns:p14="http://schemas.microsoft.com/office/powerpoint/2010/main" val="358171586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677334" y="609600"/>
            <a:ext cx="8596668" cy="4722254"/>
          </a:xfrm>
        </p:spPr>
        <p:txBody>
          <a:bodyPr>
            <a:normAutofit/>
          </a:bodyPr>
          <a:lstStyle/>
          <a:p>
            <a:r>
              <a:rPr lang="en-US" sz="9600" dirty="0" smtClean="0"/>
              <a:t>THANK YOU </a:t>
            </a:r>
            <a:endParaRPr lang="en-US" sz="9600" dirty="0"/>
          </a:p>
        </p:txBody>
      </p:sp>
    </p:spTree>
    <p:extLst>
      <p:ext uri="{BB962C8B-B14F-4D97-AF65-F5344CB8AC3E}">
        <p14:creationId xmlns:p14="http://schemas.microsoft.com/office/powerpoint/2010/main" val="141826582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UNIVARIATE AND BI VARIATE ANALYSIS</a:t>
            </a:r>
            <a:endParaRPr lang="en-US" dirty="0"/>
          </a:p>
        </p:txBody>
      </p:sp>
      <p:sp>
        <p:nvSpPr>
          <p:cNvPr id="3" name="Content Placeholder 2"/>
          <p:cNvSpPr>
            <a:spLocks noGrp="1"/>
          </p:cNvSpPr>
          <p:nvPr>
            <p:ph idx="1"/>
          </p:nvPr>
        </p:nvSpPr>
        <p:spPr>
          <a:xfrm>
            <a:off x="677334" y="1313645"/>
            <a:ext cx="8596668" cy="4727717"/>
          </a:xfrm>
        </p:spPr>
        <p:txBody>
          <a:bodyPr/>
          <a:lstStyle/>
          <a:p>
            <a:r>
              <a:rPr lang="en-US" dirty="0" smtClean="0"/>
              <a:t>FOR COUNTRY COLUMNS-India has high values like more than 97%</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1082" y="2404101"/>
            <a:ext cx="8992855" cy="3637261"/>
          </a:xfrm>
          <a:prstGeom prst="rect">
            <a:avLst/>
          </a:prstGeom>
        </p:spPr>
      </p:pic>
    </p:spTree>
    <p:extLst>
      <p:ext uri="{BB962C8B-B14F-4D97-AF65-F5344CB8AC3E}">
        <p14:creationId xmlns:p14="http://schemas.microsoft.com/office/powerpoint/2010/main" val="99042384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70457"/>
            <a:ext cx="8596668" cy="5770906"/>
          </a:xfrm>
        </p:spPr>
        <p:txBody>
          <a:bodyPr/>
          <a:lstStyle/>
          <a:p>
            <a:r>
              <a:rPr lang="en-US" dirty="0" smtClean="0"/>
              <a:t>For city column</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7735" y="1204601"/>
            <a:ext cx="7994322" cy="4951499"/>
          </a:xfrm>
          <a:prstGeom prst="rect">
            <a:avLst/>
          </a:prstGeom>
        </p:spPr>
      </p:pic>
    </p:spTree>
    <p:extLst>
      <p:ext uri="{BB962C8B-B14F-4D97-AF65-F5344CB8AC3E}">
        <p14:creationId xmlns:p14="http://schemas.microsoft.com/office/powerpoint/2010/main" val="22021499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96215"/>
            <a:ext cx="8596668" cy="5745148"/>
          </a:xfrm>
        </p:spPr>
        <p:txBody>
          <a:bodyPr/>
          <a:lstStyle/>
          <a:p>
            <a:r>
              <a:rPr lang="en-US" dirty="0" smtClean="0"/>
              <a:t>Plot for lead </a:t>
            </a:r>
            <a:r>
              <a:rPr lang="en-US" dirty="0" err="1" smtClean="0"/>
              <a:t>origin,do</a:t>
            </a:r>
            <a:r>
              <a:rPr lang="en-US" dirty="0" smtClean="0"/>
              <a:t> not call and do not </a:t>
            </a:r>
            <a:r>
              <a:rPr lang="en-US" dirty="0" err="1" smtClean="0"/>
              <a:t>email.i</a:t>
            </a:r>
            <a:r>
              <a:rPr lang="en-US" dirty="0" smtClean="0"/>
              <a:t> chose to use subplot </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9403" y="978794"/>
            <a:ext cx="7934599" cy="5679583"/>
          </a:xfrm>
          <a:prstGeom prst="rect">
            <a:avLst/>
          </a:prstGeom>
        </p:spPr>
      </p:pic>
    </p:spTree>
    <p:extLst>
      <p:ext uri="{BB962C8B-B14F-4D97-AF65-F5344CB8AC3E}">
        <p14:creationId xmlns:p14="http://schemas.microsoft.com/office/powerpoint/2010/main" val="7530943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231821"/>
            <a:ext cx="8596668" cy="5809542"/>
          </a:xfrm>
        </p:spPr>
        <p:txBody>
          <a:bodyPr/>
          <a:lstStyle/>
          <a:p>
            <a:r>
              <a:rPr lang="en-US" dirty="0" smtClean="0"/>
              <a:t>Subplot for </a:t>
            </a:r>
            <a:r>
              <a:rPr lang="en-US" dirty="0" err="1" smtClean="0"/>
              <a:t>search,Newspaper</a:t>
            </a:r>
            <a:r>
              <a:rPr lang="en-US" dirty="0" smtClean="0"/>
              <a:t> </a:t>
            </a:r>
            <a:r>
              <a:rPr lang="en-US" dirty="0" err="1" smtClean="0"/>
              <a:t>Article,X</a:t>
            </a:r>
            <a:r>
              <a:rPr lang="en-US" dirty="0" smtClean="0"/>
              <a:t> education forum and Newspaper</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486" y="862884"/>
            <a:ext cx="9066727" cy="5628067"/>
          </a:xfrm>
          <a:prstGeom prst="rect">
            <a:avLst/>
          </a:prstGeom>
        </p:spPr>
      </p:pic>
    </p:spTree>
    <p:extLst>
      <p:ext uri="{BB962C8B-B14F-4D97-AF65-F5344CB8AC3E}">
        <p14:creationId xmlns:p14="http://schemas.microsoft.com/office/powerpoint/2010/main" val="37917434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347731"/>
            <a:ext cx="8596668" cy="5693632"/>
          </a:xfrm>
        </p:spPr>
        <p:txBody>
          <a:bodyPr/>
          <a:lstStyle/>
          <a:p>
            <a:r>
              <a:rPr lang="en-US" dirty="0" smtClean="0"/>
              <a:t>Subplot for Digital </a:t>
            </a:r>
            <a:r>
              <a:rPr lang="en-US" dirty="0" err="1" smtClean="0"/>
              <a:t>advertisement,Through</a:t>
            </a:r>
            <a:r>
              <a:rPr lang="en-US" dirty="0" smtClean="0"/>
              <a:t> </a:t>
            </a:r>
            <a:r>
              <a:rPr lang="en-US" dirty="0" err="1" smtClean="0"/>
              <a:t>recommendations,A</a:t>
            </a:r>
            <a:r>
              <a:rPr lang="en-US" dirty="0" smtClean="0"/>
              <a:t> free copy of mastering the interview and last notable activity</a:t>
            </a:r>
          </a:p>
          <a:p>
            <a:pPr marL="0" indent="0">
              <a:buNone/>
            </a:pP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7335" y="1205644"/>
            <a:ext cx="9033336" cy="5459171"/>
          </a:xfrm>
          <a:prstGeom prst="rect">
            <a:avLst/>
          </a:prstGeom>
        </p:spPr>
      </p:pic>
    </p:spTree>
    <p:extLst>
      <p:ext uri="{BB962C8B-B14F-4D97-AF65-F5344CB8AC3E}">
        <p14:creationId xmlns:p14="http://schemas.microsoft.com/office/powerpoint/2010/main" val="160716133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463639"/>
            <a:ext cx="8596668" cy="5577723"/>
          </a:xfrm>
        </p:spPr>
        <p:txBody>
          <a:bodyPr/>
          <a:lstStyle/>
          <a:p>
            <a:r>
              <a:rPr lang="en-US" dirty="0" smtClean="0"/>
              <a:t>From the plot for lead source we can see that google has more lead</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2282" y="1184856"/>
            <a:ext cx="7083379" cy="5125791"/>
          </a:xfrm>
          <a:prstGeom prst="rect">
            <a:avLst/>
          </a:prstGeom>
        </p:spPr>
      </p:pic>
    </p:spTree>
    <p:extLst>
      <p:ext uri="{BB962C8B-B14F-4D97-AF65-F5344CB8AC3E}">
        <p14:creationId xmlns:p14="http://schemas.microsoft.com/office/powerpoint/2010/main" val="567844439"/>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119</TotalTime>
  <Words>407</Words>
  <Application>Microsoft Office PowerPoint</Application>
  <PresentationFormat>Widescreen</PresentationFormat>
  <Paragraphs>97</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Arial Narrow</vt:lpstr>
      <vt:lpstr>Calibri</vt:lpstr>
      <vt:lpstr>Trebuchet MS</vt:lpstr>
      <vt:lpstr>Wingdings</vt:lpstr>
      <vt:lpstr>Wingdings 3</vt:lpstr>
      <vt:lpstr>Facet</vt:lpstr>
      <vt:lpstr>Lead-Scoring Case Study</vt:lpstr>
      <vt:lpstr>PROBLEM STATEMENT</vt:lpstr>
      <vt:lpstr>PowerPoint Presentation</vt:lpstr>
      <vt:lpstr>UNIVARIATE AND BI VARIATE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THANK YOU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Lead-Scoring Case Study</dc:title>
  <dc:creator>Toshiba</dc:creator>
  <cp:lastModifiedBy>Toshiba</cp:lastModifiedBy>
  <cp:revision>17</cp:revision>
  <dcterms:created xsi:type="dcterms:W3CDTF">2023-06-19T11:48:19Z</dcterms:created>
  <dcterms:modified xsi:type="dcterms:W3CDTF">2023-06-19T13:47:58Z</dcterms:modified>
</cp:coreProperties>
</file>