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ADC959-EAD9-47FD-B8A3-828C8266EB2B}" v="20" dt="2024-07-18T17:01:58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8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onso Nieto Garcia" userId="539fa5fee9cbe87b" providerId="LiveId" clId="{E6ADC959-EAD9-47FD-B8A3-828C8266EB2B}"/>
    <pc:docChg chg="addSld modSld">
      <pc:chgData name="Alfonso Nieto Garcia" userId="539fa5fee9cbe87b" providerId="LiveId" clId="{E6ADC959-EAD9-47FD-B8A3-828C8266EB2B}" dt="2024-07-18T17:04:06.056" v="146" actId="27107"/>
      <pc:docMkLst>
        <pc:docMk/>
      </pc:docMkLst>
      <pc:sldChg chg="modSp mod">
        <pc:chgData name="Alfonso Nieto Garcia" userId="539fa5fee9cbe87b" providerId="LiveId" clId="{E6ADC959-EAD9-47FD-B8A3-828C8266EB2B}" dt="2024-07-18T17:03:16.396" v="140" actId="27107"/>
        <pc:sldMkLst>
          <pc:docMk/>
          <pc:sldMk cId="1137221269" sldId="257"/>
        </pc:sldMkLst>
        <pc:spChg chg="mod">
          <ac:chgData name="Alfonso Nieto Garcia" userId="539fa5fee9cbe87b" providerId="LiveId" clId="{E6ADC959-EAD9-47FD-B8A3-828C8266EB2B}" dt="2024-07-18T17:01:26.389" v="134" actId="27107"/>
          <ac:spMkLst>
            <pc:docMk/>
            <pc:sldMk cId="1137221269" sldId="257"/>
            <ac:spMk id="20" creationId="{CF851745-3F9A-C30A-F091-BFBC1D01DF96}"/>
          </ac:spMkLst>
        </pc:spChg>
        <pc:spChg chg="mod">
          <ac:chgData name="Alfonso Nieto Garcia" userId="539fa5fee9cbe87b" providerId="LiveId" clId="{E6ADC959-EAD9-47FD-B8A3-828C8266EB2B}" dt="2024-07-18T17:03:01.783" v="137" actId="27107"/>
          <ac:spMkLst>
            <pc:docMk/>
            <pc:sldMk cId="1137221269" sldId="257"/>
            <ac:spMk id="39" creationId="{3112E932-7D65-4C44-DEED-974A4A329B60}"/>
          </ac:spMkLst>
        </pc:spChg>
        <pc:spChg chg="mod">
          <ac:chgData name="Alfonso Nieto Garcia" userId="539fa5fee9cbe87b" providerId="LiveId" clId="{E6ADC959-EAD9-47FD-B8A3-828C8266EB2B}" dt="2024-07-18T16:36:01.014" v="1" actId="20577"/>
          <ac:spMkLst>
            <pc:docMk/>
            <pc:sldMk cId="1137221269" sldId="257"/>
            <ac:spMk id="40" creationId="{24713A63-B9A4-B872-E608-1A550DD729D7}"/>
          </ac:spMkLst>
        </pc:spChg>
        <pc:spChg chg="mod">
          <ac:chgData name="Alfonso Nieto Garcia" userId="539fa5fee9cbe87b" providerId="LiveId" clId="{E6ADC959-EAD9-47FD-B8A3-828C8266EB2B}" dt="2024-07-18T17:03:16.396" v="140" actId="27107"/>
          <ac:spMkLst>
            <pc:docMk/>
            <pc:sldMk cId="1137221269" sldId="257"/>
            <ac:spMk id="44" creationId="{9AB9A7A2-6856-97F8-99E7-9AA829703D62}"/>
          </ac:spMkLst>
        </pc:spChg>
        <pc:spChg chg="mod">
          <ac:chgData name="Alfonso Nieto Garcia" userId="539fa5fee9cbe87b" providerId="LiveId" clId="{E6ADC959-EAD9-47FD-B8A3-828C8266EB2B}" dt="2024-07-18T16:36:04.319" v="3" actId="20577"/>
          <ac:spMkLst>
            <pc:docMk/>
            <pc:sldMk cId="1137221269" sldId="257"/>
            <ac:spMk id="45" creationId="{7FA03167-65A7-1349-F1C1-DA16E7005134}"/>
          </ac:spMkLst>
        </pc:spChg>
      </pc:sldChg>
      <pc:sldChg chg="addSp modSp new mod">
        <pc:chgData name="Alfonso Nieto Garcia" userId="539fa5fee9cbe87b" providerId="LiveId" clId="{E6ADC959-EAD9-47FD-B8A3-828C8266EB2B}" dt="2024-07-18T17:04:06.056" v="146" actId="27107"/>
        <pc:sldMkLst>
          <pc:docMk/>
          <pc:sldMk cId="1731282916" sldId="258"/>
        </pc:sldMkLst>
        <pc:spChg chg="add mod">
          <ac:chgData name="Alfonso Nieto Garcia" userId="539fa5fee9cbe87b" providerId="LiveId" clId="{E6ADC959-EAD9-47FD-B8A3-828C8266EB2B}" dt="2024-07-18T16:46:20.906" v="19" actId="20577"/>
          <ac:spMkLst>
            <pc:docMk/>
            <pc:sldMk cId="1731282916" sldId="258"/>
            <ac:spMk id="2" creationId="{94238AFF-0CCC-6A6F-E727-1EC460181BEF}"/>
          </ac:spMkLst>
        </pc:spChg>
        <pc:spChg chg="add mod">
          <ac:chgData name="Alfonso Nieto Garcia" userId="539fa5fee9cbe87b" providerId="LiveId" clId="{E6ADC959-EAD9-47FD-B8A3-828C8266EB2B}" dt="2024-07-18T16:49:18.056" v="72" actId="20577"/>
          <ac:spMkLst>
            <pc:docMk/>
            <pc:sldMk cId="1731282916" sldId="258"/>
            <ac:spMk id="3" creationId="{F54F666F-2E09-F3A8-AE97-295BD42302B8}"/>
          </ac:spMkLst>
        </pc:spChg>
        <pc:spChg chg="add mod">
          <ac:chgData name="Alfonso Nieto Garcia" userId="539fa5fee9cbe87b" providerId="LiveId" clId="{E6ADC959-EAD9-47FD-B8A3-828C8266EB2B}" dt="2024-07-18T16:49:45.478" v="78" actId="20577"/>
          <ac:spMkLst>
            <pc:docMk/>
            <pc:sldMk cId="1731282916" sldId="258"/>
            <ac:spMk id="4" creationId="{85864F8D-6E36-5C25-D879-EF8C7150A839}"/>
          </ac:spMkLst>
        </pc:spChg>
        <pc:spChg chg="add mod">
          <ac:chgData name="Alfonso Nieto Garcia" userId="539fa5fee9cbe87b" providerId="LiveId" clId="{E6ADC959-EAD9-47FD-B8A3-828C8266EB2B}" dt="2024-07-18T17:03:56.662" v="143" actId="27107"/>
          <ac:spMkLst>
            <pc:docMk/>
            <pc:sldMk cId="1731282916" sldId="258"/>
            <ac:spMk id="5" creationId="{A94984E5-2062-2052-B702-BE92E5E3FC2F}"/>
          </ac:spMkLst>
        </pc:spChg>
        <pc:spChg chg="add mod">
          <ac:chgData name="Alfonso Nieto Garcia" userId="539fa5fee9cbe87b" providerId="LiveId" clId="{E6ADC959-EAD9-47FD-B8A3-828C8266EB2B}" dt="2024-07-18T16:41:34.118" v="6" actId="1076"/>
          <ac:spMkLst>
            <pc:docMk/>
            <pc:sldMk cId="1731282916" sldId="258"/>
            <ac:spMk id="6" creationId="{1B2EFFB1-44F0-6AD4-E949-760ABDDFBD7F}"/>
          </ac:spMkLst>
        </pc:spChg>
        <pc:spChg chg="add mod">
          <ac:chgData name="Alfonso Nieto Garcia" userId="539fa5fee9cbe87b" providerId="LiveId" clId="{E6ADC959-EAD9-47FD-B8A3-828C8266EB2B}" dt="2024-07-18T16:47:17.763" v="29" actId="20577"/>
          <ac:spMkLst>
            <pc:docMk/>
            <pc:sldMk cId="1731282916" sldId="258"/>
            <ac:spMk id="11" creationId="{0E3A260E-75DB-CCEE-30E6-D992854C7DB9}"/>
          </ac:spMkLst>
        </pc:spChg>
        <pc:spChg chg="add mod">
          <ac:chgData name="Alfonso Nieto Garcia" userId="539fa5fee9cbe87b" providerId="LiveId" clId="{E6ADC959-EAD9-47FD-B8A3-828C8266EB2B}" dt="2024-07-18T16:48:34.437" v="55" actId="20577"/>
          <ac:spMkLst>
            <pc:docMk/>
            <pc:sldMk cId="1731282916" sldId="258"/>
            <ac:spMk id="12" creationId="{CC859907-B2FB-886F-8937-E827070CB7D8}"/>
          </ac:spMkLst>
        </pc:spChg>
        <pc:spChg chg="add mod">
          <ac:chgData name="Alfonso Nieto Garcia" userId="539fa5fee9cbe87b" providerId="LiveId" clId="{E6ADC959-EAD9-47FD-B8A3-828C8266EB2B}" dt="2024-07-18T16:50:32.931" v="93" actId="113"/>
          <ac:spMkLst>
            <pc:docMk/>
            <pc:sldMk cId="1731282916" sldId="258"/>
            <ac:spMk id="13" creationId="{22F0D6E1-E1C8-BB3A-92F1-C271747438A2}"/>
          </ac:spMkLst>
        </pc:spChg>
        <pc:spChg chg="add mod">
          <ac:chgData name="Alfonso Nieto Garcia" userId="539fa5fee9cbe87b" providerId="LiveId" clId="{E6ADC959-EAD9-47FD-B8A3-828C8266EB2B}" dt="2024-07-18T17:04:06.056" v="146" actId="27107"/>
          <ac:spMkLst>
            <pc:docMk/>
            <pc:sldMk cId="1731282916" sldId="258"/>
            <ac:spMk id="14" creationId="{6C5F628D-F4A0-D716-05B8-2A61B676993C}"/>
          </ac:spMkLst>
        </pc:spChg>
        <pc:spChg chg="add mod">
          <ac:chgData name="Alfonso Nieto Garcia" userId="539fa5fee9cbe87b" providerId="LiveId" clId="{E6ADC959-EAD9-47FD-B8A3-828C8266EB2B}" dt="2024-07-18T16:41:38.638" v="8" actId="20577"/>
          <ac:spMkLst>
            <pc:docMk/>
            <pc:sldMk cId="1731282916" sldId="258"/>
            <ac:spMk id="15" creationId="{64CE2383-F4B7-3271-1DC9-B1A7DA4F1402}"/>
          </ac:spMkLst>
        </pc:spChg>
        <pc:spChg chg="add mod">
          <ac:chgData name="Alfonso Nieto Garcia" userId="539fa5fee9cbe87b" providerId="LiveId" clId="{E6ADC959-EAD9-47FD-B8A3-828C8266EB2B}" dt="2024-07-18T16:52:54.656" v="126" actId="1076"/>
          <ac:spMkLst>
            <pc:docMk/>
            <pc:sldMk cId="1731282916" sldId="258"/>
            <ac:spMk id="16" creationId="{53CA35BE-EE34-73CC-788A-FC102EB4CCD7}"/>
          </ac:spMkLst>
        </pc:spChg>
        <pc:spChg chg="add mod">
          <ac:chgData name="Alfonso Nieto Garcia" userId="539fa5fee9cbe87b" providerId="LiveId" clId="{E6ADC959-EAD9-47FD-B8A3-828C8266EB2B}" dt="2024-07-18T16:53:00.371" v="131" actId="20577"/>
          <ac:spMkLst>
            <pc:docMk/>
            <pc:sldMk cId="1731282916" sldId="258"/>
            <ac:spMk id="17" creationId="{5057EC59-5B65-BA73-68C3-009E36A5CD58}"/>
          </ac:spMkLst>
        </pc:spChg>
        <pc:picChg chg="add mod">
          <ac:chgData name="Alfonso Nieto Garcia" userId="539fa5fee9cbe87b" providerId="LiveId" clId="{E6ADC959-EAD9-47FD-B8A3-828C8266EB2B}" dt="2024-07-18T16:41:34.118" v="6" actId="1076"/>
          <ac:picMkLst>
            <pc:docMk/>
            <pc:sldMk cId="1731282916" sldId="258"/>
            <ac:picMk id="7" creationId="{846AED99-AC64-3B6E-B409-5F2DCDE71957}"/>
          </ac:picMkLst>
        </pc:picChg>
        <pc:picChg chg="add mod">
          <ac:chgData name="Alfonso Nieto Garcia" userId="539fa5fee9cbe87b" providerId="LiveId" clId="{E6ADC959-EAD9-47FD-B8A3-828C8266EB2B}" dt="2024-07-18T16:41:34.118" v="6" actId="1076"/>
          <ac:picMkLst>
            <pc:docMk/>
            <pc:sldMk cId="1731282916" sldId="258"/>
            <ac:picMk id="8" creationId="{ED4159EC-4C9D-183E-FCF5-F289E9E58871}"/>
          </ac:picMkLst>
        </pc:picChg>
        <pc:picChg chg="add mod">
          <ac:chgData name="Alfonso Nieto Garcia" userId="539fa5fee9cbe87b" providerId="LiveId" clId="{E6ADC959-EAD9-47FD-B8A3-828C8266EB2B}" dt="2024-07-18T16:41:34.118" v="6" actId="1076"/>
          <ac:picMkLst>
            <pc:docMk/>
            <pc:sldMk cId="1731282916" sldId="258"/>
            <ac:picMk id="9" creationId="{4A19F141-F4EE-C537-51C8-452680628817}"/>
          </ac:picMkLst>
        </pc:picChg>
        <pc:picChg chg="add mod">
          <ac:chgData name="Alfonso Nieto Garcia" userId="539fa5fee9cbe87b" providerId="LiveId" clId="{E6ADC959-EAD9-47FD-B8A3-828C8266EB2B}" dt="2024-07-18T16:41:34.118" v="6" actId="1076"/>
          <ac:picMkLst>
            <pc:docMk/>
            <pc:sldMk cId="1731282916" sldId="258"/>
            <ac:picMk id="10" creationId="{5D75B80B-10E9-A06E-08DE-099DC4237F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57F3F-9363-AF94-212D-7744FB40D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E7248C-0D51-E6C1-FF97-D852AA5D9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EC736E-3D8C-7BDF-222F-3530971F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9F3-2D5A-4B91-A84B-058292905A80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7B9769-23B1-2997-4023-FCD9D7EB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3A81D6-464B-35F6-2420-2A375C12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15C3-EE88-49F0-90AE-3DC146245B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8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F6F78-B366-5D56-F517-857E1FAC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BB602B-986D-69FE-6FD4-55446E9FC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D8C40C-64BA-DE01-C187-F21C959D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9F3-2D5A-4B91-A84B-058292905A80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869349-578E-F2C7-97E8-0F583E74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BB87C6-2BD2-DD63-CC83-884228AB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15C3-EE88-49F0-90AE-3DC146245B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783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3E1970-7BCA-406B-6E4E-ADA93BB3D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5FEE0A-1DEF-995A-B29E-75120F940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3FD63E-34E8-C3EB-3FBB-6920F349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9F3-2D5A-4B91-A84B-058292905A80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DFD7C2-A826-4F8C-1B58-83CCBC2A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C3273-6BCB-FE23-DF04-42D28954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15C3-EE88-49F0-90AE-3DC146245B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10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B0564-47FA-FA64-D242-7CDF5B09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0D194B-5C80-4EFF-46CF-E2A6EB95C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349096-62D5-8C07-16F7-FAA00F98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9F3-2D5A-4B91-A84B-058292905A80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39C0E-C7C7-DCCB-AE1A-1B643122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4DB437-2E59-44F0-C5CB-6282196D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15C3-EE88-49F0-90AE-3DC146245B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69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B40A5-C000-5F96-3890-56850B88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EDE710-3D01-A7F8-9D0D-A99B1AD77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9393C0-94FD-581B-969F-0274489E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9F3-2D5A-4B91-A84B-058292905A80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1547A9-26D8-7B0D-5014-249366DB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117DEA-0953-384D-63BD-D920434E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15C3-EE88-49F0-90AE-3DC146245B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724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3EA40-AAC4-A834-1BD9-DD549EEA8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EB60C4-6878-9009-5265-CD9E92768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3DC73C-12CC-9C5E-C6CA-4BC6D5356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EEE957-D0AC-D981-764D-3E427B77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9F3-2D5A-4B91-A84B-058292905A80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ADC537-B4FE-D436-BB75-62C1A8FD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25C06F-1DB2-9BA1-4F65-DCB3AF41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15C3-EE88-49F0-90AE-3DC146245B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03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62CFC-44F1-6547-45B4-75390EC1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43E42A-8321-6169-820D-7D6401686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2910BF-D4E6-5DDB-C2FB-6908207FE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E27DF0-CA2C-BDC4-FC27-A3E066557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A63BF1-7141-F74E-7075-E4693991F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B5C0F6-379C-7C73-6F98-56806FA6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9F3-2D5A-4B91-A84B-058292905A80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2BE54B-1CA0-199D-1042-6BA99DEB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729E5D-B38F-6BF4-E506-A2BB13A8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15C3-EE88-49F0-90AE-3DC146245B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45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4D3B3-6293-213D-56BC-74EB5E03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8EE8A2-B187-18BD-A399-55E6EAFF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9F3-2D5A-4B91-A84B-058292905A80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3F9BB6-0F3B-F434-3392-EFCEE250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EA7FC3-2AFA-2AD1-1C0E-FEEE3A5A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15C3-EE88-49F0-90AE-3DC146245B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697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62A411-3DAA-6152-DE84-7098042B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9F3-2D5A-4B91-A84B-058292905A80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CA331C-9B7A-ADF7-4255-182D6A76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A43E36-8722-832E-F000-56A9F04C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15C3-EE88-49F0-90AE-3DC146245B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49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67BC7-72C5-1E30-F912-1506CF8A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37688F-9D21-D1C4-3D86-74B042C73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0A9A7E-F06A-9858-271D-7E94C2061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8E4047-BB71-6A9E-6FDA-DEA20B97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9F3-2D5A-4B91-A84B-058292905A80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987AB5-6821-1D73-950E-1CB5568A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E76824-54ED-12ED-D33C-4FAF7E75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15C3-EE88-49F0-90AE-3DC146245B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91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EF312-2170-DA10-EA65-F8BDDB1A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51DE71-BFEC-DAF5-2B45-293FC5F21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1ABA18-E029-5A97-8630-6FA7959B3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C924F5-8CE7-6323-5FA6-11AF9C78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39F3-2D5A-4B91-A84B-058292905A80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719C8B-703A-78CC-9E27-B3F82135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EECEB8-59FA-CDD7-688C-E6A53D19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15C3-EE88-49F0-90AE-3DC146245B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97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A80A8E-434E-2FF4-FD31-6AC2B73A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9A2DBA-D8E6-22B3-37CC-09B4BFE5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0F83DF-47B2-E608-5DEA-8A3D25948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8339F3-2D5A-4B91-A84B-058292905A80}" type="datetimeFigureOut">
              <a:rPr lang="es-ES" smtClean="0"/>
              <a:t>18/07/2024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772D95-219A-D0D1-209B-F4E08947C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8E1D25-7928-6EB8-F017-C616EDEB9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C15C3-EE88-49F0-90AE-3DC146245B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44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D69A3-1704-7460-2539-AF6FA2A9D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Buyer</a:t>
            </a:r>
            <a:r>
              <a:rPr lang="es-ES" dirty="0"/>
              <a:t> persona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57624B-93BF-3B8C-A5DA-865DE883CE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346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: esquinas diagonales redondeadas 16">
            <a:extLst>
              <a:ext uri="{FF2B5EF4-FFF2-40B4-BE49-F238E27FC236}">
                <a16:creationId xmlns:a16="http://schemas.microsoft.com/office/drawing/2014/main" id="{5FD94392-6BD8-A7EA-9BA8-1CBA377DD564}"/>
              </a:ext>
            </a:extLst>
          </p:cNvPr>
          <p:cNvSpPr/>
          <p:nvPr/>
        </p:nvSpPr>
        <p:spPr>
          <a:xfrm>
            <a:off x="1033598" y="1995111"/>
            <a:ext cx="2999232" cy="1533618"/>
          </a:xfrm>
          <a:prstGeom prst="round2DiagRect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Marital Status: </a:t>
            </a:r>
            <a:r>
              <a:rPr lang="es-ES" sz="1400" dirty="0">
                <a:solidFill>
                  <a:schemeClr val="tx1"/>
                </a:solidFill>
              </a:rPr>
              <a:t>Married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Education: </a:t>
            </a:r>
            <a:r>
              <a:rPr lang="es-ES" sz="1400" dirty="0">
                <a:solidFill>
                  <a:schemeClr val="tx1"/>
                </a:solidFill>
              </a:rPr>
              <a:t>Graduation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Age</a:t>
            </a:r>
            <a:r>
              <a:rPr lang="es-ES" sz="1400" dirty="0">
                <a:solidFill>
                  <a:schemeClr val="tx1"/>
                </a:solidFill>
              </a:rPr>
              <a:t>: 36 a 50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Income</a:t>
            </a:r>
            <a:r>
              <a:rPr lang="es-ES" sz="1400" dirty="0">
                <a:solidFill>
                  <a:schemeClr val="tx1"/>
                </a:solidFill>
              </a:rPr>
              <a:t>: 27.000$ a 46.000$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Household members</a:t>
            </a:r>
            <a:r>
              <a:rPr lang="es-ES" sz="1400" dirty="0">
                <a:solidFill>
                  <a:schemeClr val="tx1"/>
                </a:solidFill>
              </a:rPr>
              <a:t>: 2 a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</a:rPr>
              <a:t>Kidhome: 0 a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</a:rPr>
              <a:t>Teenhome: 0 a 1</a:t>
            </a:r>
          </a:p>
        </p:txBody>
      </p:sp>
      <p:sp>
        <p:nvSpPr>
          <p:cNvPr id="18" name="Rectángulo: esquinas diagonales redondeadas 17">
            <a:extLst>
              <a:ext uri="{FF2B5EF4-FFF2-40B4-BE49-F238E27FC236}">
                <a16:creationId xmlns:a16="http://schemas.microsoft.com/office/drawing/2014/main" id="{9206347E-6B6E-9D41-D542-5789598C1AB9}"/>
              </a:ext>
            </a:extLst>
          </p:cNvPr>
          <p:cNvSpPr/>
          <p:nvPr/>
        </p:nvSpPr>
        <p:spPr>
          <a:xfrm>
            <a:off x="1033598" y="3752083"/>
            <a:ext cx="2999232" cy="1533618"/>
          </a:xfrm>
          <a:prstGeom prst="round2DiagRect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Wines</a:t>
            </a:r>
            <a:r>
              <a:rPr lang="es-ES" sz="1400" dirty="0">
                <a:solidFill>
                  <a:schemeClr val="tx1"/>
                </a:solidFill>
              </a:rPr>
              <a:t>: 10$ a 85$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Meat</a:t>
            </a:r>
            <a:r>
              <a:rPr lang="es-ES" sz="1400" dirty="0">
                <a:solidFill>
                  <a:schemeClr val="tx1"/>
                </a:solidFill>
              </a:rPr>
              <a:t>: 2$ a 40$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Fruits</a:t>
            </a:r>
            <a:r>
              <a:rPr lang="es-ES" sz="1400" dirty="0">
                <a:solidFill>
                  <a:schemeClr val="tx1"/>
                </a:solidFill>
              </a:rPr>
              <a:t>: 1$ a 7$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Fish</a:t>
            </a:r>
            <a:r>
              <a:rPr lang="es-ES" sz="1400" dirty="0">
                <a:solidFill>
                  <a:schemeClr val="tx1"/>
                </a:solidFill>
              </a:rPr>
              <a:t>: 1$ a 11$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Sweet</a:t>
            </a:r>
            <a:r>
              <a:rPr lang="es-ES" sz="1400" dirty="0">
                <a:solidFill>
                  <a:schemeClr val="tx1"/>
                </a:solidFill>
              </a:rPr>
              <a:t>: 1$ y 8$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Gold</a:t>
            </a:r>
            <a:r>
              <a:rPr lang="es-ES" sz="1400" dirty="0">
                <a:solidFill>
                  <a:schemeClr val="tx1"/>
                </a:solidFill>
              </a:rPr>
              <a:t>: 4$ a 25$</a:t>
            </a:r>
          </a:p>
        </p:txBody>
      </p:sp>
      <p:sp>
        <p:nvSpPr>
          <p:cNvPr id="19" name="Rectángulo: esquinas diagonales redondeadas 18">
            <a:extLst>
              <a:ext uri="{FF2B5EF4-FFF2-40B4-BE49-F238E27FC236}">
                <a16:creationId xmlns:a16="http://schemas.microsoft.com/office/drawing/2014/main" id="{54132EAF-77A6-72D7-6164-D9FFCA2AF185}"/>
              </a:ext>
            </a:extLst>
          </p:cNvPr>
          <p:cNvSpPr/>
          <p:nvPr/>
        </p:nvSpPr>
        <p:spPr>
          <a:xfrm>
            <a:off x="1033598" y="5550503"/>
            <a:ext cx="2999232" cy="1105169"/>
          </a:xfrm>
          <a:prstGeom prst="round2DiagRect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Deals</a:t>
            </a:r>
            <a:r>
              <a:rPr lang="es-ES" sz="1400" dirty="0">
                <a:solidFill>
                  <a:schemeClr val="tx1"/>
                </a:solidFill>
              </a:rPr>
              <a:t>: 1 a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Web</a:t>
            </a:r>
            <a:r>
              <a:rPr lang="es-ES" sz="1400" dirty="0">
                <a:solidFill>
                  <a:schemeClr val="tx1"/>
                </a:solidFill>
              </a:rPr>
              <a:t>: 1 a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Catalog: </a:t>
            </a:r>
            <a:r>
              <a:rPr lang="es-ES" sz="1400" dirty="0">
                <a:solidFill>
                  <a:schemeClr val="tx1"/>
                </a:solidFill>
              </a:rPr>
              <a:t>0 a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Store</a:t>
            </a:r>
            <a:r>
              <a:rPr lang="es-ES" sz="1400" dirty="0">
                <a:solidFill>
                  <a:schemeClr val="tx1"/>
                </a:solidFill>
              </a:rPr>
              <a:t>: 3 a 4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CF851745-3F9A-C30A-F091-BFBC1D01DF96}"/>
              </a:ext>
            </a:extLst>
          </p:cNvPr>
          <p:cNvSpPr/>
          <p:nvPr/>
        </p:nvSpPr>
        <p:spPr>
          <a:xfrm>
            <a:off x="1033598" y="711341"/>
            <a:ext cx="2999232" cy="1097842"/>
          </a:xfrm>
          <a:prstGeom prst="roundRect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Total Amount :</a:t>
            </a:r>
            <a:r>
              <a:rPr lang="es-ES" sz="1400" dirty="0">
                <a:solidFill>
                  <a:schemeClr val="tx1"/>
                </a:solidFill>
              </a:rPr>
              <a:t> 42$ a 98 $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Total Purchase :</a:t>
            </a:r>
            <a:r>
              <a:rPr lang="es-ES" sz="1400" dirty="0">
                <a:solidFill>
                  <a:schemeClr val="tx1"/>
                </a:solidFill>
              </a:rPr>
              <a:t> 6 a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Total cmp </a:t>
            </a:r>
            <a:r>
              <a:rPr lang="es-ES" sz="1400" dirty="0">
                <a:solidFill>
                  <a:schemeClr val="tx1"/>
                </a:solidFill>
              </a:rPr>
              <a:t>: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Recency</a:t>
            </a:r>
            <a:r>
              <a:rPr lang="es-ES" sz="1400" dirty="0">
                <a:solidFill>
                  <a:schemeClr val="tx1"/>
                </a:solidFill>
              </a:rPr>
              <a:t>: 24 a 73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1C150C6-F4B9-B27F-B777-C77A718221B6}"/>
              </a:ext>
            </a:extLst>
          </p:cNvPr>
          <p:cNvSpPr/>
          <p:nvPr/>
        </p:nvSpPr>
        <p:spPr>
          <a:xfrm>
            <a:off x="1730066" y="152963"/>
            <a:ext cx="1746504" cy="372450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Clúster 0</a:t>
            </a:r>
          </a:p>
        </p:txBody>
      </p:sp>
      <p:pic>
        <p:nvPicPr>
          <p:cNvPr id="23" name="Gráfico 22" descr="Familia con dos niños con relleno sólido">
            <a:extLst>
              <a:ext uri="{FF2B5EF4-FFF2-40B4-BE49-F238E27FC236}">
                <a16:creationId xmlns:a16="http://schemas.microsoft.com/office/drawing/2014/main" id="{F91A397B-C73C-96B7-3EA6-99C06FFF3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387" y="2371198"/>
            <a:ext cx="545420" cy="545420"/>
          </a:xfrm>
          <a:prstGeom prst="rect">
            <a:avLst/>
          </a:prstGeom>
        </p:spPr>
      </p:pic>
      <p:pic>
        <p:nvPicPr>
          <p:cNvPr id="29" name="Gráfico 28" descr="Bolsa de la compra con relleno sólido">
            <a:extLst>
              <a:ext uri="{FF2B5EF4-FFF2-40B4-BE49-F238E27FC236}">
                <a16:creationId xmlns:a16="http://schemas.microsoft.com/office/drawing/2014/main" id="{20674323-A69C-76AE-9CF0-D0E1AEACE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207" y="4214092"/>
            <a:ext cx="609600" cy="609600"/>
          </a:xfrm>
          <a:prstGeom prst="rect">
            <a:avLst/>
          </a:prstGeom>
        </p:spPr>
      </p:pic>
      <p:pic>
        <p:nvPicPr>
          <p:cNvPr id="33" name="Gráfico 32" descr="Bolsa para la compra con relleno sólido">
            <a:extLst>
              <a:ext uri="{FF2B5EF4-FFF2-40B4-BE49-F238E27FC236}">
                <a16:creationId xmlns:a16="http://schemas.microsoft.com/office/drawing/2014/main" id="{57924DFC-1AA8-52FE-5693-D5D54BC355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3206" y="5798286"/>
            <a:ext cx="609601" cy="609601"/>
          </a:xfrm>
          <a:prstGeom prst="rect">
            <a:avLst/>
          </a:prstGeom>
        </p:spPr>
      </p:pic>
      <p:pic>
        <p:nvPicPr>
          <p:cNvPr id="35" name="Gráfico 34" descr="Recibo con relleno sólido">
            <a:extLst>
              <a:ext uri="{FF2B5EF4-FFF2-40B4-BE49-F238E27FC236}">
                <a16:creationId xmlns:a16="http://schemas.microsoft.com/office/drawing/2014/main" id="{BF4443AC-4597-8C1F-7473-FA8A0D7D87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7387" y="987552"/>
            <a:ext cx="545420" cy="545420"/>
          </a:xfrm>
          <a:prstGeom prst="rect">
            <a:avLst/>
          </a:prstGeom>
        </p:spPr>
      </p:pic>
      <p:sp>
        <p:nvSpPr>
          <p:cNvPr id="36" name="Rectángulo: esquinas diagonales redondeadas 35">
            <a:extLst>
              <a:ext uri="{FF2B5EF4-FFF2-40B4-BE49-F238E27FC236}">
                <a16:creationId xmlns:a16="http://schemas.microsoft.com/office/drawing/2014/main" id="{AF7BFBF5-EA43-B7A9-B46D-0D7277610AD1}"/>
              </a:ext>
            </a:extLst>
          </p:cNvPr>
          <p:cNvSpPr/>
          <p:nvPr/>
        </p:nvSpPr>
        <p:spPr>
          <a:xfrm>
            <a:off x="4883222" y="1995111"/>
            <a:ext cx="2999232" cy="1533618"/>
          </a:xfrm>
          <a:prstGeom prst="round2DiagRect">
            <a:avLst/>
          </a:prstGeom>
          <a:noFill/>
          <a:ln>
            <a:solidFill>
              <a:schemeClr val="accent3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Marital Status</a:t>
            </a:r>
            <a:r>
              <a:rPr lang="es-ES" sz="1400" dirty="0">
                <a:solidFill>
                  <a:schemeClr val="tx1"/>
                </a:solidFill>
              </a:rPr>
              <a:t>: Married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Education</a:t>
            </a:r>
            <a:r>
              <a:rPr lang="es-ES" sz="1400" dirty="0">
                <a:solidFill>
                  <a:schemeClr val="tx1"/>
                </a:solidFill>
              </a:rPr>
              <a:t>: Graduation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Age</a:t>
            </a:r>
            <a:r>
              <a:rPr lang="es-ES" sz="1400" dirty="0">
                <a:solidFill>
                  <a:schemeClr val="tx1"/>
                </a:solidFill>
              </a:rPr>
              <a:t>: 35 a 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Income</a:t>
            </a:r>
            <a:r>
              <a:rPr lang="es-ES" sz="1400" dirty="0">
                <a:solidFill>
                  <a:schemeClr val="tx1"/>
                </a:solidFill>
              </a:rPr>
              <a:t>: 62.000$ a 83.000$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Household members</a:t>
            </a:r>
            <a:r>
              <a:rPr lang="es-ES" sz="1400" dirty="0">
                <a:solidFill>
                  <a:schemeClr val="tx1"/>
                </a:solidFill>
              </a:rPr>
              <a:t>: 1 a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</a:rPr>
              <a:t>Kidhome: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</a:rPr>
              <a:t>Teenhome: 0 a 1 </a:t>
            </a:r>
          </a:p>
        </p:txBody>
      </p:sp>
      <p:sp>
        <p:nvSpPr>
          <p:cNvPr id="37" name="Rectángulo: esquinas diagonales redondeadas 36">
            <a:extLst>
              <a:ext uri="{FF2B5EF4-FFF2-40B4-BE49-F238E27FC236}">
                <a16:creationId xmlns:a16="http://schemas.microsoft.com/office/drawing/2014/main" id="{0529EB98-EC82-115B-8439-E5C36B7D949E}"/>
              </a:ext>
            </a:extLst>
          </p:cNvPr>
          <p:cNvSpPr/>
          <p:nvPr/>
        </p:nvSpPr>
        <p:spPr>
          <a:xfrm>
            <a:off x="4883222" y="3752083"/>
            <a:ext cx="2999232" cy="1533618"/>
          </a:xfrm>
          <a:prstGeom prst="round2DiagRect">
            <a:avLst/>
          </a:prstGeom>
          <a:noFill/>
          <a:ln>
            <a:solidFill>
              <a:schemeClr val="accent3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Wines</a:t>
            </a:r>
            <a:r>
              <a:rPr lang="es-ES" sz="1400" dirty="0">
                <a:solidFill>
                  <a:schemeClr val="tx1"/>
                </a:solidFill>
              </a:rPr>
              <a:t>: 390$ a 990$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Meat</a:t>
            </a:r>
            <a:r>
              <a:rPr lang="es-ES" sz="1400" dirty="0">
                <a:solidFill>
                  <a:schemeClr val="tx1"/>
                </a:solidFill>
              </a:rPr>
              <a:t>: 150$ a 680$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Fruits</a:t>
            </a:r>
            <a:r>
              <a:rPr lang="es-ES" sz="1400" dirty="0">
                <a:solidFill>
                  <a:schemeClr val="tx1"/>
                </a:solidFill>
              </a:rPr>
              <a:t>: 16$ a 82$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Fish</a:t>
            </a:r>
            <a:r>
              <a:rPr lang="es-ES" sz="1400" dirty="0">
                <a:solidFill>
                  <a:schemeClr val="tx1"/>
                </a:solidFill>
              </a:rPr>
              <a:t>: 20$ a 116$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Sweet</a:t>
            </a:r>
            <a:r>
              <a:rPr lang="es-ES" sz="1400" dirty="0">
                <a:solidFill>
                  <a:schemeClr val="tx1"/>
                </a:solidFill>
              </a:rPr>
              <a:t>: 14$ y 83$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Gold: </a:t>
            </a:r>
            <a:r>
              <a:rPr lang="es-ES" sz="1400" dirty="0">
                <a:solidFill>
                  <a:schemeClr val="tx1"/>
                </a:solidFill>
              </a:rPr>
              <a:t>34$ a 127$</a:t>
            </a:r>
          </a:p>
        </p:txBody>
      </p:sp>
      <p:sp>
        <p:nvSpPr>
          <p:cNvPr id="38" name="Rectángulo: esquinas diagonales redondeadas 37">
            <a:extLst>
              <a:ext uri="{FF2B5EF4-FFF2-40B4-BE49-F238E27FC236}">
                <a16:creationId xmlns:a16="http://schemas.microsoft.com/office/drawing/2014/main" id="{8C4D1457-9F8C-B9CB-853B-07158F4B2527}"/>
              </a:ext>
            </a:extLst>
          </p:cNvPr>
          <p:cNvSpPr/>
          <p:nvPr/>
        </p:nvSpPr>
        <p:spPr>
          <a:xfrm>
            <a:off x="4883222" y="5550503"/>
            <a:ext cx="2999232" cy="1105169"/>
          </a:xfrm>
          <a:prstGeom prst="round2DiagRect">
            <a:avLst/>
          </a:prstGeom>
          <a:noFill/>
          <a:ln>
            <a:solidFill>
              <a:schemeClr val="accent3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Deals: </a:t>
            </a:r>
            <a:r>
              <a:rPr lang="es-ES" sz="1400" dirty="0">
                <a:solidFill>
                  <a:schemeClr val="tx1"/>
                </a:solidFill>
              </a:rPr>
              <a:t>1 a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Web: </a:t>
            </a:r>
            <a:r>
              <a:rPr lang="es-ES" sz="1400" dirty="0">
                <a:solidFill>
                  <a:schemeClr val="tx1"/>
                </a:solidFill>
              </a:rPr>
              <a:t>4 a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Catalog: </a:t>
            </a:r>
            <a:r>
              <a:rPr lang="es-ES" sz="1400" dirty="0">
                <a:solidFill>
                  <a:schemeClr val="tx1"/>
                </a:solidFill>
              </a:rPr>
              <a:t>4 a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Store: </a:t>
            </a:r>
            <a:r>
              <a:rPr lang="es-ES" sz="1400" dirty="0">
                <a:solidFill>
                  <a:schemeClr val="tx1"/>
                </a:solidFill>
              </a:rPr>
              <a:t>5 a 9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3112E932-7D65-4C44-DEED-974A4A329B60}"/>
              </a:ext>
            </a:extLst>
          </p:cNvPr>
          <p:cNvSpPr/>
          <p:nvPr/>
        </p:nvSpPr>
        <p:spPr>
          <a:xfrm>
            <a:off x="4883222" y="711341"/>
            <a:ext cx="3072058" cy="1097842"/>
          </a:xfrm>
          <a:prstGeom prst="roundRect">
            <a:avLst/>
          </a:prstGeom>
          <a:noFill/>
          <a:ln>
            <a:solidFill>
              <a:schemeClr val="accent3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Total Amount </a:t>
            </a:r>
            <a:r>
              <a:rPr lang="es-ES" sz="1400" dirty="0">
                <a:solidFill>
                  <a:schemeClr val="tx1"/>
                </a:solidFill>
              </a:rPr>
              <a:t>: 1.000$ a 1.800 $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Total Purchase </a:t>
            </a:r>
            <a:r>
              <a:rPr lang="es-ES" sz="1400" dirty="0">
                <a:solidFill>
                  <a:schemeClr val="tx1"/>
                </a:solidFill>
              </a:rPr>
              <a:t>: 18 a 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Total cmp </a:t>
            </a:r>
            <a:r>
              <a:rPr lang="es-ES" sz="1400" dirty="0">
                <a:solidFill>
                  <a:schemeClr val="tx1"/>
                </a:solidFill>
              </a:rPr>
              <a:t>: 1 a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Recency</a:t>
            </a:r>
            <a:r>
              <a:rPr lang="es-ES" sz="1400" dirty="0">
                <a:solidFill>
                  <a:schemeClr val="tx1"/>
                </a:solidFill>
              </a:rPr>
              <a:t>: 12 a 60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24713A63-B9A4-B872-E608-1A550DD729D7}"/>
              </a:ext>
            </a:extLst>
          </p:cNvPr>
          <p:cNvSpPr/>
          <p:nvPr/>
        </p:nvSpPr>
        <p:spPr>
          <a:xfrm>
            <a:off x="5579690" y="152963"/>
            <a:ext cx="1746504" cy="372450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Clúster 2</a:t>
            </a:r>
          </a:p>
        </p:txBody>
      </p:sp>
      <p:sp>
        <p:nvSpPr>
          <p:cNvPr id="41" name="Rectángulo: esquinas diagonales redondeadas 40">
            <a:extLst>
              <a:ext uri="{FF2B5EF4-FFF2-40B4-BE49-F238E27FC236}">
                <a16:creationId xmlns:a16="http://schemas.microsoft.com/office/drawing/2014/main" id="{4A7BDAFD-AD53-29B1-97C0-855E5AA22AB7}"/>
              </a:ext>
            </a:extLst>
          </p:cNvPr>
          <p:cNvSpPr/>
          <p:nvPr/>
        </p:nvSpPr>
        <p:spPr>
          <a:xfrm>
            <a:off x="8592638" y="1995111"/>
            <a:ext cx="2999232" cy="1533618"/>
          </a:xfrm>
          <a:prstGeom prst="round2Diag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Marital Status: </a:t>
            </a:r>
            <a:r>
              <a:rPr lang="es-ES" sz="1400" dirty="0">
                <a:solidFill>
                  <a:schemeClr val="tx1"/>
                </a:solidFill>
              </a:rPr>
              <a:t>Married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Education: </a:t>
            </a:r>
            <a:r>
              <a:rPr lang="es-ES" sz="1400" dirty="0">
                <a:solidFill>
                  <a:schemeClr val="tx1"/>
                </a:solidFill>
              </a:rPr>
              <a:t>Graduation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Age: </a:t>
            </a:r>
            <a:r>
              <a:rPr lang="es-ES" sz="1400" dirty="0">
                <a:solidFill>
                  <a:schemeClr val="tx1"/>
                </a:solidFill>
              </a:rPr>
              <a:t>41 a 59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Income: </a:t>
            </a:r>
            <a:r>
              <a:rPr lang="es-ES" sz="1400" dirty="0">
                <a:solidFill>
                  <a:schemeClr val="tx1"/>
                </a:solidFill>
              </a:rPr>
              <a:t>61.000$ a 77.000$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Household members: </a:t>
            </a:r>
            <a:r>
              <a:rPr lang="es-ES" sz="1400" dirty="0">
                <a:solidFill>
                  <a:schemeClr val="tx1"/>
                </a:solidFill>
              </a:rPr>
              <a:t>2 a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</a:rPr>
              <a:t>Kidhome: 0 a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</a:rPr>
              <a:t>Teenhome: 0 a 1 </a:t>
            </a:r>
          </a:p>
        </p:txBody>
      </p:sp>
      <p:sp>
        <p:nvSpPr>
          <p:cNvPr id="42" name="Rectángulo: esquinas diagonales redondeadas 41">
            <a:extLst>
              <a:ext uri="{FF2B5EF4-FFF2-40B4-BE49-F238E27FC236}">
                <a16:creationId xmlns:a16="http://schemas.microsoft.com/office/drawing/2014/main" id="{6787BE65-9767-FEFA-C8FD-65B3C07E98B8}"/>
              </a:ext>
            </a:extLst>
          </p:cNvPr>
          <p:cNvSpPr/>
          <p:nvPr/>
        </p:nvSpPr>
        <p:spPr>
          <a:xfrm>
            <a:off x="8592638" y="3752083"/>
            <a:ext cx="2999232" cy="1533618"/>
          </a:xfrm>
          <a:prstGeom prst="round2Diag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Wines</a:t>
            </a:r>
            <a:r>
              <a:rPr lang="es-ES" sz="1400" dirty="0">
                <a:solidFill>
                  <a:schemeClr val="tx1"/>
                </a:solidFill>
              </a:rPr>
              <a:t>: 330$ a 740$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Meat: </a:t>
            </a:r>
            <a:r>
              <a:rPr lang="es-ES" sz="1400" dirty="0">
                <a:solidFill>
                  <a:schemeClr val="tx1"/>
                </a:solidFill>
              </a:rPr>
              <a:t>135$ a 430$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Fruits: </a:t>
            </a:r>
            <a:r>
              <a:rPr lang="es-ES" sz="1400" dirty="0">
                <a:solidFill>
                  <a:schemeClr val="tx1"/>
                </a:solidFill>
              </a:rPr>
              <a:t>14$ a 75$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Fish: </a:t>
            </a:r>
            <a:r>
              <a:rPr lang="es-ES" sz="1400" dirty="0">
                <a:solidFill>
                  <a:schemeClr val="tx1"/>
                </a:solidFill>
              </a:rPr>
              <a:t>21$ a 105$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Sweet: </a:t>
            </a:r>
            <a:r>
              <a:rPr lang="es-ES" sz="1400" dirty="0">
                <a:solidFill>
                  <a:schemeClr val="tx1"/>
                </a:solidFill>
              </a:rPr>
              <a:t>14$ y 80$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Gold: </a:t>
            </a:r>
            <a:r>
              <a:rPr lang="es-ES" sz="1400" dirty="0">
                <a:solidFill>
                  <a:schemeClr val="tx1"/>
                </a:solidFill>
              </a:rPr>
              <a:t>28$ a 97$</a:t>
            </a:r>
          </a:p>
        </p:txBody>
      </p:sp>
      <p:sp>
        <p:nvSpPr>
          <p:cNvPr id="43" name="Rectángulo: esquinas diagonales redondeadas 42">
            <a:extLst>
              <a:ext uri="{FF2B5EF4-FFF2-40B4-BE49-F238E27FC236}">
                <a16:creationId xmlns:a16="http://schemas.microsoft.com/office/drawing/2014/main" id="{9D656322-056C-E3C3-9DB6-17C02644DB6C}"/>
              </a:ext>
            </a:extLst>
          </p:cNvPr>
          <p:cNvSpPr/>
          <p:nvPr/>
        </p:nvSpPr>
        <p:spPr>
          <a:xfrm>
            <a:off x="8592638" y="5550503"/>
            <a:ext cx="2999232" cy="1105169"/>
          </a:xfrm>
          <a:prstGeom prst="round2Diag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Deals</a:t>
            </a:r>
            <a:r>
              <a:rPr lang="es-ES" sz="1400" dirty="0">
                <a:solidFill>
                  <a:schemeClr val="tx1"/>
                </a:solidFill>
              </a:rPr>
              <a:t>: 1 a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Web</a:t>
            </a:r>
            <a:r>
              <a:rPr lang="es-ES" sz="1400" dirty="0">
                <a:solidFill>
                  <a:schemeClr val="tx1"/>
                </a:solidFill>
              </a:rPr>
              <a:t>: 4 a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Catalog</a:t>
            </a:r>
            <a:r>
              <a:rPr lang="es-ES" sz="1400" dirty="0">
                <a:solidFill>
                  <a:schemeClr val="tx1"/>
                </a:solidFill>
              </a:rPr>
              <a:t>: 3 a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Store: </a:t>
            </a:r>
            <a:r>
              <a:rPr lang="es-ES" sz="1400" dirty="0">
                <a:solidFill>
                  <a:schemeClr val="tx1"/>
                </a:solidFill>
              </a:rPr>
              <a:t>7 a 11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9AB9A7A2-6856-97F8-99E7-9AA829703D62}"/>
              </a:ext>
            </a:extLst>
          </p:cNvPr>
          <p:cNvSpPr/>
          <p:nvPr/>
        </p:nvSpPr>
        <p:spPr>
          <a:xfrm>
            <a:off x="8592638" y="711341"/>
            <a:ext cx="2999232" cy="1097842"/>
          </a:xfrm>
          <a:prstGeom prst="roundRect">
            <a:avLst/>
          </a:prstGeom>
          <a:noFill/>
          <a:ln>
            <a:solidFill>
              <a:schemeClr val="accent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Total Amount :</a:t>
            </a:r>
            <a:r>
              <a:rPr lang="es-ES" sz="1400" dirty="0">
                <a:solidFill>
                  <a:schemeClr val="tx1"/>
                </a:solidFill>
              </a:rPr>
              <a:t> 800$ a 1400 $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Total Purchase :</a:t>
            </a:r>
            <a:r>
              <a:rPr lang="es-ES" sz="1400" dirty="0">
                <a:solidFill>
                  <a:schemeClr val="tx1"/>
                </a:solidFill>
              </a:rPr>
              <a:t> 18 a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Total cmp :</a:t>
            </a:r>
            <a:r>
              <a:rPr lang="es-ES" sz="1400" dirty="0">
                <a:solidFill>
                  <a:schemeClr val="tx1"/>
                </a:solidFill>
              </a:rPr>
              <a:t>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Recency: </a:t>
            </a:r>
            <a:r>
              <a:rPr lang="es-ES" sz="1400" dirty="0">
                <a:solidFill>
                  <a:schemeClr val="tx1"/>
                </a:solidFill>
              </a:rPr>
              <a:t>27 a 77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7FA03167-65A7-1349-F1C1-DA16E7005134}"/>
              </a:ext>
            </a:extLst>
          </p:cNvPr>
          <p:cNvSpPr/>
          <p:nvPr/>
        </p:nvSpPr>
        <p:spPr>
          <a:xfrm>
            <a:off x="9289106" y="152963"/>
            <a:ext cx="1746504" cy="372450"/>
          </a:xfrm>
          <a:prstGeom prst="rect">
            <a:avLst/>
          </a:prstGeom>
          <a:noFill/>
          <a:ln>
            <a:solidFill>
              <a:schemeClr val="accent5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Clúster 1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2855B8C6-4787-4729-0E77-599546C3E7C2}"/>
              </a:ext>
            </a:extLst>
          </p:cNvPr>
          <p:cNvSpPr/>
          <p:nvPr/>
        </p:nvSpPr>
        <p:spPr>
          <a:xfrm rot="21248574">
            <a:off x="897285" y="97295"/>
            <a:ext cx="741340" cy="48378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55 %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2A09F83-9C62-B5C8-012C-AF661A851E67}"/>
              </a:ext>
            </a:extLst>
          </p:cNvPr>
          <p:cNvSpPr/>
          <p:nvPr/>
        </p:nvSpPr>
        <p:spPr>
          <a:xfrm rot="21248574">
            <a:off x="4711151" y="99682"/>
            <a:ext cx="741340" cy="48378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11 %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AB16C157-4536-C531-033C-089A9534BE0D}"/>
              </a:ext>
            </a:extLst>
          </p:cNvPr>
          <p:cNvSpPr/>
          <p:nvPr/>
        </p:nvSpPr>
        <p:spPr>
          <a:xfrm rot="21248574">
            <a:off x="8456325" y="97297"/>
            <a:ext cx="741340" cy="48378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34 %</a:t>
            </a:r>
          </a:p>
        </p:txBody>
      </p:sp>
    </p:spTree>
    <p:extLst>
      <p:ext uri="{BB962C8B-B14F-4D97-AF65-F5344CB8AC3E}">
        <p14:creationId xmlns:p14="http://schemas.microsoft.com/office/powerpoint/2010/main" val="113722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diagonales redondeadas 1">
            <a:extLst>
              <a:ext uri="{FF2B5EF4-FFF2-40B4-BE49-F238E27FC236}">
                <a16:creationId xmlns:a16="http://schemas.microsoft.com/office/drawing/2014/main" id="{94238AFF-0CCC-6A6F-E727-1EC460181BEF}"/>
              </a:ext>
            </a:extLst>
          </p:cNvPr>
          <p:cNvSpPr/>
          <p:nvPr/>
        </p:nvSpPr>
        <p:spPr>
          <a:xfrm>
            <a:off x="2716094" y="1967679"/>
            <a:ext cx="2999232" cy="1533618"/>
          </a:xfrm>
          <a:prstGeom prst="round2DiagRect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Marital Status: </a:t>
            </a:r>
            <a:r>
              <a:rPr lang="es-ES" sz="1400" dirty="0">
                <a:solidFill>
                  <a:schemeClr val="tx1"/>
                </a:solidFill>
              </a:rPr>
              <a:t>Married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Education: </a:t>
            </a:r>
            <a:r>
              <a:rPr lang="es-ES" sz="1400" dirty="0">
                <a:solidFill>
                  <a:schemeClr val="tx1"/>
                </a:solidFill>
              </a:rPr>
              <a:t>Graduation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Age</a:t>
            </a:r>
            <a:r>
              <a:rPr lang="es-ES" sz="1400" dirty="0">
                <a:solidFill>
                  <a:schemeClr val="tx1"/>
                </a:solidFill>
              </a:rPr>
              <a:t>: 37 a 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Income</a:t>
            </a:r>
            <a:r>
              <a:rPr lang="es-ES" sz="1400" dirty="0">
                <a:solidFill>
                  <a:schemeClr val="tx1"/>
                </a:solidFill>
              </a:rPr>
              <a:t>: 28.000$ a 49.000$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Household members</a:t>
            </a:r>
            <a:r>
              <a:rPr lang="es-ES" sz="1400" dirty="0">
                <a:solidFill>
                  <a:schemeClr val="tx1"/>
                </a:solidFill>
              </a:rPr>
              <a:t>: 2 a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</a:rPr>
              <a:t>Kidhome: 0 a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</a:rPr>
              <a:t>Teenhome: 0 a 1</a:t>
            </a:r>
          </a:p>
        </p:txBody>
      </p:sp>
      <p:sp>
        <p:nvSpPr>
          <p:cNvPr id="3" name="Rectángulo: esquinas diagonales redondeadas 2">
            <a:extLst>
              <a:ext uri="{FF2B5EF4-FFF2-40B4-BE49-F238E27FC236}">
                <a16:creationId xmlns:a16="http://schemas.microsoft.com/office/drawing/2014/main" id="{F54F666F-2E09-F3A8-AE97-295BD42302B8}"/>
              </a:ext>
            </a:extLst>
          </p:cNvPr>
          <p:cNvSpPr/>
          <p:nvPr/>
        </p:nvSpPr>
        <p:spPr>
          <a:xfrm>
            <a:off x="2716094" y="3724651"/>
            <a:ext cx="2999232" cy="1533618"/>
          </a:xfrm>
          <a:prstGeom prst="round2DiagRect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Wines</a:t>
            </a:r>
            <a:r>
              <a:rPr lang="es-ES" sz="1400" dirty="0">
                <a:solidFill>
                  <a:schemeClr val="tx1"/>
                </a:solidFill>
              </a:rPr>
              <a:t>: 10$ a 112$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Meat</a:t>
            </a:r>
            <a:r>
              <a:rPr lang="es-ES" sz="1400" dirty="0">
                <a:solidFill>
                  <a:schemeClr val="tx1"/>
                </a:solidFill>
              </a:rPr>
              <a:t>: 9$ a 50$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Fruits</a:t>
            </a:r>
            <a:r>
              <a:rPr lang="es-ES" sz="1400" dirty="0">
                <a:solidFill>
                  <a:schemeClr val="tx1"/>
                </a:solidFill>
              </a:rPr>
              <a:t>: 1$ a 8$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Fish</a:t>
            </a:r>
            <a:r>
              <a:rPr lang="es-ES" sz="1400" dirty="0">
                <a:solidFill>
                  <a:schemeClr val="tx1"/>
                </a:solidFill>
              </a:rPr>
              <a:t>: 2$ a 12$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Sweet</a:t>
            </a:r>
            <a:r>
              <a:rPr lang="es-ES" sz="1400" dirty="0">
                <a:solidFill>
                  <a:schemeClr val="tx1"/>
                </a:solidFill>
              </a:rPr>
              <a:t>: 1$ y 8$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Gold</a:t>
            </a:r>
            <a:r>
              <a:rPr lang="es-ES" sz="1400" dirty="0">
                <a:solidFill>
                  <a:schemeClr val="tx1"/>
                </a:solidFill>
              </a:rPr>
              <a:t>: 4$ a 27$</a:t>
            </a:r>
          </a:p>
        </p:txBody>
      </p:sp>
      <p:sp>
        <p:nvSpPr>
          <p:cNvPr id="4" name="Rectángulo: esquinas diagonales redondeadas 3">
            <a:extLst>
              <a:ext uri="{FF2B5EF4-FFF2-40B4-BE49-F238E27FC236}">
                <a16:creationId xmlns:a16="http://schemas.microsoft.com/office/drawing/2014/main" id="{85864F8D-6E36-5C25-D879-EF8C7150A839}"/>
              </a:ext>
            </a:extLst>
          </p:cNvPr>
          <p:cNvSpPr/>
          <p:nvPr/>
        </p:nvSpPr>
        <p:spPr>
          <a:xfrm>
            <a:off x="2716094" y="5523071"/>
            <a:ext cx="2999232" cy="1105169"/>
          </a:xfrm>
          <a:prstGeom prst="round2DiagRect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Deals</a:t>
            </a:r>
            <a:r>
              <a:rPr lang="es-ES" sz="1400" dirty="0">
                <a:solidFill>
                  <a:schemeClr val="tx1"/>
                </a:solidFill>
              </a:rPr>
              <a:t>: 1 a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Web</a:t>
            </a:r>
            <a:r>
              <a:rPr lang="es-ES" sz="1400" dirty="0">
                <a:solidFill>
                  <a:schemeClr val="tx1"/>
                </a:solidFill>
              </a:rPr>
              <a:t>: 1 a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Catalog: </a:t>
            </a:r>
            <a:r>
              <a:rPr lang="es-ES" sz="1400" dirty="0">
                <a:solidFill>
                  <a:schemeClr val="tx1"/>
                </a:solidFill>
              </a:rPr>
              <a:t>0 a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Store</a:t>
            </a:r>
            <a:r>
              <a:rPr lang="es-ES" sz="1400" dirty="0">
                <a:solidFill>
                  <a:schemeClr val="tx1"/>
                </a:solidFill>
              </a:rPr>
              <a:t>: 3 a 4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94984E5-2062-2052-B702-BE92E5E3FC2F}"/>
              </a:ext>
            </a:extLst>
          </p:cNvPr>
          <p:cNvSpPr/>
          <p:nvPr/>
        </p:nvSpPr>
        <p:spPr>
          <a:xfrm>
            <a:off x="2716094" y="683909"/>
            <a:ext cx="2999232" cy="1097842"/>
          </a:xfrm>
          <a:prstGeom prst="roundRect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Total Amount :</a:t>
            </a:r>
            <a:r>
              <a:rPr lang="es-ES" sz="1400" dirty="0">
                <a:solidFill>
                  <a:schemeClr val="tx1"/>
                </a:solidFill>
              </a:rPr>
              <a:t> 44$ a 257 $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Total Purchase :</a:t>
            </a:r>
            <a:r>
              <a:rPr lang="es-ES" sz="1400" dirty="0">
                <a:solidFill>
                  <a:schemeClr val="tx1"/>
                </a:solidFill>
              </a:rPr>
              <a:t> 6 a 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Total cmp </a:t>
            </a:r>
            <a:r>
              <a:rPr lang="es-ES" sz="1400" dirty="0">
                <a:solidFill>
                  <a:schemeClr val="tx1"/>
                </a:solidFill>
              </a:rPr>
              <a:t>: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Recency</a:t>
            </a:r>
            <a:r>
              <a:rPr lang="es-ES" sz="1400" dirty="0">
                <a:solidFill>
                  <a:schemeClr val="tx1"/>
                </a:solidFill>
              </a:rPr>
              <a:t>: 24 a 73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B2EFFB1-44F0-6AD4-E949-760ABDDFBD7F}"/>
              </a:ext>
            </a:extLst>
          </p:cNvPr>
          <p:cNvSpPr/>
          <p:nvPr/>
        </p:nvSpPr>
        <p:spPr>
          <a:xfrm>
            <a:off x="3412562" y="125531"/>
            <a:ext cx="1746504" cy="372450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Clúster 0</a:t>
            </a:r>
          </a:p>
        </p:txBody>
      </p:sp>
      <p:pic>
        <p:nvPicPr>
          <p:cNvPr id="7" name="Gráfico 6" descr="Familia con dos niños con relleno sólido">
            <a:extLst>
              <a:ext uri="{FF2B5EF4-FFF2-40B4-BE49-F238E27FC236}">
                <a16:creationId xmlns:a16="http://schemas.microsoft.com/office/drawing/2014/main" id="{846AED99-AC64-3B6E-B409-5F2DCDE71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9883" y="2343766"/>
            <a:ext cx="545420" cy="545420"/>
          </a:xfrm>
          <a:prstGeom prst="rect">
            <a:avLst/>
          </a:prstGeom>
        </p:spPr>
      </p:pic>
      <p:pic>
        <p:nvPicPr>
          <p:cNvPr id="8" name="Gráfico 7" descr="Bolsa de la compra con relleno sólido">
            <a:extLst>
              <a:ext uri="{FF2B5EF4-FFF2-40B4-BE49-F238E27FC236}">
                <a16:creationId xmlns:a16="http://schemas.microsoft.com/office/drawing/2014/main" id="{ED4159EC-4C9D-183E-FCF5-F289E9E58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5703" y="4186660"/>
            <a:ext cx="609600" cy="609600"/>
          </a:xfrm>
          <a:prstGeom prst="rect">
            <a:avLst/>
          </a:prstGeom>
        </p:spPr>
      </p:pic>
      <p:pic>
        <p:nvPicPr>
          <p:cNvPr id="9" name="Gráfico 8" descr="Bolsa para la compra con relleno sólido">
            <a:extLst>
              <a:ext uri="{FF2B5EF4-FFF2-40B4-BE49-F238E27FC236}">
                <a16:creationId xmlns:a16="http://schemas.microsoft.com/office/drawing/2014/main" id="{4A19F141-F4EE-C537-51C8-4526806288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65702" y="5770854"/>
            <a:ext cx="609601" cy="609601"/>
          </a:xfrm>
          <a:prstGeom prst="rect">
            <a:avLst/>
          </a:prstGeom>
        </p:spPr>
      </p:pic>
      <p:pic>
        <p:nvPicPr>
          <p:cNvPr id="10" name="Gráfico 9" descr="Recibo con relleno sólido">
            <a:extLst>
              <a:ext uri="{FF2B5EF4-FFF2-40B4-BE49-F238E27FC236}">
                <a16:creationId xmlns:a16="http://schemas.microsoft.com/office/drawing/2014/main" id="{5D75B80B-10E9-A06E-08DE-099DC4237F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29883" y="960120"/>
            <a:ext cx="545420" cy="545420"/>
          </a:xfrm>
          <a:prstGeom prst="rect">
            <a:avLst/>
          </a:prstGeom>
        </p:spPr>
      </p:pic>
      <p:sp>
        <p:nvSpPr>
          <p:cNvPr id="11" name="Rectángulo: esquinas diagonales redondeadas 10">
            <a:extLst>
              <a:ext uri="{FF2B5EF4-FFF2-40B4-BE49-F238E27FC236}">
                <a16:creationId xmlns:a16="http://schemas.microsoft.com/office/drawing/2014/main" id="{0E3A260E-75DB-CCEE-30E6-D992854C7DB9}"/>
              </a:ext>
            </a:extLst>
          </p:cNvPr>
          <p:cNvSpPr/>
          <p:nvPr/>
        </p:nvSpPr>
        <p:spPr>
          <a:xfrm>
            <a:off x="6565718" y="1967679"/>
            <a:ext cx="2999232" cy="1533618"/>
          </a:xfrm>
          <a:prstGeom prst="round2DiagRect">
            <a:avLst/>
          </a:prstGeom>
          <a:noFill/>
          <a:ln>
            <a:solidFill>
              <a:schemeClr val="accent3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Marital Status</a:t>
            </a:r>
            <a:r>
              <a:rPr lang="es-ES" sz="1400" dirty="0">
                <a:solidFill>
                  <a:schemeClr val="tx1"/>
                </a:solidFill>
              </a:rPr>
              <a:t>: Married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Education</a:t>
            </a:r>
            <a:r>
              <a:rPr lang="es-ES" sz="1400" dirty="0">
                <a:solidFill>
                  <a:schemeClr val="tx1"/>
                </a:solidFill>
              </a:rPr>
              <a:t>: Graduation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Age</a:t>
            </a:r>
            <a:r>
              <a:rPr lang="es-ES" sz="1400" dirty="0">
                <a:solidFill>
                  <a:schemeClr val="tx1"/>
                </a:solidFill>
              </a:rPr>
              <a:t>: 40 a 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Income</a:t>
            </a:r>
            <a:r>
              <a:rPr lang="es-ES" sz="1400" dirty="0">
                <a:solidFill>
                  <a:schemeClr val="tx1"/>
                </a:solidFill>
              </a:rPr>
              <a:t>: 62.000$ a 79.000$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Household members</a:t>
            </a:r>
            <a:r>
              <a:rPr lang="es-ES" sz="1400" dirty="0">
                <a:solidFill>
                  <a:schemeClr val="tx1"/>
                </a:solidFill>
              </a:rPr>
              <a:t>: 2 a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</a:rPr>
              <a:t>Kidhome: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</a:rPr>
              <a:t>Teenhome: 0 a 1 </a:t>
            </a:r>
          </a:p>
        </p:txBody>
      </p:sp>
      <p:sp>
        <p:nvSpPr>
          <p:cNvPr id="12" name="Rectángulo: esquinas diagonales redondeadas 11">
            <a:extLst>
              <a:ext uri="{FF2B5EF4-FFF2-40B4-BE49-F238E27FC236}">
                <a16:creationId xmlns:a16="http://schemas.microsoft.com/office/drawing/2014/main" id="{CC859907-B2FB-886F-8937-E827070CB7D8}"/>
              </a:ext>
            </a:extLst>
          </p:cNvPr>
          <p:cNvSpPr/>
          <p:nvPr/>
        </p:nvSpPr>
        <p:spPr>
          <a:xfrm>
            <a:off x="6565718" y="3724651"/>
            <a:ext cx="2999232" cy="1533618"/>
          </a:xfrm>
          <a:prstGeom prst="round2DiagRect">
            <a:avLst/>
          </a:prstGeom>
          <a:noFill/>
          <a:ln>
            <a:solidFill>
              <a:schemeClr val="accent3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Wines</a:t>
            </a:r>
            <a:r>
              <a:rPr lang="es-ES" sz="1400" dirty="0">
                <a:solidFill>
                  <a:schemeClr val="tx1"/>
                </a:solidFill>
              </a:rPr>
              <a:t>: 371$ a 820$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Meat</a:t>
            </a:r>
            <a:r>
              <a:rPr lang="es-ES" sz="1400" dirty="0">
                <a:solidFill>
                  <a:schemeClr val="tx1"/>
                </a:solidFill>
              </a:rPr>
              <a:t>: 160$ a 520$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Fruits</a:t>
            </a:r>
            <a:r>
              <a:rPr lang="es-ES" sz="1400" dirty="0">
                <a:solidFill>
                  <a:schemeClr val="tx1"/>
                </a:solidFill>
              </a:rPr>
              <a:t>: 16$ a 82$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Fish</a:t>
            </a:r>
            <a:r>
              <a:rPr lang="es-ES" sz="1400" dirty="0">
                <a:solidFill>
                  <a:schemeClr val="tx1"/>
                </a:solidFill>
              </a:rPr>
              <a:t>: 25$ a 116$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Sweet</a:t>
            </a:r>
            <a:r>
              <a:rPr lang="es-ES" sz="1400" dirty="0">
                <a:solidFill>
                  <a:schemeClr val="tx1"/>
                </a:solidFill>
              </a:rPr>
              <a:t>: 17$ y 86$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Gold: </a:t>
            </a:r>
            <a:r>
              <a:rPr lang="es-ES" sz="1400" dirty="0">
                <a:solidFill>
                  <a:schemeClr val="tx1"/>
                </a:solidFill>
              </a:rPr>
              <a:t>30$ a 107$</a:t>
            </a:r>
          </a:p>
        </p:txBody>
      </p:sp>
      <p:sp>
        <p:nvSpPr>
          <p:cNvPr id="13" name="Rectángulo: esquinas diagonales redondeadas 12">
            <a:extLst>
              <a:ext uri="{FF2B5EF4-FFF2-40B4-BE49-F238E27FC236}">
                <a16:creationId xmlns:a16="http://schemas.microsoft.com/office/drawing/2014/main" id="{22F0D6E1-E1C8-BB3A-92F1-C271747438A2}"/>
              </a:ext>
            </a:extLst>
          </p:cNvPr>
          <p:cNvSpPr/>
          <p:nvPr/>
        </p:nvSpPr>
        <p:spPr>
          <a:xfrm>
            <a:off x="6565718" y="5523071"/>
            <a:ext cx="2999232" cy="1105169"/>
          </a:xfrm>
          <a:prstGeom prst="round2DiagRect">
            <a:avLst/>
          </a:prstGeom>
          <a:noFill/>
          <a:ln>
            <a:solidFill>
              <a:schemeClr val="accent3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Deals: </a:t>
            </a:r>
            <a:r>
              <a:rPr lang="es-ES" sz="1400" dirty="0">
                <a:solidFill>
                  <a:schemeClr val="tx1"/>
                </a:solidFill>
              </a:rPr>
              <a:t>1 a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Web: </a:t>
            </a:r>
            <a:r>
              <a:rPr lang="es-ES" sz="1400" dirty="0">
                <a:solidFill>
                  <a:schemeClr val="tx1"/>
                </a:solidFill>
              </a:rPr>
              <a:t>4 a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Catalog: </a:t>
            </a:r>
            <a:r>
              <a:rPr lang="es-ES" sz="1400" dirty="0">
                <a:solidFill>
                  <a:schemeClr val="tx1"/>
                </a:solidFill>
              </a:rPr>
              <a:t>3 a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Store: </a:t>
            </a:r>
            <a:r>
              <a:rPr lang="es-ES" sz="1400" dirty="0">
                <a:solidFill>
                  <a:schemeClr val="tx1"/>
                </a:solidFill>
              </a:rPr>
              <a:t>6 a 11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6C5F628D-F4A0-D716-05B8-2A61B676993C}"/>
              </a:ext>
            </a:extLst>
          </p:cNvPr>
          <p:cNvSpPr/>
          <p:nvPr/>
        </p:nvSpPr>
        <p:spPr>
          <a:xfrm>
            <a:off x="6565718" y="683909"/>
            <a:ext cx="3072058" cy="1097842"/>
          </a:xfrm>
          <a:prstGeom prst="roundRect">
            <a:avLst/>
          </a:prstGeom>
          <a:noFill/>
          <a:ln>
            <a:solidFill>
              <a:schemeClr val="accent3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Total Amount </a:t>
            </a:r>
            <a:r>
              <a:rPr lang="es-ES" sz="1400" dirty="0">
                <a:solidFill>
                  <a:schemeClr val="tx1"/>
                </a:solidFill>
              </a:rPr>
              <a:t>: 900$ a 1.500 $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Total Purchase </a:t>
            </a:r>
            <a:r>
              <a:rPr lang="es-ES" sz="1400" dirty="0">
                <a:solidFill>
                  <a:schemeClr val="tx1"/>
                </a:solidFill>
              </a:rPr>
              <a:t>: 18 a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Total cmp </a:t>
            </a:r>
            <a:r>
              <a:rPr lang="es-ES" sz="1400" dirty="0">
                <a:solidFill>
                  <a:schemeClr val="tx1"/>
                </a:solidFill>
              </a:rPr>
              <a:t>: 1 a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tx1"/>
                </a:solidFill>
              </a:rPr>
              <a:t>Recency</a:t>
            </a:r>
            <a:r>
              <a:rPr lang="es-ES" sz="1400" dirty="0">
                <a:solidFill>
                  <a:schemeClr val="tx1"/>
                </a:solidFill>
              </a:rPr>
              <a:t>: 23 a 73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4CE2383-F4B7-3271-1DC9-B1A7DA4F1402}"/>
              </a:ext>
            </a:extLst>
          </p:cNvPr>
          <p:cNvSpPr/>
          <p:nvPr/>
        </p:nvSpPr>
        <p:spPr>
          <a:xfrm>
            <a:off x="7262186" y="125531"/>
            <a:ext cx="1746504" cy="372450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Clúster 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3CA35BE-EE34-73CC-788A-FC102EB4CCD7}"/>
              </a:ext>
            </a:extLst>
          </p:cNvPr>
          <p:cNvSpPr/>
          <p:nvPr/>
        </p:nvSpPr>
        <p:spPr>
          <a:xfrm rot="21248574">
            <a:off x="2345424" y="69861"/>
            <a:ext cx="741340" cy="48378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59 %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057EC59-5B65-BA73-68C3-009E36A5CD58}"/>
              </a:ext>
            </a:extLst>
          </p:cNvPr>
          <p:cNvSpPr/>
          <p:nvPr/>
        </p:nvSpPr>
        <p:spPr>
          <a:xfrm rot="21248574">
            <a:off x="6268845" y="74067"/>
            <a:ext cx="741340" cy="48378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41 %</a:t>
            </a:r>
          </a:p>
        </p:txBody>
      </p:sp>
    </p:spTree>
    <p:extLst>
      <p:ext uri="{BB962C8B-B14F-4D97-AF65-F5344CB8AC3E}">
        <p14:creationId xmlns:p14="http://schemas.microsoft.com/office/powerpoint/2010/main" val="1731282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622</Words>
  <Application>Microsoft Office PowerPoint</Application>
  <PresentationFormat>Panorámica</PresentationFormat>
  <Paragraphs>116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Buyer persona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Alfonso Nieto Garcia</dc:creator>
  <cp:lastModifiedBy>Alfonso Nieto Garcia</cp:lastModifiedBy>
  <cp:revision>1</cp:revision>
  <dcterms:created xsi:type="dcterms:W3CDTF">2024-07-18T15:21:01Z</dcterms:created>
  <dcterms:modified xsi:type="dcterms:W3CDTF">2024-07-18T17:04:07Z</dcterms:modified>
</cp:coreProperties>
</file>