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9" r:id="rId5"/>
    <p:sldId id="278" r:id="rId6"/>
    <p:sldId id="280" r:id="rId7"/>
    <p:sldId id="281" r:id="rId8"/>
    <p:sldId id="296" r:id="rId9"/>
    <p:sldId id="264" r:id="rId10"/>
    <p:sldId id="271" r:id="rId11"/>
    <p:sldId id="299" r:id="rId12"/>
    <p:sldId id="302" r:id="rId13"/>
    <p:sldId id="288" r:id="rId14"/>
    <p:sldId id="303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Nieto Garcia" userId="539fa5fee9cbe87b" providerId="LiveId" clId="{C6A153A4-5B45-46CB-80B3-A8A7CFF46C93}"/>
    <pc:docChg chg="custSel modSld">
      <pc:chgData name="Alfonso Nieto Garcia" userId="539fa5fee9cbe87b" providerId="LiveId" clId="{C6A153A4-5B45-46CB-80B3-A8A7CFF46C93}" dt="2024-07-19T18:59:49.439" v="315" actId="115"/>
      <pc:docMkLst>
        <pc:docMk/>
      </pc:docMkLst>
      <pc:sldChg chg="modNotesTx">
        <pc:chgData name="Alfonso Nieto Garcia" userId="539fa5fee9cbe87b" providerId="LiveId" clId="{C6A153A4-5B45-46CB-80B3-A8A7CFF46C93}" dt="2024-07-19T16:20:40.322" v="277" actId="20577"/>
        <pc:sldMkLst>
          <pc:docMk/>
          <pc:sldMk cId="1617733534" sldId="264"/>
        </pc:sldMkLst>
      </pc:sldChg>
      <pc:sldChg chg="modSp mod">
        <pc:chgData name="Alfonso Nieto Garcia" userId="539fa5fee9cbe87b" providerId="LiveId" clId="{C6A153A4-5B45-46CB-80B3-A8A7CFF46C93}" dt="2024-07-19T18:04:50.545" v="303" actId="20577"/>
        <pc:sldMkLst>
          <pc:docMk/>
          <pc:sldMk cId="2096756271" sldId="278"/>
        </pc:sldMkLst>
        <pc:spChg chg="mod">
          <ac:chgData name="Alfonso Nieto Garcia" userId="539fa5fee9cbe87b" providerId="LiveId" clId="{C6A153A4-5B45-46CB-80B3-A8A7CFF46C93}" dt="2024-07-19T10:15:43.362" v="7" actId="1076"/>
          <ac:spMkLst>
            <pc:docMk/>
            <pc:sldMk cId="2096756271" sldId="278"/>
            <ac:spMk id="8" creationId="{0D9263D0-7B10-45A1-AD9E-D040B170EFE2}"/>
          </ac:spMkLst>
        </pc:spChg>
        <pc:spChg chg="mod">
          <ac:chgData name="Alfonso Nieto Garcia" userId="539fa5fee9cbe87b" providerId="LiveId" clId="{C6A153A4-5B45-46CB-80B3-A8A7CFF46C93}" dt="2024-07-19T18:04:50.545" v="303" actId="20577"/>
          <ac:spMkLst>
            <pc:docMk/>
            <pc:sldMk cId="2096756271" sldId="278"/>
            <ac:spMk id="10" creationId="{9884D43A-F693-45B5-941E-26162517B9A6}"/>
          </ac:spMkLst>
        </pc:spChg>
        <pc:picChg chg="mod">
          <ac:chgData name="Alfonso Nieto Garcia" userId="539fa5fee9cbe87b" providerId="LiveId" clId="{C6A153A4-5B45-46CB-80B3-A8A7CFF46C93}" dt="2024-07-19T10:16:07.851" v="10" actId="1076"/>
          <ac:picMkLst>
            <pc:docMk/>
            <pc:sldMk cId="2096756271" sldId="278"/>
            <ac:picMk id="11" creationId="{380A2BFD-1794-4338-8BAC-66A30B88D033}"/>
          </ac:picMkLst>
        </pc:picChg>
        <pc:picChg chg="mod">
          <ac:chgData name="Alfonso Nieto Garcia" userId="539fa5fee9cbe87b" providerId="LiveId" clId="{C6A153A4-5B45-46CB-80B3-A8A7CFF46C93}" dt="2024-07-19T10:15:33.293" v="5" actId="1076"/>
          <ac:picMkLst>
            <pc:docMk/>
            <pc:sldMk cId="2096756271" sldId="278"/>
            <ac:picMk id="12" creationId="{AC1F4E71-E6F8-490B-A9E9-61DC2025EBEE}"/>
          </ac:picMkLst>
        </pc:picChg>
        <pc:picChg chg="mod">
          <ac:chgData name="Alfonso Nieto Garcia" userId="539fa5fee9cbe87b" providerId="LiveId" clId="{C6A153A4-5B45-46CB-80B3-A8A7CFF46C93}" dt="2024-07-19T10:16:01.400" v="9" actId="1076"/>
          <ac:picMkLst>
            <pc:docMk/>
            <pc:sldMk cId="2096756271" sldId="278"/>
            <ac:picMk id="13" creationId="{138322BF-F85B-4C19-9968-C0582151091B}"/>
          </ac:picMkLst>
        </pc:picChg>
      </pc:sldChg>
      <pc:sldChg chg="modSp mod">
        <pc:chgData name="Alfonso Nieto Garcia" userId="539fa5fee9cbe87b" providerId="LiveId" clId="{C6A153A4-5B45-46CB-80B3-A8A7CFF46C93}" dt="2024-07-19T15:07:29.522" v="44" actId="20577"/>
        <pc:sldMkLst>
          <pc:docMk/>
          <pc:sldMk cId="2263215859" sldId="280"/>
        </pc:sldMkLst>
        <pc:graphicFrameChg chg="modGraphic">
          <ac:chgData name="Alfonso Nieto Garcia" userId="539fa5fee9cbe87b" providerId="LiveId" clId="{C6A153A4-5B45-46CB-80B3-A8A7CFF46C93}" dt="2024-07-19T15:07:29.522" v="44" actId="20577"/>
          <ac:graphicFrameMkLst>
            <pc:docMk/>
            <pc:sldMk cId="2263215859" sldId="280"/>
            <ac:graphicFrameMk id="13" creationId="{1D6AB21B-0AB3-44DD-AD8E-D2EDD77DEA42}"/>
          </ac:graphicFrameMkLst>
        </pc:graphicFrameChg>
      </pc:sldChg>
      <pc:sldChg chg="modSp mod">
        <pc:chgData name="Alfonso Nieto Garcia" userId="539fa5fee9cbe87b" providerId="LiveId" clId="{C6A153A4-5B45-46CB-80B3-A8A7CFF46C93}" dt="2024-07-19T10:15:17.170" v="2" actId="20577"/>
        <pc:sldMkLst>
          <pc:docMk/>
          <pc:sldMk cId="1093556016" sldId="289"/>
        </pc:sldMkLst>
        <pc:spChg chg="mod">
          <ac:chgData name="Alfonso Nieto Garcia" userId="539fa5fee9cbe87b" providerId="LiveId" clId="{C6A153A4-5B45-46CB-80B3-A8A7CFF46C93}" dt="2024-07-19T10:15:17.170" v="2" actId="20577"/>
          <ac:spMkLst>
            <pc:docMk/>
            <pc:sldMk cId="1093556016" sldId="289"/>
            <ac:spMk id="3" creationId="{2F8CF06A-B594-4BA2-8B1E-D649096D742F}"/>
          </ac:spMkLst>
        </pc:spChg>
      </pc:sldChg>
      <pc:sldChg chg="modSp mod">
        <pc:chgData name="Alfonso Nieto Garcia" userId="539fa5fee9cbe87b" providerId="LiveId" clId="{C6A153A4-5B45-46CB-80B3-A8A7CFF46C93}" dt="2024-07-19T18:59:49.439" v="315" actId="115"/>
        <pc:sldMkLst>
          <pc:docMk/>
          <pc:sldMk cId="3423121862" sldId="299"/>
        </pc:sldMkLst>
        <pc:spChg chg="mod">
          <ac:chgData name="Alfonso Nieto Garcia" userId="539fa5fee9cbe87b" providerId="LiveId" clId="{C6A153A4-5B45-46CB-80B3-A8A7CFF46C93}" dt="2024-07-19T18:59:49.439" v="315" actId="115"/>
          <ac:spMkLst>
            <pc:docMk/>
            <pc:sldMk cId="3423121862" sldId="299"/>
            <ac:spMk id="6" creationId="{7F009843-AFA3-44E8-B7D5-3F39B363C92E}"/>
          </ac:spMkLst>
        </pc:spChg>
        <pc:spChg chg="mod">
          <ac:chgData name="Alfonso Nieto Garcia" userId="539fa5fee9cbe87b" providerId="LiveId" clId="{C6A153A4-5B45-46CB-80B3-A8A7CFF46C93}" dt="2024-07-19T10:16:36.798" v="13" actId="20577"/>
          <ac:spMkLst>
            <pc:docMk/>
            <pc:sldMk cId="3423121862" sldId="299"/>
            <ac:spMk id="21" creationId="{89269C65-C80B-58BB-29C6-A3BAE1AAA333}"/>
          </ac:spMkLst>
        </pc:spChg>
        <pc:spChg chg="mod">
          <ac:chgData name="Alfonso Nieto Garcia" userId="539fa5fee9cbe87b" providerId="LiveId" clId="{C6A153A4-5B45-46CB-80B3-A8A7CFF46C93}" dt="2024-07-19T18:59:42.946" v="314" actId="20577"/>
          <ac:spMkLst>
            <pc:docMk/>
            <pc:sldMk cId="3423121862" sldId="299"/>
            <ac:spMk id="28" creationId="{D281ECF1-111F-BC05-36C6-659FB1780DCD}"/>
          </ac:spMkLst>
        </pc:spChg>
      </pc:sldChg>
      <pc:sldChg chg="modSp mod">
        <pc:chgData name="Alfonso Nieto Garcia" userId="539fa5fee9cbe87b" providerId="LiveId" clId="{C6A153A4-5B45-46CB-80B3-A8A7CFF46C93}" dt="2024-07-19T10:17:50.418" v="39" actId="20577"/>
        <pc:sldMkLst>
          <pc:docMk/>
          <pc:sldMk cId="3583541163" sldId="302"/>
        </pc:sldMkLst>
        <pc:spChg chg="mod">
          <ac:chgData name="Alfonso Nieto Garcia" userId="539fa5fee9cbe87b" providerId="LiveId" clId="{C6A153A4-5B45-46CB-80B3-A8A7CFF46C93}" dt="2024-07-19T10:17:50.418" v="39" actId="20577"/>
          <ac:spMkLst>
            <pc:docMk/>
            <pc:sldMk cId="3583541163" sldId="302"/>
            <ac:spMk id="5" creationId="{6DEAD4F2-C5CC-44E9-A092-76413D5CA7F4}"/>
          </ac:spMkLst>
        </pc:spChg>
        <pc:spChg chg="mod">
          <ac:chgData name="Alfonso Nieto Garcia" userId="539fa5fee9cbe87b" providerId="LiveId" clId="{C6A153A4-5B45-46CB-80B3-A8A7CFF46C93}" dt="2024-07-19T10:17:47.493" v="38" actId="20577"/>
          <ac:spMkLst>
            <pc:docMk/>
            <pc:sldMk cId="3583541163" sldId="302"/>
            <ac:spMk id="7" creationId="{7E0C6FDF-5982-4E37-B65D-F7B05D0FFB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B8BBB-53FA-476C-A309-D2686EA80C4C}" type="datetime1">
              <a:rPr lang="es-ES" smtClean="0"/>
              <a:t>19/07/2024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056B-5EC6-42CD-AF94-4751959146DD}" type="datetime1">
              <a:rPr lang="es-ES" smtClean="0"/>
              <a:pPr/>
              <a:t>19/07/2024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  <a:endParaRPr lang="es-ES" dirty="0"/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Si las campañas hubieran sido específicas de un determinado producto o se hubiera cambiado el tipo de campaña, en cuento a medios, soporte… entonces el análisis hubiera tenido que ser diferente.</a:t>
            </a:r>
          </a:p>
          <a:p>
            <a:pPr marL="0" indent="0" rtl="0">
              <a:buFontTx/>
              <a:buNone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956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True Positive: proporción de Verdaderos positivos que son identificados correctamente por 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False positive: proporción los casos predichos verdaderos que finalmente no lo fueron.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03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70DA5-3DC3-4237-90EB-C415EB41C75A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167C2-C440-4522-B609-5F58DDE2BF87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la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A1A4D-370D-45C6-86DC-C4C7FDB05936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513E22-D62D-48EB-8163-1F3BECD4176E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BFC3C-42EC-4460-9D76-96F1E8E0B662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33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49101-CB98-4C8F-81DB-71E43D7BC626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02F5C-0234-440C-8773-490E51DE01B9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61380-8195-41EE-9574-2B3429217481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FC62E-52FA-4487-916D-9648D6F062C2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9C069-0D28-49A2-89E8-C18F9A41EF29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4CD59-E103-4131-8DF1-52DAB13F24DA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B45D9-35B1-4184-8C71-E0506363883B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D2F12-55B2-4258-9B7A-329D8EBE60F6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8414F15-D7D0-4AAB-BCEA-8D737141E1BB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file:///C:\Users\Alfonso\OneDrive\Documentos_\Formaci&#243;n\Bootcamp_DS\Repo_DS\Proyect_Break_ML\Proyecto_ML\00_PROYECTO_ML\06_Otros\dashboard_clientes.pbix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ctá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MAXIMIZANDO EL ROI</a:t>
            </a:r>
            <a:b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s-ES" sz="31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824" y="4221162"/>
            <a:ext cx="4185176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es-ES" sz="2800" dirty="0">
                <a:latin typeface="Gill Sans MT" panose="020B0502020104020203" pitchFamily="34" charset="0"/>
              </a:rPr>
              <a:t>PRESENTACIÓN DE RESULTADOS</a:t>
            </a:r>
            <a:endParaRPr lang="es-E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414000" y="3513333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6" descr="Rectángulo azul">
            <a:extLst>
              <a:ext uri="{FF2B5EF4-FFF2-40B4-BE49-F238E27FC236}">
                <a16:creationId xmlns:a16="http://schemas.microsoft.com/office/drawing/2014/main" id="{A2F48026-A307-CB4B-3E0A-4B3A7FAA4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7453745"/>
          </a:xfrm>
          <a:prstGeom prst="rect">
            <a:avLst/>
          </a:prstGeo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1AD749B0-8826-0A80-0B24-BF78C2D9626B}"/>
              </a:ext>
            </a:extLst>
          </p:cNvPr>
          <p:cNvSpPr/>
          <p:nvPr/>
        </p:nvSpPr>
        <p:spPr>
          <a:xfrm>
            <a:off x="2400" y="25517"/>
            <a:ext cx="12189600" cy="745374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521761" y="1256204"/>
            <a:ext cx="4859215" cy="2456814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es-E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49865" y="2894901"/>
            <a:ext cx="3312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5000" dirty="0">
                <a:solidFill>
                  <a:schemeClr val="bg1"/>
                </a:solidFill>
              </a:rPr>
              <a:t>¡GRACIAS!</a:t>
            </a:r>
            <a:endParaRPr lang="es-E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ctá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MAXIMIZANDO EL ROI</a:t>
            </a:r>
            <a:b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s-ES" sz="31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824" y="4221162"/>
            <a:ext cx="4185176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es-ES" sz="2800" dirty="0">
                <a:latin typeface="Gill Sans MT" panose="020B0502020104020203" pitchFamily="34" charset="0"/>
              </a:rPr>
              <a:t>PRESENTACIÓN RESULTADOS</a:t>
            </a:r>
            <a:endParaRPr lang="es-E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414000" y="3513333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06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046272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s-ES" sz="2800" b="1" dirty="0">
                <a:solidFill>
                  <a:schemeClr val="bg1"/>
                </a:solidFill>
                <a:latin typeface="+mj-lt"/>
              </a:rPr>
              <a:t>Contextualización del proyecto</a:t>
            </a:r>
          </a:p>
          <a:p>
            <a:pPr rtl="0">
              <a:spcBef>
                <a:spcPts val="400"/>
              </a:spcBef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338" y="6174902"/>
            <a:ext cx="251789" cy="345971"/>
          </a:xfrm>
        </p:spPr>
        <p:txBody>
          <a:bodyPr rtlCol="0"/>
          <a:lstStyle/>
          <a:p>
            <a:pPr algn="just" rtl="0"/>
            <a:fld id="{82EE24B5-652C-4DB5-B7C3-B5BBEC1280B1}" type="slidenum">
              <a:rPr lang="es-ES" smtClean="0"/>
              <a:pPr algn="just" rtl="0"/>
              <a:t>2</a:t>
            </a:fld>
            <a:endParaRPr lang="es-ES" dirty="0"/>
          </a:p>
        </p:txBody>
      </p:sp>
      <p:pic>
        <p:nvPicPr>
          <p:cNvPr id="16" name="Marcador de posición de imagen 15" descr="Grupo de personas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1" y="3200402"/>
            <a:ext cx="4422244" cy="856022"/>
          </a:xfrm>
        </p:spPr>
        <p:txBody>
          <a:bodyPr rtlCol="0">
            <a:normAutofit/>
          </a:bodyPr>
          <a:lstStyle/>
          <a:p>
            <a:pPr rtl="0">
              <a:lnSpc>
                <a:spcPct val="130000"/>
              </a:lnSpc>
              <a:spcBef>
                <a:spcPts val="400"/>
              </a:spcBef>
            </a:pPr>
            <a:r>
              <a:rPr lang="es-ES" sz="2800" b="1" dirty="0" err="1">
                <a:solidFill>
                  <a:schemeClr val="bg1"/>
                </a:solidFill>
                <a:latin typeface="+mj-lt"/>
              </a:rPr>
              <a:t>Clusterización</a:t>
            </a:r>
            <a:r>
              <a:rPr lang="es-ES" sz="2800" b="1" dirty="0">
                <a:solidFill>
                  <a:schemeClr val="bg1"/>
                </a:solidFill>
                <a:latin typeface="+mj-lt"/>
              </a:rPr>
              <a:t> clientes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57239" y="4556952"/>
            <a:ext cx="4505012" cy="736681"/>
          </a:xfrm>
        </p:spPr>
        <p:txBody>
          <a:bodyPr rtlCol="0">
            <a:normAutofit fontScale="77500" lnSpcReduction="20000"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s-ES" sz="2800" b="1" dirty="0">
                <a:solidFill>
                  <a:schemeClr val="bg1"/>
                </a:solidFill>
                <a:latin typeface="+mj-lt"/>
              </a:rPr>
              <a:t>Modelo predictivo captación clientes.</a:t>
            </a:r>
          </a:p>
        </p:txBody>
      </p:sp>
      <p:pic>
        <p:nvPicPr>
          <p:cNvPr id="11" name="Marcador de posición de imagen 14" descr="Icono comprobació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69168"/>
            <a:ext cx="576000" cy="576000"/>
          </a:xfrm>
        </p:spPr>
      </p:pic>
      <p:pic>
        <p:nvPicPr>
          <p:cNvPr id="12" name="Marcador de posición de imagen 16" descr="Icono de comprobació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601" y="3251678"/>
            <a:ext cx="576000" cy="576001"/>
          </a:xfrm>
        </p:spPr>
      </p:pic>
      <p:pic>
        <p:nvPicPr>
          <p:cNvPr id="13" name="Marcador de posición de imagen 18" descr="Icono de comprobació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01522"/>
            <a:ext cx="576000" cy="576001"/>
          </a:xfrm>
        </p:spPr>
      </p:pic>
      <p:sp>
        <p:nvSpPr>
          <p:cNvPr id="14" name="objeto 13" descr="Rectángulo beig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384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Manos de persona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CONTEXTUALIZACIÓN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3</a:t>
            </a:fld>
            <a:endParaRPr lang="es-ES" dirty="0"/>
          </a:p>
        </p:txBody>
      </p:sp>
      <p:graphicFrame>
        <p:nvGraphicFramePr>
          <p:cNvPr id="13" name="Marcador de contenido 12" descr="Tabla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74462298"/>
              </p:ext>
            </p:extLst>
          </p:nvPr>
        </p:nvGraphicFramePr>
        <p:xfrm>
          <a:off x="915637" y="1932587"/>
          <a:ext cx="10473092" cy="14042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Dataset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Filas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Variables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Target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Desbalanceada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kern="1200" spc="-25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kern="1200" spc="-25" noProof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2240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29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‘Response’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85% (0)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15% (1)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4" name="Marcador de contenido 12" descr="Tabla">
            <a:extLst>
              <a:ext uri="{FF2B5EF4-FFF2-40B4-BE49-F238E27FC236}">
                <a16:creationId xmlns:a16="http://schemas.microsoft.com/office/drawing/2014/main" id="{F04B3E53-5065-1137-8049-92706AC04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51994"/>
              </p:ext>
            </p:extLst>
          </p:nvPr>
        </p:nvGraphicFramePr>
        <p:xfrm>
          <a:off x="915637" y="4144616"/>
          <a:ext cx="10473092" cy="18897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Clientes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Productos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Medios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Campañas anteriores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Otro datos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kern="1200" spc="-25" noProof="0" dirty="0">
                          <a:solidFill>
                            <a:schemeClr val="tx1"/>
                          </a:solidFill>
                        </a:rPr>
                        <a:t>Educación, estado civil, fecha nacimiento, ingresos… 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Vino, carne, fruta, pescado…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Tienda, web, catálogo…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5 campañas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Frecuencia de compra, fecha de alta, quejas…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Dos hombres miran un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to 3" descr="Rectángulo beig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4" name="Elipse 13" descr="Óvalo beige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2" name="objeto 6" descr="Rectángulo azul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666150"/>
            <a:ext cx="4770591" cy="88050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000" dirty="0">
                <a:solidFill>
                  <a:schemeClr val="bg1"/>
                </a:solidFill>
              </a:rPr>
              <a:t>SUPUESTOS DE PARTIDA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2203" y="2875186"/>
            <a:ext cx="4229686" cy="1431234"/>
          </a:xfrm>
        </p:spPr>
        <p:txBody>
          <a:bodyPr rtlCol="0">
            <a:normAutofit/>
          </a:bodyPr>
          <a:lstStyle/>
          <a:p>
            <a:pPr rtl="0"/>
            <a:r>
              <a:rPr lang="es-ES" sz="1800" b="1" dirty="0"/>
              <a:t>Se asume como correcta la target y su distribución.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4</a:t>
            </a:fld>
            <a:endParaRPr lang="es-ES" dirty="0"/>
          </a:p>
        </p:txBody>
      </p:sp>
      <p:pic>
        <p:nvPicPr>
          <p:cNvPr id="28" name="Marcador de posición de imagen 27" descr="Icono de comprobació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1997" y="2802981"/>
            <a:ext cx="720000" cy="720000"/>
          </a:xfrm>
        </p:spPr>
      </p:pic>
      <p:pic>
        <p:nvPicPr>
          <p:cNvPr id="30" name="Marcador de posición de imagen 29" descr="Icono de comprobació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289" y="3518694"/>
            <a:ext cx="720000" cy="719999"/>
          </a:xfrm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736037" y="3661764"/>
            <a:ext cx="4057961" cy="472239"/>
          </a:xfrm>
        </p:spPr>
        <p:txBody>
          <a:bodyPr rtlCol="0">
            <a:noAutofit/>
          </a:bodyPr>
          <a:lstStyle/>
          <a:p>
            <a:pPr rtl="0"/>
            <a:r>
              <a:rPr lang="es-ES" sz="1800" b="1" dirty="0"/>
              <a:t>El objetivo de la empresa es maximizar el ROI de las campañas.</a:t>
            </a:r>
          </a:p>
        </p:txBody>
      </p:sp>
      <p:pic>
        <p:nvPicPr>
          <p:cNvPr id="32" name="Marcador de posición de imagen 31" descr="Icono de comprobació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289" y="4234407"/>
            <a:ext cx="720000" cy="719999"/>
          </a:xfrm>
        </p:spPr>
      </p:pic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736037" y="4433833"/>
            <a:ext cx="4057961" cy="402241"/>
          </a:xfrm>
        </p:spPr>
        <p:txBody>
          <a:bodyPr rtlCol="0">
            <a:noAutofit/>
          </a:bodyPr>
          <a:lstStyle/>
          <a:p>
            <a:pPr rtl="0"/>
            <a:r>
              <a:rPr lang="es-ES" sz="1800" b="1" dirty="0"/>
              <a:t>Todas las campañas anteriores han sido generalistas e idénticas.</a:t>
            </a:r>
          </a:p>
        </p:txBody>
      </p:sp>
      <p:sp>
        <p:nvSpPr>
          <p:cNvPr id="15" name="objeto 27" descr="Rectángulo beig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2268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29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RESULTADO CLUSTERIZACIÓN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5</a:t>
            </a:fld>
            <a:endParaRPr lang="es-ES" dirty="0"/>
          </a:p>
        </p:txBody>
      </p:sp>
      <p:sp>
        <p:nvSpPr>
          <p:cNvPr id="6" name="objeto 18" descr="Rectángulo beig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15102" y="1044695"/>
            <a:ext cx="4757225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6A2EF403-95C4-9FF7-6631-84FD05089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" y="1160466"/>
            <a:ext cx="5961889" cy="5597205"/>
          </a:xfrm>
          <a:prstGeom prst="rect">
            <a:avLst/>
          </a:prstGeom>
        </p:spPr>
      </p:pic>
      <p:pic>
        <p:nvPicPr>
          <p:cNvPr id="8" name="Imagen 7" descr="Gráfico, Gráfico radial&#10;&#10;Descripción generada automáticamente">
            <a:extLst>
              <a:ext uri="{FF2B5EF4-FFF2-40B4-BE49-F238E27FC236}">
                <a16:creationId xmlns:a16="http://schemas.microsoft.com/office/drawing/2014/main" id="{593CC8BA-C483-5A11-D3F2-4E1AB69A4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40" y="1160466"/>
            <a:ext cx="5961889" cy="569753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25D2E72-FEC1-8A6E-C332-ED809AC1A44E}"/>
              </a:ext>
            </a:extLst>
          </p:cNvPr>
          <p:cNvSpPr/>
          <p:nvPr/>
        </p:nvSpPr>
        <p:spPr>
          <a:xfrm>
            <a:off x="5672327" y="3986784"/>
            <a:ext cx="423673" cy="219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9390C0-3B53-D0CE-995D-0A2BD12D021A}"/>
              </a:ext>
            </a:extLst>
          </p:cNvPr>
          <p:cNvSpPr/>
          <p:nvPr/>
        </p:nvSpPr>
        <p:spPr>
          <a:xfrm>
            <a:off x="11598625" y="4027521"/>
            <a:ext cx="423673" cy="219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8F811D-5F41-419A-800E-455DB1CFAE20}"/>
              </a:ext>
            </a:extLst>
          </p:cNvPr>
          <p:cNvSpPr txBox="1"/>
          <p:nvPr/>
        </p:nvSpPr>
        <p:spPr>
          <a:xfrm>
            <a:off x="6695775" y="1160466"/>
            <a:ext cx="94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90A2"/>
                </a:solidFill>
              </a:rPr>
              <a:t>0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55%</a:t>
            </a:r>
          </a:p>
          <a:p>
            <a:r>
              <a:rPr lang="es-ES" sz="1600" dirty="0">
                <a:solidFill>
                  <a:srgbClr val="0090A2"/>
                </a:solidFill>
              </a:rPr>
              <a:t>1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34%</a:t>
            </a:r>
          </a:p>
          <a:p>
            <a:r>
              <a:rPr lang="es-ES" sz="1600" dirty="0">
                <a:solidFill>
                  <a:srgbClr val="0090A2"/>
                </a:solidFill>
              </a:rPr>
              <a:t>2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11%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215304-FD21-45B7-9C3C-66DCE76AEB4F}"/>
              </a:ext>
            </a:extLst>
          </p:cNvPr>
          <p:cNvSpPr txBox="1"/>
          <p:nvPr/>
        </p:nvSpPr>
        <p:spPr>
          <a:xfrm>
            <a:off x="443840" y="1194520"/>
            <a:ext cx="94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90A2"/>
                </a:solidFill>
              </a:rPr>
              <a:t>0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59%</a:t>
            </a:r>
          </a:p>
          <a:p>
            <a:r>
              <a:rPr lang="es-ES" sz="1600" dirty="0">
                <a:solidFill>
                  <a:srgbClr val="0090A2"/>
                </a:solidFill>
              </a:rPr>
              <a:t>1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41%</a:t>
            </a:r>
          </a:p>
        </p:txBody>
      </p:sp>
      <p:sp>
        <p:nvSpPr>
          <p:cNvPr id="15" name="Botón de acción: en blanco 14">
            <a:hlinkClick r:id="rId5" action="ppaction://hlinkfile" highlightClick="1"/>
            <a:extLst>
              <a:ext uri="{FF2B5EF4-FFF2-40B4-BE49-F238E27FC236}">
                <a16:creationId xmlns:a16="http://schemas.microsoft.com/office/drawing/2014/main" id="{FB9A9D76-2516-BCB8-FC9F-27627D47517B}"/>
              </a:ext>
            </a:extLst>
          </p:cNvPr>
          <p:cNvSpPr/>
          <p:nvPr/>
        </p:nvSpPr>
        <p:spPr>
          <a:xfrm>
            <a:off x="10712446" y="208117"/>
            <a:ext cx="919458" cy="219711"/>
          </a:xfrm>
          <a:prstGeom prst="actionButtonBlan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PowerBI</a:t>
            </a:r>
            <a:endParaRPr lang="es-ES" sz="1100" dirty="0"/>
          </a:p>
        </p:txBody>
      </p:sp>
      <p:sp>
        <p:nvSpPr>
          <p:cNvPr id="16" name="Elipse 15" descr="Óvalo beige">
            <a:extLst>
              <a:ext uri="{FF2B5EF4-FFF2-40B4-BE49-F238E27FC236}">
                <a16:creationId xmlns:a16="http://schemas.microsoft.com/office/drawing/2014/main" id="{DAAFD57F-AE91-4C1A-F704-B8DA5FF7623D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1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MODELO PREDICCIÓN. Comportamiento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objeto 18" descr="Rectángulo beig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24246" y="1163567"/>
            <a:ext cx="4757225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13BBF8-6938-1C50-F9D0-5227DD9D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8" y="2225202"/>
            <a:ext cx="5505450" cy="4314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72E688-A9C3-E897-AC05-E90E5280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180" y="2178050"/>
            <a:ext cx="5505450" cy="4314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4DC3765-71B1-C23E-5E3B-F456E5370B49}"/>
              </a:ext>
            </a:extLst>
          </p:cNvPr>
          <p:cNvSpPr txBox="1"/>
          <p:nvPr/>
        </p:nvSpPr>
        <p:spPr>
          <a:xfrm>
            <a:off x="1033272" y="1507808"/>
            <a:ext cx="267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90A2"/>
                </a:solidFill>
              </a:rPr>
              <a:t>Nº</a:t>
            </a:r>
            <a:r>
              <a:rPr lang="es-ES" dirty="0">
                <a:solidFill>
                  <a:srgbClr val="0090A2"/>
                </a:solidFill>
              </a:rPr>
              <a:t> Variables: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90A2"/>
                </a:solidFill>
              </a:rPr>
              <a:t>ROC-AUC: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0,836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199D5C-8C02-54A7-B25B-85D2C29B4F2F}"/>
              </a:ext>
            </a:extLst>
          </p:cNvPr>
          <p:cNvSpPr txBox="1"/>
          <p:nvPr/>
        </p:nvSpPr>
        <p:spPr>
          <a:xfrm>
            <a:off x="7139942" y="1507807"/>
            <a:ext cx="267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90A2"/>
                </a:solidFill>
              </a:rPr>
              <a:t>Nº</a:t>
            </a:r>
            <a:r>
              <a:rPr lang="es-ES" dirty="0">
                <a:solidFill>
                  <a:srgbClr val="0090A2"/>
                </a:solidFill>
              </a:rPr>
              <a:t> Variables: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90A2"/>
                </a:solidFill>
              </a:rPr>
              <a:t>ROC-AUC: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0,828</a:t>
            </a:r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C8557B0F-2A47-27A2-B1E7-CDF25B85ECF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 rtlCol="0"/>
          <a:lstStyle/>
          <a:p>
            <a:pPr rtl="0"/>
            <a:r>
              <a:rPr lang="es-ES" dirty="0"/>
              <a:t>VARIABLES SELECCIONADAS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7</a:t>
            </a:fld>
            <a:endParaRPr lang="es-ES" sz="1000" dirty="0"/>
          </a:p>
        </p:txBody>
      </p:sp>
      <p:pic>
        <p:nvPicPr>
          <p:cNvPr id="7" name="Marcador de posición de imagen 6" descr="Dos hombres miran un portátil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2781223"/>
            <a:ext cx="6024983" cy="2736901"/>
          </a:xfrm>
        </p:spPr>
      </p:pic>
      <p:sp>
        <p:nvSpPr>
          <p:cNvPr id="8" name="objeto 13" descr="Rectángulo bei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402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B2C9773-E46D-49D0-477F-7CD0AB2D9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27469"/>
              </p:ext>
            </p:extLst>
          </p:nvPr>
        </p:nvGraphicFramePr>
        <p:xfrm>
          <a:off x="6492126" y="1641760"/>
          <a:ext cx="478028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57362">
                  <a:extLst>
                    <a:ext uri="{9D8B030D-6E8A-4147-A177-3AD203B41FA5}">
                      <a16:colId xmlns:a16="http://schemas.microsoft.com/office/drawing/2014/main" val="586325771"/>
                    </a:ext>
                  </a:extLst>
                </a:gridCol>
                <a:gridCol w="1722918">
                  <a:extLst>
                    <a:ext uri="{9D8B030D-6E8A-4147-A177-3AD203B41FA5}">
                      <a16:colId xmlns:a16="http://schemas.microsoft.com/office/drawing/2014/main" val="408367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90A2"/>
                          </a:solidFill>
                        </a:rPr>
                        <a:t>total_cmp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90A2"/>
                          </a:solidFill>
                        </a:rPr>
                        <a:t>household_members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9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90A2"/>
                          </a:solidFill>
                        </a:rPr>
                        <a:t>mntmeatproducts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9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numwebvisitsmonth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9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numstorepurchases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1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mntgoldprods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mntwines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2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numcatalogpurchases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5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income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4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-28385" y="-19339"/>
            <a:ext cx="4401855" cy="687733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u="sng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AB529753-3D53-EF92-392C-239141B44AD5}"/>
              </a:ext>
            </a:extLst>
          </p:cNvPr>
          <p:cNvSpPr txBox="1">
            <a:spLocks/>
          </p:cNvSpPr>
          <p:nvPr/>
        </p:nvSpPr>
        <p:spPr>
          <a:xfrm>
            <a:off x="881972" y="2069384"/>
            <a:ext cx="2981822" cy="74975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Maximizar captación clientes: </a:t>
            </a:r>
            <a:r>
              <a:rPr lang="es-ES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0,34</a:t>
            </a:r>
          </a:p>
          <a:p>
            <a:pPr marL="0" indent="0" rtl="0">
              <a:buNone/>
            </a:pPr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Ratio (0,25/0,95)</a:t>
            </a:r>
          </a:p>
        </p:txBody>
      </p:sp>
      <p:pic>
        <p:nvPicPr>
          <p:cNvPr id="15" name="Marcador de posición de imagen 27" descr="Marca de verificación">
            <a:extLst>
              <a:ext uri="{FF2B5EF4-FFF2-40B4-BE49-F238E27FC236}">
                <a16:creationId xmlns:a16="http://schemas.microsoft.com/office/drawing/2014/main" id="{E34FE7F4-E44D-B11C-4D59-68B9012BE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22" y="2069384"/>
            <a:ext cx="720000" cy="720000"/>
          </a:xfrm>
          <a:prstGeom prst="rect">
            <a:avLst/>
          </a:prstGeom>
        </p:spPr>
      </p:pic>
      <p:pic>
        <p:nvPicPr>
          <p:cNvPr id="16" name="Marcador de posición de imagen 29" descr="Marca de verificación">
            <a:extLst>
              <a:ext uri="{FF2B5EF4-FFF2-40B4-BE49-F238E27FC236}">
                <a16:creationId xmlns:a16="http://schemas.microsoft.com/office/drawing/2014/main" id="{B2E044B3-7AEA-BD5B-FA89-691FAEFE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22" y="3246463"/>
            <a:ext cx="720000" cy="719999"/>
          </a:xfrm>
          <a:prstGeom prst="rect">
            <a:avLst/>
          </a:prstGeom>
        </p:spPr>
      </p:pic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7980EF4-5FEE-F84B-4D05-D5A9A8AE32E3}"/>
              </a:ext>
            </a:extLst>
          </p:cNvPr>
          <p:cNvSpPr txBox="1">
            <a:spLocks/>
          </p:cNvSpPr>
          <p:nvPr/>
        </p:nvSpPr>
        <p:spPr>
          <a:xfrm>
            <a:off x="785922" y="3260199"/>
            <a:ext cx="3307960" cy="74018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Captación moderada de clientes: </a:t>
            </a:r>
            <a:r>
              <a:rPr lang="es-ES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0,43</a:t>
            </a:r>
          </a:p>
          <a:p>
            <a:pPr marL="0" indent="0">
              <a:buNone/>
            </a:pPr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Ratio (0,31/0,83)</a:t>
            </a:r>
          </a:p>
          <a:p>
            <a:pPr marL="0" indent="0" rtl="0">
              <a:buNone/>
            </a:pPr>
            <a:endParaRPr lang="es-E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Marcador de posición de imagen 31" descr="Marca de verificación">
            <a:extLst>
              <a:ext uri="{FF2B5EF4-FFF2-40B4-BE49-F238E27FC236}">
                <a16:creationId xmlns:a16="http://schemas.microsoft.com/office/drawing/2014/main" id="{63476E0A-C607-09AB-8649-2B6D8A7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22" y="4388956"/>
            <a:ext cx="720000" cy="719999"/>
          </a:xfrm>
          <a:prstGeom prst="rect">
            <a:avLst/>
          </a:prstGeom>
        </p:spPr>
      </p:pic>
      <p:sp>
        <p:nvSpPr>
          <p:cNvPr id="19" name="Marcador de texto 19">
            <a:extLst>
              <a:ext uri="{FF2B5EF4-FFF2-40B4-BE49-F238E27FC236}">
                <a16:creationId xmlns:a16="http://schemas.microsoft.com/office/drawing/2014/main" id="{1674872A-A739-2E88-11F2-2659F9ADABBA}"/>
              </a:ext>
            </a:extLst>
          </p:cNvPr>
          <p:cNvSpPr txBox="1">
            <a:spLocks/>
          </p:cNvSpPr>
          <p:nvPr/>
        </p:nvSpPr>
        <p:spPr>
          <a:xfrm>
            <a:off x="831705" y="4415853"/>
            <a:ext cx="3202244" cy="935069"/>
          </a:xfrm>
          <a:prstGeom prst="rect">
            <a:avLst/>
          </a:prstGeom>
        </p:spPr>
        <p:txBody>
          <a:bodyPr rtlCol="0">
            <a:noAutofit/>
          </a:bodyPr>
          <a:lstStyle>
            <a:defPPr rtl="0">
              <a:defRPr lang="es-e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/>
              <a:t>Equilibrio entre captación y coste: 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0,67</a:t>
            </a:r>
          </a:p>
          <a:p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Ratio (0,55/0,52)</a:t>
            </a:r>
          </a:p>
          <a:p>
            <a:endParaRPr lang="es-ES" dirty="0"/>
          </a:p>
        </p:txBody>
      </p:sp>
      <p:sp>
        <p:nvSpPr>
          <p:cNvPr id="20" name="objeto 27" descr="Rectángulo beige">
            <a:extLst>
              <a:ext uri="{FF2B5EF4-FFF2-40B4-BE49-F238E27FC236}">
                <a16:creationId xmlns:a16="http://schemas.microsoft.com/office/drawing/2014/main" id="{33B5EA39-719F-4D3B-739B-1B4C0F1E3BE9}"/>
              </a:ext>
            </a:extLst>
          </p:cNvPr>
          <p:cNvSpPr/>
          <p:nvPr/>
        </p:nvSpPr>
        <p:spPr>
          <a:xfrm flipV="1">
            <a:off x="205649" y="1381617"/>
            <a:ext cx="3384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89269C65-C80B-58BB-29C6-A3BAE1AAA333}"/>
              </a:ext>
            </a:extLst>
          </p:cNvPr>
          <p:cNvSpPr txBox="1">
            <a:spLocks/>
          </p:cNvSpPr>
          <p:nvPr/>
        </p:nvSpPr>
        <p:spPr>
          <a:xfrm>
            <a:off x="109600" y="107991"/>
            <a:ext cx="4421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SELECCIÓN DE UMBRALES</a:t>
            </a:r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50C3F2F-45AC-BC95-34D8-527BCD31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53" y="876558"/>
            <a:ext cx="7734316" cy="5348034"/>
          </a:xfrm>
          <a:prstGeom prst="rect">
            <a:avLst/>
          </a:prstGeom>
        </p:spPr>
      </p:pic>
      <p:pic>
        <p:nvPicPr>
          <p:cNvPr id="26" name="Marcador de posición de imagen 31" descr="Marca de verificación">
            <a:extLst>
              <a:ext uri="{FF2B5EF4-FFF2-40B4-BE49-F238E27FC236}">
                <a16:creationId xmlns:a16="http://schemas.microsoft.com/office/drawing/2014/main" id="{83DAD0F8-7B2F-23D6-998C-6562F3936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92" y="5531449"/>
            <a:ext cx="720000" cy="719999"/>
          </a:xfrm>
          <a:prstGeom prst="rect">
            <a:avLst/>
          </a:prstGeom>
        </p:spPr>
      </p:pic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D281ECF1-111F-BC05-36C6-659FB1780DCD}"/>
              </a:ext>
            </a:extLst>
          </p:cNvPr>
          <p:cNvSpPr txBox="1">
            <a:spLocks/>
          </p:cNvSpPr>
          <p:nvPr/>
        </p:nvSpPr>
        <p:spPr>
          <a:xfrm>
            <a:off x="846769" y="5566781"/>
            <a:ext cx="3526701" cy="8543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Minimizando los costes: </a:t>
            </a:r>
            <a:r>
              <a:rPr lang="es-ES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0,82</a:t>
            </a:r>
          </a:p>
          <a:p>
            <a:pPr marL="0" indent="0">
              <a:buNone/>
            </a:pPr>
            <a:r>
              <a:rPr lang="es-ES" sz="1500" b="1" dirty="0">
                <a:solidFill>
                  <a:schemeClr val="bg1">
                    <a:lumMod val="85000"/>
                  </a:schemeClr>
                </a:solidFill>
              </a:rPr>
              <a:t>Ratio (0,80/0,22)</a:t>
            </a:r>
          </a:p>
          <a:p>
            <a:pPr marL="0" indent="0" rtl="0">
              <a:buNone/>
            </a:pPr>
            <a:endParaRPr lang="es-E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ersonas que debaten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APORTACIONES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3789362" cy="823912"/>
          </a:xfrm>
        </p:spPr>
        <p:txBody>
          <a:bodyPr rtlCol="0"/>
          <a:lstStyle/>
          <a:p>
            <a:pPr rtl="0"/>
            <a:r>
              <a:rPr lang="es-ES" dirty="0" err="1"/>
              <a:t>Clusterización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3" y="3434047"/>
            <a:ext cx="4052750" cy="275561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2100" i="1" dirty="0">
                <a:solidFill>
                  <a:schemeClr val="accent1"/>
                </a:solidFill>
                <a:cs typeface="Arial"/>
              </a:rPr>
              <a:t>Segmentación en 2/3 clúster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2100" i="1" spc="-5" dirty="0">
                <a:solidFill>
                  <a:schemeClr val="accent1"/>
                </a:solidFill>
                <a:cs typeface="Arial"/>
              </a:rPr>
              <a:t>Selección de variables</a:t>
            </a:r>
            <a:endParaRPr lang="es-ES" sz="21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2100" i="1" spc="-5" dirty="0" err="1">
                <a:solidFill>
                  <a:schemeClr val="accent1"/>
                </a:solidFill>
                <a:cs typeface="Arial"/>
              </a:rPr>
              <a:t>Dashboard</a:t>
            </a:r>
            <a:r>
              <a:rPr lang="es-ES" sz="2100" i="1" spc="-5" dirty="0">
                <a:solidFill>
                  <a:schemeClr val="accent1"/>
                </a:solidFill>
                <a:cs typeface="Arial"/>
              </a:rPr>
              <a:t> en </a:t>
            </a:r>
            <a:r>
              <a:rPr lang="es-ES" sz="2100" i="1" spc="-5" dirty="0" err="1">
                <a:solidFill>
                  <a:schemeClr val="accent1"/>
                </a:solidFill>
                <a:cs typeface="Arial"/>
              </a:rPr>
              <a:t>powerBI</a:t>
            </a:r>
            <a:r>
              <a:rPr lang="es-ES" sz="2100" i="1" spc="-5">
                <a:solidFill>
                  <a:schemeClr val="accent1"/>
                </a:solidFill>
                <a:cs typeface="Arial"/>
              </a:rPr>
              <a:t>:</a:t>
            </a:r>
            <a:endParaRPr lang="es-ES" sz="2100" b="1" i="1" spc="-5" dirty="0">
              <a:solidFill>
                <a:schemeClr val="accent1"/>
              </a:solidFill>
              <a:cs typeface="Arial"/>
            </a:endParaRPr>
          </a:p>
          <a:p>
            <a:pPr marR="775335" lvl="1">
              <a:lnSpc>
                <a:spcPct val="125000"/>
              </a:lnSpc>
              <a:buClr>
                <a:schemeClr val="accent1"/>
              </a:buClr>
            </a:pPr>
            <a:r>
              <a:rPr lang="es-ES" sz="1900" i="1" dirty="0">
                <a:solidFill>
                  <a:schemeClr val="accent1"/>
                </a:solidFill>
                <a:cs typeface="Arial"/>
              </a:rPr>
              <a:t>Características de los clientes.</a:t>
            </a:r>
          </a:p>
          <a:p>
            <a:pPr marR="775335" lvl="1">
              <a:lnSpc>
                <a:spcPct val="125000"/>
              </a:lnSpc>
              <a:buClr>
                <a:schemeClr val="accent1"/>
              </a:buClr>
            </a:pPr>
            <a:r>
              <a:rPr lang="es-ES" sz="1900" i="1" spc="-5" dirty="0">
                <a:solidFill>
                  <a:schemeClr val="accent1"/>
                </a:solidFill>
                <a:cs typeface="Arial"/>
              </a:rPr>
              <a:t>Influencia de los clúster en ventas y medios.</a:t>
            </a:r>
          </a:p>
          <a:p>
            <a:pPr marR="775335" lvl="1">
              <a:lnSpc>
                <a:spcPct val="125000"/>
              </a:lnSpc>
              <a:buClr>
                <a:schemeClr val="accent1"/>
              </a:buClr>
            </a:pPr>
            <a:r>
              <a:rPr lang="es-ES" sz="1900" i="1" spc="-5" dirty="0" err="1">
                <a:solidFill>
                  <a:schemeClr val="accent1"/>
                </a:solidFill>
                <a:cs typeface="Arial"/>
              </a:rPr>
              <a:t>Buyer</a:t>
            </a:r>
            <a:r>
              <a:rPr lang="es-ES" sz="1900" i="1" spc="-5" dirty="0">
                <a:solidFill>
                  <a:schemeClr val="accent1"/>
                </a:solidFill>
                <a:cs typeface="Arial"/>
              </a:rPr>
              <a:t> persona.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/>
        <p:txBody>
          <a:bodyPr rtlCol="0"/>
          <a:lstStyle/>
          <a:p>
            <a:pPr rtl="0"/>
            <a:r>
              <a:rPr lang="es-ES" dirty="0"/>
              <a:t>Predicción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 rtlCol="0">
            <a:normAutofit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spc="-5" dirty="0">
                <a:solidFill>
                  <a:schemeClr val="accent1"/>
                </a:solidFill>
                <a:cs typeface="Arial"/>
              </a:rPr>
              <a:t>Modelo optimizado para la captación de clientes.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chemeClr val="accent1"/>
                </a:solidFill>
                <a:cs typeface="Arial"/>
              </a:rPr>
              <a:t>Selección de variables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chemeClr val="accent1"/>
                </a:solidFill>
                <a:cs typeface="Arial"/>
              </a:rPr>
              <a:t>App con c</a:t>
            </a:r>
            <a:r>
              <a:rPr lang="es-ES" i="1" dirty="0">
                <a:solidFill>
                  <a:schemeClr val="accent1"/>
                </a:solidFill>
                <a:cs typeface="Arial"/>
              </a:rPr>
              <a:t>uatro objetivos ya predefinidos:</a:t>
            </a:r>
          </a:p>
          <a:p>
            <a:pPr lvl="1">
              <a:lnSpc>
                <a:spcPct val="125000"/>
              </a:lnSpc>
              <a:buClr>
                <a:schemeClr val="accent1"/>
              </a:buClr>
            </a:pPr>
            <a:r>
              <a:rPr lang="es-ES" i="1" dirty="0">
                <a:solidFill>
                  <a:schemeClr val="accent1"/>
                </a:solidFill>
                <a:cs typeface="Arial"/>
              </a:rPr>
              <a:t>Predicción de nuevos clientes</a:t>
            </a:r>
          </a:p>
          <a:p>
            <a:pPr lvl="1">
              <a:lnSpc>
                <a:spcPct val="125000"/>
              </a:lnSpc>
              <a:buClr>
                <a:schemeClr val="accent1"/>
              </a:buClr>
            </a:pPr>
            <a:r>
              <a:rPr lang="es-ES" i="1" dirty="0">
                <a:solidFill>
                  <a:schemeClr val="accent1"/>
                </a:solidFill>
                <a:cs typeface="Arial"/>
              </a:rPr>
              <a:t>Obtener selección de clientes.</a:t>
            </a:r>
            <a:endParaRPr lang="es-ES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9</a:t>
            </a:fld>
            <a:endParaRPr lang="es-ES" sz="1000" dirty="0"/>
          </a:p>
        </p:txBody>
      </p:sp>
      <p:sp>
        <p:nvSpPr>
          <p:cNvPr id="9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48708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54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709_TF45022061.potx" id="{CF8F7AC9-B209-40DA-B01B-03DE7680F64C}" vid="{9567545B-13CB-48C1-B233-082DD3A40F6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de marketing de servicios profesionales</Template>
  <TotalTime>468</TotalTime>
  <Words>382</Words>
  <Application>Microsoft Office PowerPoint</Application>
  <PresentationFormat>Panorámica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</vt:lpstr>
      <vt:lpstr>Calibri</vt:lpstr>
      <vt:lpstr>Gill Sans MT</vt:lpstr>
      <vt:lpstr>Tema de la oficina</vt:lpstr>
      <vt:lpstr>MAXIMIZANDO EL ROI </vt:lpstr>
      <vt:lpstr>ÍNDICE</vt:lpstr>
      <vt:lpstr>CONTEXTUALIZACIÓN</vt:lpstr>
      <vt:lpstr>SUPUESTOS DE PARTIDA</vt:lpstr>
      <vt:lpstr>RESULTADO CLUSTERIZACIÓN</vt:lpstr>
      <vt:lpstr>MODELO PREDICCIÓN. Comportamiento</vt:lpstr>
      <vt:lpstr>VARIABLES SELECCIONADAS</vt:lpstr>
      <vt:lpstr>Presentación de PowerPoint</vt:lpstr>
      <vt:lpstr>APORTACIONES DEL PROYECTO</vt:lpstr>
      <vt:lpstr>¡GRACIAS!</vt:lpstr>
      <vt:lpstr>MAXIMIZANDO EL ROI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Nieto Garcia</dc:creator>
  <cp:lastModifiedBy>Alfonso Nieto Garcia</cp:lastModifiedBy>
  <cp:revision>1</cp:revision>
  <dcterms:created xsi:type="dcterms:W3CDTF">2024-07-19T07:20:42Z</dcterms:created>
  <dcterms:modified xsi:type="dcterms:W3CDTF">2024-07-19T18:59:50Z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